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414" r:id="rId2"/>
    <p:sldId id="417" r:id="rId3"/>
    <p:sldId id="419" r:id="rId4"/>
    <p:sldId id="420" r:id="rId5"/>
    <p:sldId id="450" r:id="rId6"/>
    <p:sldId id="441" r:id="rId7"/>
    <p:sldId id="393" r:id="rId8"/>
    <p:sldId id="429" r:id="rId9"/>
    <p:sldId id="469" r:id="rId10"/>
    <p:sldId id="361" r:id="rId11"/>
    <p:sldId id="461" r:id="rId12"/>
    <p:sldId id="427" r:id="rId13"/>
    <p:sldId id="503" r:id="rId14"/>
    <p:sldId id="431" r:id="rId15"/>
    <p:sldId id="463" r:id="rId16"/>
    <p:sldId id="348" r:id="rId17"/>
    <p:sldId id="467" r:id="rId18"/>
    <p:sldId id="465" r:id="rId19"/>
    <p:sldId id="344" r:id="rId20"/>
    <p:sldId id="494" r:id="rId21"/>
    <p:sldId id="492" r:id="rId22"/>
    <p:sldId id="493" r:id="rId23"/>
    <p:sldId id="518" r:id="rId24"/>
    <p:sldId id="519" r:id="rId25"/>
    <p:sldId id="520" r:id="rId26"/>
    <p:sldId id="421" r:id="rId27"/>
    <p:sldId id="261" r:id="rId28"/>
    <p:sldId id="454" r:id="rId29"/>
    <p:sldId id="327" r:id="rId30"/>
    <p:sldId id="460" r:id="rId31"/>
    <p:sldId id="468" r:id="rId32"/>
    <p:sldId id="453" r:id="rId33"/>
    <p:sldId id="424" r:id="rId34"/>
    <p:sldId id="459" r:id="rId35"/>
    <p:sldId id="457" r:id="rId36"/>
    <p:sldId id="452" r:id="rId37"/>
    <p:sldId id="413" r:id="rId38"/>
    <p:sldId id="329" r:id="rId39"/>
    <p:sldId id="509" r:id="rId40"/>
    <p:sldId id="499" r:id="rId41"/>
    <p:sldId id="500" r:id="rId42"/>
    <p:sldId id="502" r:id="rId43"/>
    <p:sldId id="425" r:id="rId44"/>
    <p:sldId id="428" r:id="rId45"/>
    <p:sldId id="391" r:id="rId46"/>
    <p:sldId id="376" r:id="rId47"/>
    <p:sldId id="381" r:id="rId48"/>
    <p:sldId id="382" r:id="rId49"/>
    <p:sldId id="485" r:id="rId50"/>
    <p:sldId id="505" r:id="rId51"/>
    <p:sldId id="506" r:id="rId52"/>
    <p:sldId id="357" r:id="rId53"/>
    <p:sldId id="508" r:id="rId54"/>
    <p:sldId id="416" r:id="rId55"/>
    <p:sldId id="512" r:id="rId56"/>
    <p:sldId id="517" r:id="rId57"/>
    <p:sldId id="516" r:id="rId58"/>
    <p:sldId id="513" r:id="rId59"/>
    <p:sldId id="406" r:id="rId60"/>
    <p:sldId id="408" r:id="rId61"/>
    <p:sldId id="398" r:id="rId62"/>
    <p:sldId id="415" r:id="rId63"/>
    <p:sldId id="521" r:id="rId64"/>
    <p:sldId id="360" r:id="rId65"/>
    <p:sldId id="522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66FF"/>
    <a:srgbClr val="996633"/>
    <a:srgbClr val="00FFFF"/>
    <a:srgbClr val="66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191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792" y="18"/>
      </p:cViewPr>
      <p:guideLst>
        <p:guide orient="horz" pos="2092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&#227;o%20Carlos%20M.%20S&#225;\Documents\Arquivos%20-%20JCMSA\Artigos%20Gerais\Artigos%20Prof.%20Juca\Artigo%20Environmental%20International,%20S&#225;,%20Lal%20et%20al.,%202016\Databse%20-%20Soybean%20and%20NT%20Evolution%20(May%2031,%202016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Land%20Degradation%20and%20Developtment%20S&#225;,%20Tivet%20et%20al.,%202012\Yield%20x%20SOC%20Seq%20-%20Yield%20x%20RI%20(31-01-2012,%20LRV)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LEVER\UEPG\Doutorado\Tese\Dados\Sem%20incuba&#231;&#227;o\Fracionamento\Planilha%20completa%20-%20camp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LEVER\UEPG\Doutorado\Tese\Dados\Sem%20incuba&#231;&#227;o\Fracionamento\Planilha%20completa%20-%20camp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LEVER\UEPG\Doutorado\Tese\Dados\Sem%20incuba&#231;&#227;o\Fracionamento\Planilha%20completa%20-%20camp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LEVER\UEPG\Doutorado\Tese\Dados\Sem%20incuba&#231;&#227;o\Fracionamento\Planilha%20completa%20-%20camp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LEVER\UEPG\Doutorado\Tese\Dados\Sem%20incuba&#231;&#227;o\Fracionamento\Planilha%20completa%20-%20campo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LEVER\UEPG\Doutorado\Tese\Dados\Sem%20incuba&#231;&#227;o\Fracionamento\Planilha%20completa%20-%20campo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&#227;o%20Carlos%20M.%20S&#225;\Documents\Arquivos%20-%20JCMSA\Artigos%20Gerais\Artigos%20Prof.%20Juca\Artigo%20Environmental%20International,%20S&#225;,%20Lal%20et%20al.,%202016\Databse%20-%20Soybean%20and%20NT%20Evolution%20(May%2031,%202016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Biology%20and%20Fertility%20of%20Soils,%20S&#225;%20and%20Dick,%202012\BFS%20-%20General%20Database%20(15-05-2012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Biology%20and%20Fertility%20of%20Soils,%20S&#225;%20and%20Dick,%202012\BFS%20-%20General%20Database%20(15-05-2012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Biology%20and%20Fertility%20of%20Soils,%20S&#225;%20and%20Dick,%202012\BFS%20-%20General%20Database%20(15-05-2012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Gr&#225;fico%20no%20Microsoft%20PowerPoint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Artigos%20Gerais\Artigos%20Prof.%20Juca\Artigo%20Land%20Degradation%20and%20Developtment%20S&#225;,%20Tivet%20et%20al.,%202015\C%20and%20N%20content%20LRV%20%20IAPAR%20-%20all%20land%20use%20(Jun%208,%202012)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AEE%20-%20Hok,%20L.,%20S&#225;%20et%20al.%202014\Database\Total%20C%20and%20N%20calculation%20-%20Equivalent%20soil-mass%20-%20AEE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Land%20Degradation%20and%20Developtment%20S&#225;,%20Tivet%20et%20al.,%202012\Yield%20x%20SOC%20Seq%20-%20Yield%20x%20RI%20(31-01-2012,%20LRV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44879289898252"/>
          <c:y val="3.9043384814109107E-2"/>
          <c:w val="0.83402110234247184"/>
          <c:h val="0.80008236209485573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noFill/>
              <a:ln w="25400">
                <a:solidFill>
                  <a:schemeClr val="bg1"/>
                </a:solidFill>
              </a:ln>
              <a:effectLst/>
            </c:spPr>
          </c:marker>
          <c:xVal>
            <c:numRef>
              <c:f>'NT evolution area'!$A$3:$A$46</c:f>
              <c:numCache>
                <c:formatCode>General</c:formatCode>
                <c:ptCount val="44"/>
                <c:pt idx="0">
                  <c:v>1972</c:v>
                </c:pt>
                <c:pt idx="1">
                  <c:v>1973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'NT evolution area'!$D$3:$D$46</c:f>
              <c:numCache>
                <c:formatCode>0.00000</c:formatCode>
                <c:ptCount val="44"/>
                <c:pt idx="0">
                  <c:v>5.0000000000000004E-6</c:v>
                </c:pt>
                <c:pt idx="1">
                  <c:v>1.8000000000000001E-4</c:v>
                </c:pt>
                <c:pt idx="2">
                  <c:v>4.0899999999999999E-3</c:v>
                </c:pt>
                <c:pt idx="3">
                  <c:v>8.0000000000000002E-3</c:v>
                </c:pt>
                <c:pt idx="4">
                  <c:v>3.2500000000000001E-2</c:v>
                </c:pt>
                <c:pt idx="5">
                  <c:v>5.7000000000000002E-2</c:v>
                </c:pt>
                <c:pt idx="6">
                  <c:v>5.5500000000000001E-2</c:v>
                </c:pt>
                <c:pt idx="7">
                  <c:v>5.3999999999999999E-2</c:v>
                </c:pt>
                <c:pt idx="8">
                  <c:v>0.1295</c:v>
                </c:pt>
                <c:pt idx="9">
                  <c:v>0.20499999999999999</c:v>
                </c:pt>
                <c:pt idx="10">
                  <c:v>0.23250000000000001</c:v>
                </c:pt>
                <c:pt idx="11">
                  <c:v>0.26</c:v>
                </c:pt>
                <c:pt idx="12">
                  <c:v>0.38</c:v>
                </c:pt>
                <c:pt idx="13">
                  <c:v>0.5</c:v>
                </c:pt>
                <c:pt idx="14">
                  <c:v>0.57499999999999996</c:v>
                </c:pt>
                <c:pt idx="15">
                  <c:v>0.65</c:v>
                </c:pt>
                <c:pt idx="16">
                  <c:v>0.72499999999999998</c:v>
                </c:pt>
                <c:pt idx="17">
                  <c:v>0.8</c:v>
                </c:pt>
                <c:pt idx="18">
                  <c:v>0.9</c:v>
                </c:pt>
                <c:pt idx="19">
                  <c:v>1</c:v>
                </c:pt>
                <c:pt idx="20">
                  <c:v>1.35</c:v>
                </c:pt>
                <c:pt idx="21">
                  <c:v>2.0249999999999999</c:v>
                </c:pt>
                <c:pt idx="22">
                  <c:v>3</c:v>
                </c:pt>
                <c:pt idx="23">
                  <c:v>3.8</c:v>
                </c:pt>
                <c:pt idx="24">
                  <c:v>5.5</c:v>
                </c:pt>
                <c:pt idx="25">
                  <c:v>8.8469999999999995</c:v>
                </c:pt>
                <c:pt idx="26">
                  <c:v>11.324999999999999</c:v>
                </c:pt>
                <c:pt idx="27">
                  <c:v>13.372999999999999</c:v>
                </c:pt>
                <c:pt idx="28">
                  <c:v>14.334</c:v>
                </c:pt>
                <c:pt idx="29">
                  <c:v>17.356000000000002</c:v>
                </c:pt>
                <c:pt idx="30">
                  <c:v>18.744</c:v>
                </c:pt>
                <c:pt idx="31">
                  <c:v>20.244</c:v>
                </c:pt>
                <c:pt idx="32">
                  <c:v>21.863561000000001</c:v>
                </c:pt>
                <c:pt idx="33">
                  <c:v>23.612645000000001</c:v>
                </c:pt>
                <c:pt idx="34">
                  <c:v>25.501656000000001</c:v>
                </c:pt>
                <c:pt idx="35">
                  <c:v>26.92</c:v>
                </c:pt>
                <c:pt idx="36">
                  <c:v>28.37</c:v>
                </c:pt>
                <c:pt idx="37">
                  <c:v>29.5</c:v>
                </c:pt>
                <c:pt idx="38">
                  <c:v>30.3</c:v>
                </c:pt>
                <c:pt idx="39">
                  <c:v>31</c:v>
                </c:pt>
                <c:pt idx="40">
                  <c:v>31.811</c:v>
                </c:pt>
                <c:pt idx="41">
                  <c:v>32.5</c:v>
                </c:pt>
                <c:pt idx="42">
                  <c:v>33.840000000000003</c:v>
                </c:pt>
                <c:pt idx="43">
                  <c:v>35.5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ECB-452F-B8B7-94CFCCD22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867000"/>
        <c:axId val="83867392"/>
      </c:scatterChart>
      <c:valAx>
        <c:axId val="83867000"/>
        <c:scaling>
          <c:orientation val="minMax"/>
          <c:max val="2015"/>
          <c:min val="197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3867392"/>
        <c:crosses val="autoZero"/>
        <c:crossBetween val="midCat"/>
        <c:majorUnit val="5"/>
      </c:valAx>
      <c:valAx>
        <c:axId val="83867392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3867000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alpha val="50000"/>
      </a:schemeClr>
    </a:solidFill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14731427526346"/>
          <c:y val="4.0220607147151081E-2"/>
          <c:w val="0.79267520095168342"/>
          <c:h val="0.7596747241174115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4"/>
            <c:spPr>
              <a:noFill/>
              <a:ln w="15875">
                <a:solidFill>
                  <a:schemeClr val="tx1"/>
                </a:solidFill>
              </a:ln>
            </c:spPr>
          </c:marker>
          <c:dPt>
            <c:idx val="6"/>
            <c:marker>
              <c:symbol val="square"/>
              <c:size val="14"/>
              <c:spPr>
                <a:solidFill>
                  <a:schemeClr val="tx1"/>
                </a:solidFill>
                <a:ln w="15875">
                  <a:solidFill>
                    <a:schemeClr val="tx1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5DF-49AC-8B97-1D1BBBF6A494}"/>
              </c:ext>
            </c:extLst>
          </c:dPt>
          <c:trendline>
            <c:trendlineType val="linear"/>
            <c:dispRSqr val="1"/>
            <c:dispEq val="1"/>
            <c:trendlineLbl>
              <c:layout>
                <c:manualLayout>
                  <c:x val="-0.37101108010257339"/>
                  <c:y val="-0.1029225443748259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/>
                      <a:t>y = 0.044x - 4.62
R² = 0.97</a:t>
                    </a:r>
                  </a:p>
                  <a:p>
                    <a:pPr>
                      <a:defRPr/>
                    </a:pPr>
                    <a:r>
                      <a:rPr lang="en-US" i="1" dirty="0"/>
                      <a:t>P &lt; 0.001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Sheet1!$D$20:$J$20</c:f>
              <c:numCache>
                <c:formatCode>General</c:formatCode>
                <c:ptCount val="7"/>
                <c:pt idx="0">
                  <c:v>119.17640265848668</c:v>
                </c:pt>
                <c:pt idx="1">
                  <c:v>114.5378004845162</c:v>
                </c:pt>
                <c:pt idx="2">
                  <c:v>110.25903428000413</c:v>
                </c:pt>
                <c:pt idx="3">
                  <c:v>116.07875964827296</c:v>
                </c:pt>
                <c:pt idx="4">
                  <c:v>120.51995116739873</c:v>
                </c:pt>
                <c:pt idx="5">
                  <c:v>118.66513856478332</c:v>
                </c:pt>
                <c:pt idx="6">
                  <c:v>104.13206619159615</c:v>
                </c:pt>
              </c:numCache>
            </c:numRef>
          </c:xVal>
          <c:yVal>
            <c:numRef>
              <c:f>Sheet1!$D$21:$J$21</c:f>
              <c:numCache>
                <c:formatCode>General</c:formatCode>
                <c:ptCount val="7"/>
                <c:pt idx="0">
                  <c:v>0.68</c:v>
                </c:pt>
                <c:pt idx="1">
                  <c:v>0.48</c:v>
                </c:pt>
                <c:pt idx="2">
                  <c:v>0.28999999999999998</c:v>
                </c:pt>
                <c:pt idx="3">
                  <c:v>0.47</c:v>
                </c:pt>
                <c:pt idx="4">
                  <c:v>0.79</c:v>
                </c:pt>
                <c:pt idx="5">
                  <c:v>0.57999999999999996</c:v>
                </c:pt>
                <c:pt idx="6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5DF-49AC-8B97-1D1BBBF6A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630296"/>
        <c:axId val="221630688"/>
      </c:scatterChart>
      <c:valAx>
        <c:axId val="221630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SOC Stock (Mg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39122740966957176"/>
              <c:y val="0.9195585954680835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221630688"/>
        <c:crosses val="autoZero"/>
        <c:crossBetween val="midCat"/>
      </c:valAx>
      <c:valAx>
        <c:axId val="221630688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Resilience Index</a:t>
                </a:r>
              </a:p>
            </c:rich>
          </c:tx>
          <c:layout>
            <c:manualLayout>
              <c:xMode val="edge"/>
              <c:yMode val="edge"/>
              <c:x val="0"/>
              <c:y val="0.22353033833379243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221630296"/>
        <c:crosses val="autoZero"/>
        <c:crossBetween val="midCat"/>
        <c:minorUnit val="0.2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2400"/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87270341207349"/>
          <c:y val="9.2607139566317512E-2"/>
          <c:w val="0.74724187832943512"/>
          <c:h val="0.8611522661570291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'LDN Alinhadas'!$EJ$128</c:f>
              <c:strCache>
                <c:ptCount val="1"/>
                <c:pt idx="0">
                  <c:v>CT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'LDN Alinhadas'!$EL$126:$EN$126</c:f>
              <c:strCache>
                <c:ptCount val="3"/>
                <c:pt idx="0">
                  <c:v>cPOM</c:v>
                </c:pt>
                <c:pt idx="1">
                  <c:v>LF</c:v>
                </c:pt>
                <c:pt idx="2">
                  <c:v>iPOM</c:v>
                </c:pt>
              </c:strCache>
            </c:strRef>
          </c:cat>
          <c:val>
            <c:numRef>
              <c:f>'LDN Alinhadas'!$EL$128:$EN$128</c:f>
              <c:numCache>
                <c:formatCode>0.00</c:formatCode>
                <c:ptCount val="3"/>
                <c:pt idx="0">
                  <c:v>-4.5394107762104703</c:v>
                </c:pt>
                <c:pt idx="1">
                  <c:v>-2.8597664298000285</c:v>
                </c:pt>
                <c:pt idx="2">
                  <c:v>-0.95777858657000925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B3A-4935-87AA-E7C2BF22245D}"/>
            </c:ext>
          </c:extLst>
        </c:ser>
        <c:ser>
          <c:idx val="0"/>
          <c:order val="1"/>
          <c:tx>
            <c:strRef>
              <c:f>'LDN Alinhadas'!$EJ$127</c:f>
              <c:strCache>
                <c:ptCount val="1"/>
                <c:pt idx="0">
                  <c:v>NT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'LDN Alinhadas'!$EL$126:$EN$126</c:f>
              <c:strCache>
                <c:ptCount val="3"/>
                <c:pt idx="0">
                  <c:v>cPOM</c:v>
                </c:pt>
                <c:pt idx="1">
                  <c:v>LF</c:v>
                </c:pt>
                <c:pt idx="2">
                  <c:v>iPOM</c:v>
                </c:pt>
              </c:strCache>
            </c:strRef>
          </c:cat>
          <c:val>
            <c:numRef>
              <c:f>'LDN Alinhadas'!$EL$127:$EN$127</c:f>
              <c:numCache>
                <c:formatCode>0.00</c:formatCode>
                <c:ptCount val="3"/>
                <c:pt idx="0">
                  <c:v>-4.1570384844827082</c:v>
                </c:pt>
                <c:pt idx="1">
                  <c:v>-2.9610832253424455</c:v>
                </c:pt>
                <c:pt idx="2">
                  <c:v>-1.1290568336104649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B3A-4935-87AA-E7C2BF222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10"/>
        <c:axId val="221633040"/>
        <c:axId val="221633432"/>
      </c:barChart>
      <c:catAx>
        <c:axId val="22163304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one"/>
        <c:spPr>
          <a:noFill/>
          <a:ln w="25400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1633432"/>
        <c:crosses val="autoZero"/>
        <c:auto val="1"/>
        <c:lblAlgn val="ctr"/>
        <c:lblOffset val="100"/>
        <c:noMultiLvlLbl val="0"/>
      </c:catAx>
      <c:valAx>
        <c:axId val="221633432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1633040"/>
        <c:crosses val="autoZero"/>
        <c:crossBetween val="between"/>
        <c:majorUnit val="2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670492869465"/>
          <c:y val="9.2607139566317512E-2"/>
          <c:w val="0.85409180863246503"/>
          <c:h val="0.8611522661570291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'LDN Alinhadas'!$EJ$128</c:f>
              <c:strCache>
                <c:ptCount val="1"/>
                <c:pt idx="0">
                  <c:v>CT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'LDN Alinhadas'!$EO$126:$ER$126</c:f>
              <c:strCache>
                <c:ptCount val="4"/>
                <c:pt idx="0">
                  <c:v>H-dMinC</c:v>
                </c:pt>
                <c:pt idx="1">
                  <c:v>NH-dMinC</c:v>
                </c:pt>
                <c:pt idx="2">
                  <c:v>H-µMinC</c:v>
                </c:pt>
                <c:pt idx="3">
                  <c:v>NH-µMinC</c:v>
                </c:pt>
              </c:strCache>
            </c:strRef>
          </c:cat>
          <c:val>
            <c:numRef>
              <c:f>'LDN Alinhadas'!$EO$128:$ER$128</c:f>
              <c:numCache>
                <c:formatCode>0.00</c:formatCode>
                <c:ptCount val="4"/>
                <c:pt idx="0">
                  <c:v>-14.171420021345853</c:v>
                </c:pt>
                <c:pt idx="1">
                  <c:v>-0.69289605309749547</c:v>
                </c:pt>
                <c:pt idx="2">
                  <c:v>-16.999320409085179</c:v>
                </c:pt>
                <c:pt idx="3">
                  <c:v>-7.1369879464303461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B0-40D5-A8A5-8D8D3CB87926}"/>
            </c:ext>
          </c:extLst>
        </c:ser>
        <c:ser>
          <c:idx val="0"/>
          <c:order val="1"/>
          <c:tx>
            <c:strRef>
              <c:f>'LDN Alinhadas'!$EJ$127</c:f>
              <c:strCache>
                <c:ptCount val="1"/>
                <c:pt idx="0">
                  <c:v>NT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'LDN Alinhadas'!$EO$126:$ER$126</c:f>
              <c:strCache>
                <c:ptCount val="4"/>
                <c:pt idx="0">
                  <c:v>H-dMinC</c:v>
                </c:pt>
                <c:pt idx="1">
                  <c:v>NH-dMinC</c:v>
                </c:pt>
                <c:pt idx="2">
                  <c:v>H-µMinC</c:v>
                </c:pt>
                <c:pt idx="3">
                  <c:v>NH-µMinC</c:v>
                </c:pt>
              </c:strCache>
            </c:strRef>
          </c:cat>
          <c:val>
            <c:numRef>
              <c:f>'LDN Alinhadas'!$EO$127:$ER$127</c:f>
              <c:numCache>
                <c:formatCode>0.00</c:formatCode>
                <c:ptCount val="4"/>
                <c:pt idx="0">
                  <c:v>-16.697320492036191</c:v>
                </c:pt>
                <c:pt idx="1">
                  <c:v>0.40098697725750299</c:v>
                </c:pt>
                <c:pt idx="2">
                  <c:v>-14.79868385890375</c:v>
                </c:pt>
                <c:pt idx="3">
                  <c:v>-6.7255628937880578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B0-40D5-A8A5-8D8D3CB87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10"/>
        <c:axId val="221976136"/>
        <c:axId val="221976528"/>
      </c:barChart>
      <c:catAx>
        <c:axId val="22197613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one"/>
        <c:spPr>
          <a:noFill/>
          <a:ln w="25400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1976528"/>
        <c:crosses val="autoZero"/>
        <c:auto val="1"/>
        <c:lblAlgn val="ctr"/>
        <c:lblOffset val="100"/>
        <c:noMultiLvlLbl val="0"/>
      </c:catAx>
      <c:valAx>
        <c:axId val="221976528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1976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87270341207349"/>
          <c:y val="9.2607139566317512E-2"/>
          <c:w val="0.76633236673640248"/>
          <c:h val="0.8611522661570291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'LRV Alinhadas'!$FE$140</c:f>
              <c:strCache>
                <c:ptCount val="1"/>
                <c:pt idx="0">
                  <c:v>CT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'LRV Alinhadas'!$FG$138:$FI$138</c:f>
              <c:strCache>
                <c:ptCount val="3"/>
                <c:pt idx="0">
                  <c:v>cPOM</c:v>
                </c:pt>
                <c:pt idx="1">
                  <c:v>LF</c:v>
                </c:pt>
                <c:pt idx="2">
                  <c:v>iPOM</c:v>
                </c:pt>
              </c:strCache>
            </c:strRef>
          </c:cat>
          <c:val>
            <c:numRef>
              <c:f>'LRV Alinhadas'!$FG$140:$FI$140</c:f>
              <c:numCache>
                <c:formatCode>0.00</c:formatCode>
                <c:ptCount val="3"/>
                <c:pt idx="0">
                  <c:v>-18.798703694237759</c:v>
                </c:pt>
                <c:pt idx="1">
                  <c:v>-0.49046945178049572</c:v>
                </c:pt>
                <c:pt idx="2">
                  <c:v>0.27813810080803503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74-4D6F-856A-AEEDF0A28959}"/>
            </c:ext>
          </c:extLst>
        </c:ser>
        <c:ser>
          <c:idx val="0"/>
          <c:order val="1"/>
          <c:tx>
            <c:strRef>
              <c:f>'LRV Alinhadas'!$FE$139</c:f>
              <c:strCache>
                <c:ptCount val="1"/>
                <c:pt idx="0">
                  <c:v>NT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'LRV Alinhadas'!$FG$138:$FI$138</c:f>
              <c:strCache>
                <c:ptCount val="3"/>
                <c:pt idx="0">
                  <c:v>cPOM</c:v>
                </c:pt>
                <c:pt idx="1">
                  <c:v>LF</c:v>
                </c:pt>
                <c:pt idx="2">
                  <c:v>iPOM</c:v>
                </c:pt>
              </c:strCache>
            </c:strRef>
          </c:cat>
          <c:val>
            <c:numRef>
              <c:f>'LRV Alinhadas'!$FG$139:$FI$139</c:f>
              <c:numCache>
                <c:formatCode>0.00</c:formatCode>
                <c:ptCount val="3"/>
                <c:pt idx="0">
                  <c:v>-21.810944867677634</c:v>
                </c:pt>
                <c:pt idx="1">
                  <c:v>1.0633823804014342</c:v>
                </c:pt>
                <c:pt idx="2">
                  <c:v>0.38558620531742793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D74-4D6F-856A-AEEDF0A289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10"/>
        <c:axId val="221977312"/>
        <c:axId val="221977704"/>
      </c:barChart>
      <c:catAx>
        <c:axId val="22197731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one"/>
        <c:spPr>
          <a:noFill/>
          <a:ln w="38100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1977704"/>
        <c:crosses val="autoZero"/>
        <c:auto val="1"/>
        <c:lblAlgn val="ctr"/>
        <c:lblOffset val="100"/>
        <c:noMultiLvlLbl val="0"/>
      </c:catAx>
      <c:valAx>
        <c:axId val="221977704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1977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46833333333333"/>
          <c:y val="9.2607139566317512E-2"/>
          <c:w val="0.82829388888888866"/>
          <c:h val="0.8611522661570291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'LRV Alinhadas'!$FE$140</c:f>
              <c:strCache>
                <c:ptCount val="1"/>
                <c:pt idx="0">
                  <c:v>CT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'LRV Alinhadas'!$FJ$138:$FM$138</c:f>
              <c:strCache>
                <c:ptCount val="4"/>
                <c:pt idx="0">
                  <c:v>H-dMinC</c:v>
                </c:pt>
                <c:pt idx="1">
                  <c:v>NH-dMinC</c:v>
                </c:pt>
                <c:pt idx="2">
                  <c:v>H-µMinC</c:v>
                </c:pt>
                <c:pt idx="3">
                  <c:v>NH-µMinC</c:v>
                </c:pt>
              </c:strCache>
            </c:strRef>
          </c:cat>
          <c:val>
            <c:numRef>
              <c:f>'LRV Alinhadas'!$FJ$140:$FM$140</c:f>
              <c:numCache>
                <c:formatCode>0.00</c:formatCode>
                <c:ptCount val="4"/>
                <c:pt idx="0">
                  <c:v>-2.4508987377709559</c:v>
                </c:pt>
                <c:pt idx="1">
                  <c:v>3.2002167314407455</c:v>
                </c:pt>
                <c:pt idx="2">
                  <c:v>-6.1656864309792638</c:v>
                </c:pt>
                <c:pt idx="3">
                  <c:v>-2.5447176334478705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D2-4E4D-B496-F095DBFC2344}"/>
            </c:ext>
          </c:extLst>
        </c:ser>
        <c:ser>
          <c:idx val="0"/>
          <c:order val="1"/>
          <c:tx>
            <c:strRef>
              <c:f>'LRV Alinhadas'!$FE$139</c:f>
              <c:strCache>
                <c:ptCount val="1"/>
                <c:pt idx="0">
                  <c:v>NT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'LRV Alinhadas'!$FJ$138:$FM$138</c:f>
              <c:strCache>
                <c:ptCount val="4"/>
                <c:pt idx="0">
                  <c:v>H-dMinC</c:v>
                </c:pt>
                <c:pt idx="1">
                  <c:v>NH-dMinC</c:v>
                </c:pt>
                <c:pt idx="2">
                  <c:v>H-µMinC</c:v>
                </c:pt>
                <c:pt idx="3">
                  <c:v>NH-µMinC</c:v>
                </c:pt>
              </c:strCache>
            </c:strRef>
          </c:cat>
          <c:val>
            <c:numRef>
              <c:f>'LRV Alinhadas'!$FJ$139:$FM$139</c:f>
              <c:numCache>
                <c:formatCode>0.00</c:formatCode>
                <c:ptCount val="4"/>
                <c:pt idx="0">
                  <c:v>5.268783390500829</c:v>
                </c:pt>
                <c:pt idx="1">
                  <c:v>11.818105102585436</c:v>
                </c:pt>
                <c:pt idx="2">
                  <c:v>-7.4451284115318757</c:v>
                </c:pt>
                <c:pt idx="3">
                  <c:v>-0.47917091367768272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2D2-4E4D-B496-F095DBFC2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10"/>
        <c:axId val="221978488"/>
        <c:axId val="221978880"/>
      </c:barChart>
      <c:catAx>
        <c:axId val="22197848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one"/>
        <c:spPr>
          <a:noFill/>
          <a:ln w="38100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1978880"/>
        <c:crosses val="autoZero"/>
        <c:auto val="1"/>
        <c:lblAlgn val="ctr"/>
        <c:lblOffset val="100"/>
        <c:noMultiLvlLbl val="0"/>
      </c:catAx>
      <c:valAx>
        <c:axId val="221978880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1978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07369553599454"/>
          <c:y val="8.0069557213665279E-2"/>
          <c:w val="0.83761497917438377"/>
          <c:h val="0.8660556473152752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'PG Alinhadas'!$EC$100</c:f>
              <c:strCache>
                <c:ptCount val="1"/>
                <c:pt idx="0">
                  <c:v>CT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'PG Alinhadas'!$EH$98:$EK$98</c:f>
              <c:strCache>
                <c:ptCount val="4"/>
                <c:pt idx="0">
                  <c:v>H-dMinC</c:v>
                </c:pt>
                <c:pt idx="1">
                  <c:v>NH-dMinC</c:v>
                </c:pt>
                <c:pt idx="2">
                  <c:v>H-µMinC</c:v>
                </c:pt>
                <c:pt idx="3">
                  <c:v>NH-µMinC</c:v>
                </c:pt>
              </c:strCache>
            </c:strRef>
          </c:cat>
          <c:val>
            <c:numRef>
              <c:f>'PG Alinhadas'!$EH$100:$EK$100</c:f>
              <c:numCache>
                <c:formatCode>0.00</c:formatCode>
                <c:ptCount val="4"/>
                <c:pt idx="0">
                  <c:v>9.3289876453473255</c:v>
                </c:pt>
                <c:pt idx="1">
                  <c:v>-9.4990778004950371</c:v>
                </c:pt>
                <c:pt idx="2">
                  <c:v>6.5782433730013352</c:v>
                </c:pt>
                <c:pt idx="3">
                  <c:v>-3.3856574061228883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68-4A4B-9CD4-0880C54CC175}"/>
            </c:ext>
          </c:extLst>
        </c:ser>
        <c:ser>
          <c:idx val="0"/>
          <c:order val="1"/>
          <c:tx>
            <c:strRef>
              <c:f>'PG Alinhadas'!$EC$99</c:f>
              <c:strCache>
                <c:ptCount val="1"/>
                <c:pt idx="0">
                  <c:v>NT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'PG Alinhadas'!$EH$98:$EK$98</c:f>
              <c:strCache>
                <c:ptCount val="4"/>
                <c:pt idx="0">
                  <c:v>H-dMinC</c:v>
                </c:pt>
                <c:pt idx="1">
                  <c:v>NH-dMinC</c:v>
                </c:pt>
                <c:pt idx="2">
                  <c:v>H-µMinC</c:v>
                </c:pt>
                <c:pt idx="3">
                  <c:v>NH-µMinC</c:v>
                </c:pt>
              </c:strCache>
            </c:strRef>
          </c:cat>
          <c:val>
            <c:numRef>
              <c:f>'PG Alinhadas'!$EH$99:$EK$99</c:f>
              <c:numCache>
                <c:formatCode>0.00</c:formatCode>
                <c:ptCount val="4"/>
                <c:pt idx="0">
                  <c:v>-2.2868124555714076E-2</c:v>
                </c:pt>
                <c:pt idx="1">
                  <c:v>-1.9399404922655918</c:v>
                </c:pt>
                <c:pt idx="2">
                  <c:v>10.96917985463628</c:v>
                </c:pt>
                <c:pt idx="3">
                  <c:v>3.7097007363887258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68-4A4B-9CD4-0880C54CC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10"/>
        <c:axId val="221979664"/>
        <c:axId val="222729072"/>
      </c:barChart>
      <c:catAx>
        <c:axId val="22197966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one"/>
        <c:spPr>
          <a:noFill/>
          <a:ln w="28575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2729072"/>
        <c:crosses val="autoZero"/>
        <c:auto val="1"/>
        <c:lblAlgn val="ctr"/>
        <c:lblOffset val="100"/>
        <c:noMultiLvlLbl val="0"/>
      </c:catAx>
      <c:valAx>
        <c:axId val="222729072"/>
        <c:scaling>
          <c:orientation val="minMax"/>
          <c:max val="10"/>
          <c:min val="-10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1979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06345785440613"/>
          <c:y val="0.16609516010713615"/>
          <c:w val="0.74715698880574122"/>
          <c:h val="0.7850683959715896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'PG Alinhadas'!$EC$100</c:f>
              <c:strCache>
                <c:ptCount val="1"/>
                <c:pt idx="0">
                  <c:v>CT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'PG Alinhadas'!$EE$98:$EG$98</c:f>
              <c:strCache>
                <c:ptCount val="3"/>
                <c:pt idx="0">
                  <c:v>cPOM</c:v>
                </c:pt>
                <c:pt idx="1">
                  <c:v>LF</c:v>
                </c:pt>
                <c:pt idx="2">
                  <c:v>iPOM</c:v>
                </c:pt>
              </c:strCache>
            </c:strRef>
          </c:cat>
          <c:val>
            <c:numRef>
              <c:f>'PG Alinhadas'!$EE$100:$EG$100</c:f>
              <c:numCache>
                <c:formatCode>0.00</c:formatCode>
                <c:ptCount val="3"/>
                <c:pt idx="0">
                  <c:v>-6.255723180662752</c:v>
                </c:pt>
                <c:pt idx="1">
                  <c:v>-4.9842990569263872</c:v>
                </c:pt>
                <c:pt idx="2">
                  <c:v>-0.27913433371496188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08-441E-B141-57A7C8D06B20}"/>
            </c:ext>
          </c:extLst>
        </c:ser>
        <c:ser>
          <c:idx val="0"/>
          <c:order val="1"/>
          <c:tx>
            <c:strRef>
              <c:f>'PG Alinhadas'!$EC$99</c:f>
              <c:strCache>
                <c:ptCount val="1"/>
                <c:pt idx="0">
                  <c:v>NT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'PG Alinhadas'!$EE$98:$EG$98</c:f>
              <c:strCache>
                <c:ptCount val="3"/>
                <c:pt idx="0">
                  <c:v>cPOM</c:v>
                </c:pt>
                <c:pt idx="1">
                  <c:v>LF</c:v>
                </c:pt>
                <c:pt idx="2">
                  <c:v>iPOM</c:v>
                </c:pt>
              </c:strCache>
            </c:strRef>
          </c:cat>
          <c:val>
            <c:numRef>
              <c:f>'PG Alinhadas'!$EE$99:$EG$99</c:f>
              <c:numCache>
                <c:formatCode>0.00</c:formatCode>
                <c:ptCount val="3"/>
                <c:pt idx="0">
                  <c:v>-2.0244103836304053</c:v>
                </c:pt>
                <c:pt idx="1">
                  <c:v>-3.1421749103218564</c:v>
                </c:pt>
                <c:pt idx="2">
                  <c:v>1.0434604559062044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A08-441E-B141-57A7C8D06B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10"/>
        <c:axId val="222729856"/>
        <c:axId val="222730248"/>
      </c:barChart>
      <c:catAx>
        <c:axId val="22272985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one"/>
        <c:spPr>
          <a:noFill/>
          <a:ln w="28575" cap="flat" cmpd="sng" algn="ctr">
            <a:solidFill>
              <a:srgbClr val="FF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2730248"/>
        <c:crosses val="autoZero"/>
        <c:auto val="1"/>
        <c:lblAlgn val="ctr"/>
        <c:lblOffset val="100"/>
        <c:noMultiLvlLbl val="0"/>
      </c:catAx>
      <c:valAx>
        <c:axId val="222730248"/>
        <c:scaling>
          <c:orientation val="minMax"/>
          <c:min val="-8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272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44879289898252"/>
          <c:y val="3.9043384814109107E-2"/>
          <c:w val="0.83402110234247184"/>
          <c:h val="0.80008236209485573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noFill/>
              <a:ln w="25400">
                <a:solidFill>
                  <a:schemeClr val="bg1"/>
                </a:solidFill>
              </a:ln>
              <a:effectLst/>
            </c:spPr>
          </c:marker>
          <c:xVal>
            <c:numRef>
              <c:f>'NT evolution area'!$A$3:$A$46</c:f>
              <c:numCache>
                <c:formatCode>General</c:formatCode>
                <c:ptCount val="44"/>
                <c:pt idx="0">
                  <c:v>1972</c:v>
                </c:pt>
                <c:pt idx="1">
                  <c:v>1973</c:v>
                </c:pt>
                <c:pt idx="2">
                  <c:v>1974</c:v>
                </c:pt>
                <c:pt idx="3">
                  <c:v>1975</c:v>
                </c:pt>
                <c:pt idx="4">
                  <c:v>1976</c:v>
                </c:pt>
                <c:pt idx="5">
                  <c:v>1977</c:v>
                </c:pt>
                <c:pt idx="6">
                  <c:v>1978</c:v>
                </c:pt>
                <c:pt idx="7">
                  <c:v>1979</c:v>
                </c:pt>
                <c:pt idx="8">
                  <c:v>1980</c:v>
                </c:pt>
                <c:pt idx="9">
                  <c:v>1981</c:v>
                </c:pt>
                <c:pt idx="10">
                  <c:v>1982</c:v>
                </c:pt>
                <c:pt idx="11">
                  <c:v>1983</c:v>
                </c:pt>
                <c:pt idx="12">
                  <c:v>1984</c:v>
                </c:pt>
                <c:pt idx="13">
                  <c:v>1985</c:v>
                </c:pt>
                <c:pt idx="14">
                  <c:v>1986</c:v>
                </c:pt>
                <c:pt idx="15">
                  <c:v>1987</c:v>
                </c:pt>
                <c:pt idx="16">
                  <c:v>1988</c:v>
                </c:pt>
                <c:pt idx="17">
                  <c:v>1989</c:v>
                </c:pt>
                <c:pt idx="18">
                  <c:v>1990</c:v>
                </c:pt>
                <c:pt idx="19">
                  <c:v>1991</c:v>
                </c:pt>
                <c:pt idx="20">
                  <c:v>1992</c:v>
                </c:pt>
                <c:pt idx="21">
                  <c:v>1993</c:v>
                </c:pt>
                <c:pt idx="22">
                  <c:v>1994</c:v>
                </c:pt>
                <c:pt idx="23">
                  <c:v>1995</c:v>
                </c:pt>
                <c:pt idx="24">
                  <c:v>1996</c:v>
                </c:pt>
                <c:pt idx="25">
                  <c:v>1997</c:v>
                </c:pt>
                <c:pt idx="26">
                  <c:v>1998</c:v>
                </c:pt>
                <c:pt idx="27">
                  <c:v>1999</c:v>
                </c:pt>
                <c:pt idx="28">
                  <c:v>2000</c:v>
                </c:pt>
                <c:pt idx="29">
                  <c:v>2001</c:v>
                </c:pt>
                <c:pt idx="30">
                  <c:v>2002</c:v>
                </c:pt>
                <c:pt idx="31">
                  <c:v>2003</c:v>
                </c:pt>
                <c:pt idx="32">
                  <c:v>2004</c:v>
                </c:pt>
                <c:pt idx="33">
                  <c:v>2005</c:v>
                </c:pt>
                <c:pt idx="34">
                  <c:v>2006</c:v>
                </c:pt>
                <c:pt idx="35">
                  <c:v>2007</c:v>
                </c:pt>
                <c:pt idx="36">
                  <c:v>2008</c:v>
                </c:pt>
                <c:pt idx="37">
                  <c:v>2009</c:v>
                </c:pt>
                <c:pt idx="38">
                  <c:v>2010</c:v>
                </c:pt>
                <c:pt idx="39">
                  <c:v>2011</c:v>
                </c:pt>
                <c:pt idx="40">
                  <c:v>2012</c:v>
                </c:pt>
                <c:pt idx="41">
                  <c:v>2013</c:v>
                </c:pt>
                <c:pt idx="42">
                  <c:v>2014</c:v>
                </c:pt>
                <c:pt idx="43">
                  <c:v>2015</c:v>
                </c:pt>
              </c:numCache>
            </c:numRef>
          </c:xVal>
          <c:yVal>
            <c:numRef>
              <c:f>'NT evolution area'!$D$3:$D$46</c:f>
              <c:numCache>
                <c:formatCode>0.00000</c:formatCode>
                <c:ptCount val="44"/>
                <c:pt idx="0">
                  <c:v>5.0000000000000004E-6</c:v>
                </c:pt>
                <c:pt idx="1">
                  <c:v>1.8000000000000001E-4</c:v>
                </c:pt>
                <c:pt idx="2">
                  <c:v>4.0899999999999999E-3</c:v>
                </c:pt>
                <c:pt idx="3">
                  <c:v>8.0000000000000002E-3</c:v>
                </c:pt>
                <c:pt idx="4">
                  <c:v>3.2500000000000001E-2</c:v>
                </c:pt>
                <c:pt idx="5">
                  <c:v>5.7000000000000002E-2</c:v>
                </c:pt>
                <c:pt idx="6">
                  <c:v>5.5500000000000001E-2</c:v>
                </c:pt>
                <c:pt idx="7">
                  <c:v>5.3999999999999999E-2</c:v>
                </c:pt>
                <c:pt idx="8">
                  <c:v>0.1295</c:v>
                </c:pt>
                <c:pt idx="9">
                  <c:v>0.20499999999999999</c:v>
                </c:pt>
                <c:pt idx="10">
                  <c:v>0.23250000000000001</c:v>
                </c:pt>
                <c:pt idx="11">
                  <c:v>0.26</c:v>
                </c:pt>
                <c:pt idx="12">
                  <c:v>0.38</c:v>
                </c:pt>
                <c:pt idx="13">
                  <c:v>0.5</c:v>
                </c:pt>
                <c:pt idx="14">
                  <c:v>0.57499999999999996</c:v>
                </c:pt>
                <c:pt idx="15">
                  <c:v>0.65</c:v>
                </c:pt>
                <c:pt idx="16">
                  <c:v>0.72499999999999998</c:v>
                </c:pt>
                <c:pt idx="17">
                  <c:v>0.8</c:v>
                </c:pt>
                <c:pt idx="18">
                  <c:v>0.9</c:v>
                </c:pt>
                <c:pt idx="19">
                  <c:v>1</c:v>
                </c:pt>
                <c:pt idx="20">
                  <c:v>1.35</c:v>
                </c:pt>
                <c:pt idx="21">
                  <c:v>2.0249999999999999</c:v>
                </c:pt>
                <c:pt idx="22">
                  <c:v>3</c:v>
                </c:pt>
                <c:pt idx="23">
                  <c:v>3.8</c:v>
                </c:pt>
                <c:pt idx="24">
                  <c:v>5.5</c:v>
                </c:pt>
                <c:pt idx="25">
                  <c:v>8.8469999999999995</c:v>
                </c:pt>
                <c:pt idx="26">
                  <c:v>11.324999999999999</c:v>
                </c:pt>
                <c:pt idx="27">
                  <c:v>13.372999999999999</c:v>
                </c:pt>
                <c:pt idx="28">
                  <c:v>14.334</c:v>
                </c:pt>
                <c:pt idx="29">
                  <c:v>17.356000000000002</c:v>
                </c:pt>
                <c:pt idx="30">
                  <c:v>18.744</c:v>
                </c:pt>
                <c:pt idx="31">
                  <c:v>20.244</c:v>
                </c:pt>
                <c:pt idx="32">
                  <c:v>21.863561000000001</c:v>
                </c:pt>
                <c:pt idx="33">
                  <c:v>23.612645000000001</c:v>
                </c:pt>
                <c:pt idx="34">
                  <c:v>25.501656000000001</c:v>
                </c:pt>
                <c:pt idx="35">
                  <c:v>26.92</c:v>
                </c:pt>
                <c:pt idx="36">
                  <c:v>28.37</c:v>
                </c:pt>
                <c:pt idx="37">
                  <c:v>29.5</c:v>
                </c:pt>
                <c:pt idx="38">
                  <c:v>30.3</c:v>
                </c:pt>
                <c:pt idx="39">
                  <c:v>31</c:v>
                </c:pt>
                <c:pt idx="40">
                  <c:v>31.811</c:v>
                </c:pt>
                <c:pt idx="41">
                  <c:v>32.5</c:v>
                </c:pt>
                <c:pt idx="42">
                  <c:v>33.840000000000003</c:v>
                </c:pt>
                <c:pt idx="43">
                  <c:v>35.5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ECB-452F-B8B7-94CFCCD22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868568"/>
        <c:axId val="83868960"/>
      </c:scatterChart>
      <c:valAx>
        <c:axId val="83868568"/>
        <c:scaling>
          <c:orientation val="minMax"/>
          <c:max val="2015"/>
          <c:min val="197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3868960"/>
        <c:crosses val="autoZero"/>
        <c:crossBetween val="midCat"/>
        <c:majorUnit val="5"/>
      </c:valAx>
      <c:valAx>
        <c:axId val="83868960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3868568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tx1">
        <a:alpha val="50000"/>
      </a:schemeClr>
    </a:solidFill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169548211118305"/>
          <c:y val="4.1011771965277131E-2"/>
          <c:w val="0.79617039677583701"/>
          <c:h val="0.7754050225650603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square"/>
            <c:size val="14"/>
          </c:marker>
          <c:dPt>
            <c:idx val="0"/>
            <c:marker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2CE-421E-A2F0-BF8A381C7BF6}"/>
              </c:ext>
            </c:extLst>
          </c:dPt>
          <c:dPt>
            <c:idx val="1"/>
            <c:marker>
              <c:symbol val="diamond"/>
              <c:size val="14"/>
              <c:spPr>
                <a:noFill/>
                <a:ln>
                  <a:solidFill>
                    <a:schemeClr val="tx1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2CE-421E-A2F0-BF8A381C7BF6}"/>
              </c:ext>
            </c:extLst>
          </c:dPt>
          <c:dPt>
            <c:idx val="2"/>
            <c:marker>
              <c:symbol val="triangle"/>
              <c:size val="14"/>
              <c:spPr>
                <a:noFill/>
                <a:ln>
                  <a:solidFill>
                    <a:schemeClr val="tx1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2CE-421E-A2F0-BF8A381C7BF6}"/>
              </c:ext>
            </c:extLst>
          </c:dPt>
          <c:dPt>
            <c:idx val="3"/>
            <c:marker>
              <c:symbol val="circle"/>
              <c:size val="14"/>
              <c:spPr>
                <a:noFill/>
                <a:ln>
                  <a:solidFill>
                    <a:schemeClr val="tx1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02CE-421E-A2F0-BF8A381C7BF6}"/>
              </c:ext>
            </c:extLst>
          </c:dPt>
          <c:trendline>
            <c:trendlineType val="linear"/>
            <c:dispRSqr val="1"/>
            <c:dispEq val="1"/>
            <c:trendlineLbl>
              <c:layout>
                <c:manualLayout>
                  <c:x val="-0.25034706392776279"/>
                  <c:y val="-0.2155864063152142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aseline="0" dirty="0"/>
                      <a:t>y = 0.0252x - 0.6026
R² = 0.70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errBars>
            <c:errDir val="x"/>
            <c:errBarType val="both"/>
            <c:errValType val="cust"/>
            <c:noEndCap val="0"/>
            <c:plus>
              <c:numRef>
                <c:f>('Graphics Biological stock'!$O$7,'Graphics Biological stock'!$O$10,'Graphics Biological stock'!$O$13,'Graphics Biological stock'!$O$16)</c:f>
                <c:numCache>
                  <c:formatCode>General</c:formatCode>
                  <c:ptCount val="4"/>
                  <c:pt idx="0">
                    <c:v>2.294</c:v>
                  </c:pt>
                  <c:pt idx="1">
                    <c:v>3.1240000000000001</c:v>
                  </c:pt>
                  <c:pt idx="2">
                    <c:v>2.702</c:v>
                  </c:pt>
                  <c:pt idx="3">
                    <c:v>3.4384999999999999</c:v>
                  </c:pt>
                </c:numCache>
              </c:numRef>
            </c:plus>
            <c:minus>
              <c:numRef>
                <c:f>('Graphics Biological stock'!$O$7,'Graphics Biological stock'!$O$10,'Graphics Biological stock'!$O$13,'Graphics Biological stock'!$O$16)</c:f>
                <c:numCache>
                  <c:formatCode>General</c:formatCode>
                  <c:ptCount val="4"/>
                  <c:pt idx="0">
                    <c:v>2.294</c:v>
                  </c:pt>
                  <c:pt idx="1">
                    <c:v>3.1240000000000001</c:v>
                  </c:pt>
                  <c:pt idx="2">
                    <c:v>2.702</c:v>
                  </c:pt>
                  <c:pt idx="3">
                    <c:v>3.4384999999999999</c:v>
                  </c:pt>
                </c:numCache>
              </c:numRef>
            </c:minus>
          </c:errBars>
          <c:errBars>
            <c:errDir val="y"/>
            <c:errBarType val="both"/>
            <c:errValType val="cust"/>
            <c:noEndCap val="0"/>
            <c:plus>
              <c:numRef>
                <c:f>('Graphics Biological stock'!$L$7,'Graphics Biological stock'!$L$10,'Graphics Biological stock'!$L$13,'Graphics Biological stock'!$L$16)</c:f>
                <c:numCache>
                  <c:formatCode>General</c:formatCode>
                  <c:ptCount val="4"/>
                  <c:pt idx="0">
                    <c:v>7.0575288192397334E-2</c:v>
                  </c:pt>
                  <c:pt idx="1">
                    <c:v>0.14975517315741169</c:v>
                  </c:pt>
                  <c:pt idx="2">
                    <c:v>6.2509246340165608E-2</c:v>
                  </c:pt>
                  <c:pt idx="3">
                    <c:v>5.9973788234041418E-2</c:v>
                  </c:pt>
                </c:numCache>
              </c:numRef>
            </c:plus>
            <c:minus>
              <c:numRef>
                <c:f>('Graphics Biological stock'!$L$7,'Graphics Biological stock'!$L$10,'Graphics Biological stock'!$L$13,'Graphics Biological stock'!$L$16)</c:f>
                <c:numCache>
                  <c:formatCode>General</c:formatCode>
                  <c:ptCount val="4"/>
                  <c:pt idx="0">
                    <c:v>7.0575288192397334E-2</c:v>
                  </c:pt>
                  <c:pt idx="1">
                    <c:v>0.14975517315741169</c:v>
                  </c:pt>
                  <c:pt idx="2">
                    <c:v>6.2509246340165608E-2</c:v>
                  </c:pt>
                  <c:pt idx="3">
                    <c:v>5.9973788234041418E-2</c:v>
                  </c:pt>
                </c:numCache>
              </c:numRef>
            </c:minus>
          </c:errBars>
          <c:xVal>
            <c:numRef>
              <c:f>('Graphics Biological stock'!$G$6,'Graphics Biological stock'!$G$9,'Graphics Biological stock'!$G$12,'Graphics Biological stock'!$G$15)</c:f>
              <c:numCache>
                <c:formatCode>General</c:formatCode>
                <c:ptCount val="4"/>
                <c:pt idx="0">
                  <c:v>58.52</c:v>
                </c:pt>
                <c:pt idx="1">
                  <c:v>58.66</c:v>
                </c:pt>
                <c:pt idx="2">
                  <c:v>73.010000000000005</c:v>
                </c:pt>
                <c:pt idx="3">
                  <c:v>76.740000000000009</c:v>
                </c:pt>
              </c:numCache>
            </c:numRef>
          </c:xVal>
          <c:yVal>
            <c:numRef>
              <c:f>('Graphics Biological stock'!$C$6,'Graphics Biological stock'!$C$9,'Graphics Biological stock'!$C$12,'Graphics Biological stock'!$C$15)</c:f>
              <c:numCache>
                <c:formatCode>0.00</c:formatCode>
                <c:ptCount val="4"/>
                <c:pt idx="0">
                  <c:v>0.69959753766859889</c:v>
                </c:pt>
                <c:pt idx="1">
                  <c:v>1.07</c:v>
                </c:pt>
                <c:pt idx="2">
                  <c:v>1.17</c:v>
                </c:pt>
                <c:pt idx="3">
                  <c:v>1.39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02CE-421E-A2F0-BF8A381C7B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720368"/>
        <c:axId val="214720760"/>
      </c:scatterChart>
      <c:valAx>
        <c:axId val="214720368"/>
        <c:scaling>
          <c:orientation val="minMax"/>
          <c:max val="90"/>
          <c:min val="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SOC stock, Mg ha</a:t>
                </a:r>
                <a:r>
                  <a:rPr lang="en-US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0.40413068326136653"/>
              <c:y val="0.936189033534166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214720760"/>
        <c:crosses val="autoZero"/>
        <c:crossBetween val="midCat"/>
        <c:majorUnit val="10"/>
      </c:valAx>
      <c:valAx>
        <c:axId val="214720760"/>
        <c:scaling>
          <c:orientation val="minMax"/>
          <c:max val="2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Microbial C stock, Mg ha</a:t>
                </a:r>
                <a:r>
                  <a:rPr lang="en-US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4.6709369457033512E-3"/>
              <c:y val="0.1833959139675171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214720368"/>
        <c:crosses val="autoZero"/>
        <c:crossBetween val="midCat"/>
        <c:majorUnit val="0.5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900940507436569"/>
          <c:y val="5.1114738755707746E-2"/>
          <c:w val="0.76089348206474183"/>
          <c:h val="0.7309875881211402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3"/>
            <c:spPr>
              <a:noFill/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0.19788888888888889"/>
                  <c:y val="0.4338072646358154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Est. N = 36.3Nmic + 2.29
R² = 0.78</a:t>
                    </a:r>
                  </a:p>
                  <a:p>
                    <a:pPr>
                      <a:defRPr/>
                    </a:pPr>
                    <a:r>
                      <a:rPr lang="en-US"/>
                      <a:t>p &lt; 0.001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'Biological and Labile C stock'!$D$8:$D$27</c:f>
              <c:numCache>
                <c:formatCode>0.00</c:formatCode>
                <c:ptCount val="20"/>
                <c:pt idx="0">
                  <c:v>1.9492156516354362E-2</c:v>
                </c:pt>
                <c:pt idx="1">
                  <c:v>1.6071942987070979E-2</c:v>
                </c:pt>
                <c:pt idx="2">
                  <c:v>2.2977984182665476E-2</c:v>
                </c:pt>
                <c:pt idx="3">
                  <c:v>4.0783657841164521E-2</c:v>
                </c:pt>
                <c:pt idx="4">
                  <c:v>7.6463252643298937E-2</c:v>
                </c:pt>
                <c:pt idx="5">
                  <c:v>3.5283793988554572E-2</c:v>
                </c:pt>
                <c:pt idx="6">
                  <c:v>2.8511696553344169E-2</c:v>
                </c:pt>
                <c:pt idx="7">
                  <c:v>4.8332276821286019E-2</c:v>
                </c:pt>
                <c:pt idx="8">
                  <c:v>8.144182517572611E-2</c:v>
                </c:pt>
                <c:pt idx="9">
                  <c:v>0.11578533075579775</c:v>
                </c:pt>
                <c:pt idx="10">
                  <c:v>4.2093722468852277E-2</c:v>
                </c:pt>
                <c:pt idx="11">
                  <c:v>3.3295954835686759E-2</c:v>
                </c:pt>
                <c:pt idx="12">
                  <c:v>4.6013818344431155E-2</c:v>
                </c:pt>
                <c:pt idx="13">
                  <c:v>6.9125345599946514E-2</c:v>
                </c:pt>
                <c:pt idx="14">
                  <c:v>9.8377683055369508E-2</c:v>
                </c:pt>
                <c:pt idx="15">
                  <c:v>4.9630224974036505E-2</c:v>
                </c:pt>
                <c:pt idx="16">
                  <c:v>3.9302039757117345E-2</c:v>
                </c:pt>
                <c:pt idx="17">
                  <c:v>4.2830034979078155E-2</c:v>
                </c:pt>
                <c:pt idx="18">
                  <c:v>5.9453912236646554E-2</c:v>
                </c:pt>
                <c:pt idx="19">
                  <c:v>9.1346470350094994E-2</c:v>
                </c:pt>
              </c:numCache>
            </c:numRef>
          </c:xVal>
          <c:yVal>
            <c:numRef>
              <c:f>'Biological and Labile C stock'!$H$8:$H$27</c:f>
              <c:numCache>
                <c:formatCode>0.00</c:formatCode>
                <c:ptCount val="20"/>
                <c:pt idx="0">
                  <c:v>9.2100000000000009</c:v>
                </c:pt>
                <c:pt idx="1">
                  <c:v>8.35</c:v>
                </c:pt>
                <c:pt idx="2">
                  <c:v>14.74</c:v>
                </c:pt>
                <c:pt idx="3">
                  <c:v>26.22</c:v>
                </c:pt>
                <c:pt idx="4">
                  <c:v>40.869999999999997</c:v>
                </c:pt>
                <c:pt idx="5">
                  <c:v>12.74</c:v>
                </c:pt>
                <c:pt idx="6">
                  <c:v>9.7899999999999991</c:v>
                </c:pt>
                <c:pt idx="7">
                  <c:v>14.62</c:v>
                </c:pt>
                <c:pt idx="8">
                  <c:v>21.51</c:v>
                </c:pt>
                <c:pt idx="9">
                  <c:v>36.03</c:v>
                </c:pt>
                <c:pt idx="10">
                  <c:v>15.25</c:v>
                </c:pt>
                <c:pt idx="11">
                  <c:v>12.16</c:v>
                </c:pt>
                <c:pt idx="12">
                  <c:v>17.29</c:v>
                </c:pt>
                <c:pt idx="13">
                  <c:v>28.31</c:v>
                </c:pt>
                <c:pt idx="14">
                  <c:v>43.86</c:v>
                </c:pt>
                <c:pt idx="15">
                  <c:v>18.690000000000001</c:v>
                </c:pt>
                <c:pt idx="16">
                  <c:v>14.05</c:v>
                </c:pt>
                <c:pt idx="17">
                  <c:v>17.350000000000001</c:v>
                </c:pt>
                <c:pt idx="18">
                  <c:v>26.65</c:v>
                </c:pt>
                <c:pt idx="19">
                  <c:v>41.67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101-4B57-8C8B-031FA7E981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721544"/>
        <c:axId val="214721936"/>
      </c:scatterChart>
      <c:valAx>
        <c:axId val="214721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err="1"/>
                  <a:t>Estoque</a:t>
                </a:r>
                <a:r>
                  <a:rPr lang="en-US" sz="1600" dirty="0"/>
                  <a:t> de N </a:t>
                </a:r>
                <a:r>
                  <a:rPr lang="en-US" sz="1600" dirty="0" err="1"/>
                  <a:t>microbiano</a:t>
                </a:r>
                <a:r>
                  <a:rPr lang="en-US" sz="1600" dirty="0"/>
                  <a:t> (Mg ha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0.21891644794400703"/>
              <c:y val="0.91742259609300225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14721936"/>
        <c:crosses val="autoZero"/>
        <c:crossBetween val="midCat"/>
      </c:valAx>
      <c:valAx>
        <c:axId val="214721936"/>
        <c:scaling>
          <c:orientation val="minMax"/>
          <c:max val="6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err="1"/>
                  <a:t>Estoque</a:t>
                </a:r>
                <a:r>
                  <a:rPr lang="en-US" sz="1600" dirty="0"/>
                  <a:t> de C (Mg ha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4.8774342533369304E-3"/>
              <c:y val="0.19273692861852756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14721544"/>
        <c:crosses val="autoZero"/>
        <c:crossBetween val="midCat"/>
        <c:majorUnit val="10"/>
      </c:valAx>
    </c:plotArea>
    <c:plotVisOnly val="1"/>
    <c:dispBlanksAs val="gap"/>
    <c:showDLblsOverMax val="0"/>
  </c:chart>
  <c:spPr>
    <a:solidFill>
      <a:schemeClr val="bg1">
        <a:alpha val="60000"/>
      </a:schemeClr>
    </a:solidFill>
    <a:ln>
      <a:solidFill>
        <a:schemeClr val="tx1"/>
      </a:solidFill>
    </a:ln>
  </c:spPr>
  <c:txPr>
    <a:bodyPr/>
    <a:lstStyle/>
    <a:p>
      <a:pPr>
        <a:defRPr sz="1400" b="1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52230971128606"/>
          <c:y val="5.1114738755707746E-2"/>
          <c:w val="0.74869728783902012"/>
          <c:h val="0.72935906191484712"/>
        </c:manualLayout>
      </c:layout>
      <c:scatterChart>
        <c:scatterStyle val="lineMarker"/>
        <c:varyColors val="0"/>
        <c:ser>
          <c:idx val="0"/>
          <c:order val="0"/>
          <c:tx>
            <c:v>Nmic x COT</c:v>
          </c:tx>
          <c:spPr>
            <a:ln w="28575">
              <a:noFill/>
            </a:ln>
          </c:spPr>
          <c:marker>
            <c:symbol val="circle"/>
            <c:size val="13"/>
            <c:spPr>
              <a:noFill/>
              <a:ln w="25400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9.2482939632545932E-2"/>
                  <c:y val="0.459523469850007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Est. C = 36.9Cmic + 7.9
R² = 0.69</a:t>
                    </a:r>
                  </a:p>
                  <a:p>
                    <a:pPr>
                      <a:defRPr/>
                    </a:pPr>
                    <a:r>
                      <a:rPr lang="en-US"/>
                      <a:t>p = 0.012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('Biological and Labile C stock'!$C$11:$C$15;'Biological and Labile C stock'!$C$19:$C$23;'Biological and Labile C stock'!$C$27:$C$31;'Biological and Labile C stock'!$C$35:$C$39)</c:f>
              <c:numCache>
                <c:formatCode>0.00</c:formatCode>
                <c:ptCount val="20"/>
                <c:pt idx="0">
                  <c:v>0.13034586097855852</c:v>
                </c:pt>
                <c:pt idx="1">
                  <c:v>0.10487787270390259</c:v>
                </c:pt>
                <c:pt idx="2">
                  <c:v>0.15885718003698296</c:v>
                </c:pt>
                <c:pt idx="3">
                  <c:v>0.3055166239491548</c:v>
                </c:pt>
                <c:pt idx="4">
                  <c:v>0.53783982761441662</c:v>
                </c:pt>
                <c:pt idx="5">
                  <c:v>0.19</c:v>
                </c:pt>
                <c:pt idx="6">
                  <c:v>0.20418000699584393</c:v>
                </c:pt>
                <c:pt idx="7">
                  <c:v>0.3266890936158407</c:v>
                </c:pt>
                <c:pt idx="8">
                  <c:v>0.67180939120828442</c:v>
                </c:pt>
                <c:pt idx="9">
                  <c:v>1.0807796695241016</c:v>
                </c:pt>
                <c:pt idx="10">
                  <c:v>0.19590536589369609</c:v>
                </c:pt>
                <c:pt idx="11">
                  <c:v>0.15871809012570506</c:v>
                </c:pt>
                <c:pt idx="12">
                  <c:v>0.2587671977652985</c:v>
                </c:pt>
                <c:pt idx="13">
                  <c:v>0.45808841623627494</c:v>
                </c:pt>
                <c:pt idx="14">
                  <c:v>0.70871799886099607</c:v>
                </c:pt>
                <c:pt idx="15">
                  <c:v>0.24706294327903677</c:v>
                </c:pt>
                <c:pt idx="16">
                  <c:v>0.21027037387004216</c:v>
                </c:pt>
                <c:pt idx="17">
                  <c:v>0.27716458635750529</c:v>
                </c:pt>
                <c:pt idx="18">
                  <c:v>0.43061160079721494</c:v>
                </c:pt>
                <c:pt idx="19">
                  <c:v>0.69774993092553328</c:v>
                </c:pt>
              </c:numCache>
            </c:numRef>
          </c:xVal>
          <c:yVal>
            <c:numRef>
              <c:f>('Biological and Labile C stock'!$H$11:$H$15;'Biological and Labile C stock'!$H$19:$H$23;'Biological and Labile C stock'!$H$27:$H$31;'Biological and Labile C stock'!$H$35:$H$39)</c:f>
              <c:numCache>
                <c:formatCode>0.00</c:formatCode>
                <c:ptCount val="20"/>
                <c:pt idx="0">
                  <c:v>9.2100000000000009</c:v>
                </c:pt>
                <c:pt idx="1">
                  <c:v>8.35</c:v>
                </c:pt>
                <c:pt idx="2">
                  <c:v>14.74</c:v>
                </c:pt>
                <c:pt idx="3">
                  <c:v>26.22</c:v>
                </c:pt>
                <c:pt idx="4">
                  <c:v>40.869999999999997</c:v>
                </c:pt>
                <c:pt idx="5">
                  <c:v>12.74</c:v>
                </c:pt>
                <c:pt idx="6">
                  <c:v>9.7899999999999991</c:v>
                </c:pt>
                <c:pt idx="7">
                  <c:v>14.62</c:v>
                </c:pt>
                <c:pt idx="8">
                  <c:v>21.51</c:v>
                </c:pt>
                <c:pt idx="9">
                  <c:v>36.03</c:v>
                </c:pt>
                <c:pt idx="10">
                  <c:v>15.25</c:v>
                </c:pt>
                <c:pt idx="11">
                  <c:v>12.16</c:v>
                </c:pt>
                <c:pt idx="12">
                  <c:v>17.29</c:v>
                </c:pt>
                <c:pt idx="13">
                  <c:v>28.31</c:v>
                </c:pt>
                <c:pt idx="14">
                  <c:v>43.86</c:v>
                </c:pt>
                <c:pt idx="15">
                  <c:v>18.690000000000001</c:v>
                </c:pt>
                <c:pt idx="16">
                  <c:v>14.05</c:v>
                </c:pt>
                <c:pt idx="17">
                  <c:v>17.350000000000001</c:v>
                </c:pt>
                <c:pt idx="18">
                  <c:v>26.65</c:v>
                </c:pt>
                <c:pt idx="19">
                  <c:v>41.67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AFD-4E46-B8E7-BC4C7D7F5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722720"/>
        <c:axId val="214723112"/>
      </c:scatterChart>
      <c:valAx>
        <c:axId val="2147227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err="1"/>
                  <a:t>Estoque</a:t>
                </a:r>
                <a:r>
                  <a:rPr lang="en-US" sz="1600" dirty="0"/>
                  <a:t>  de C </a:t>
                </a:r>
                <a:r>
                  <a:rPr lang="en-US" sz="1600" dirty="0" err="1"/>
                  <a:t>microbiano</a:t>
                </a:r>
                <a:r>
                  <a:rPr lang="en-US" sz="1600" dirty="0"/>
                  <a:t> (Mg ha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0.23130767618037518"/>
              <c:y val="0.91292756272887876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pt-BR"/>
          </a:p>
        </c:txPr>
        <c:crossAx val="214723112"/>
        <c:crosses val="autoZero"/>
        <c:crossBetween val="midCat"/>
        <c:majorUnit val="0.4"/>
      </c:valAx>
      <c:valAx>
        <c:axId val="214723112"/>
        <c:scaling>
          <c:orientation val="minMax"/>
          <c:max val="5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Estoque</a:t>
                </a:r>
                <a:r>
                  <a:rPr lang="en-US" dirty="0"/>
                  <a:t> de  COT (Mg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7.2676498837924933E-3"/>
              <c:y val="0.11642377765661675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pt-BR"/>
          </a:p>
        </c:txPr>
        <c:crossAx val="214722720"/>
        <c:crosses val="autoZero"/>
        <c:crossBetween val="midCat"/>
        <c:majorUnit val="10"/>
      </c:valAx>
    </c:plotArea>
    <c:plotVisOnly val="1"/>
    <c:dispBlanksAs val="gap"/>
    <c:showDLblsOverMax val="0"/>
  </c:chart>
  <c:spPr>
    <a:solidFill>
      <a:schemeClr val="bg1">
        <a:alpha val="70000"/>
      </a:schemeClr>
    </a:solidFill>
    <a:ln>
      <a:solidFill>
        <a:schemeClr val="tx1"/>
      </a:solidFill>
    </a:ln>
  </c:spPr>
  <c:txPr>
    <a:bodyPr/>
    <a:lstStyle/>
    <a:p>
      <a:pPr>
        <a:defRPr sz="1400" b="1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71968855312372"/>
          <c:y val="0.1618346835336614"/>
          <c:w val="0.80391912472688221"/>
          <c:h val="0.835424442329230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'[Gráfico no Microsoft PowerPoint]Plan1'!$B$1</c:f>
              <c:strCache>
                <c:ptCount val="1"/>
                <c:pt idx="0">
                  <c:v>CN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'[Gráfico no Microsoft PowerPoint]Plan1'!$A$2:$A$7</c:f>
              <c:strCache>
                <c:ptCount val="6"/>
                <c:pt idx="0">
                  <c:v>8-19</c:v>
                </c:pt>
                <c:pt idx="1">
                  <c:v>4-8</c:v>
                </c:pt>
                <c:pt idx="2">
                  <c:v>2-4</c:v>
                </c:pt>
                <c:pt idx="3">
                  <c:v>1-2</c:v>
                </c:pt>
                <c:pt idx="4">
                  <c:v>0.5-1</c:v>
                </c:pt>
                <c:pt idx="5">
                  <c:v>0.25-0.5</c:v>
                </c:pt>
              </c:strCache>
            </c:strRef>
          </c:cat>
          <c:val>
            <c:numRef>
              <c:f>'[Gráfico no Microsoft PowerPoint]Plan1'!$B$2:$B$7</c:f>
              <c:numCache>
                <c:formatCode>General</c:formatCode>
                <c:ptCount val="6"/>
                <c:pt idx="0">
                  <c:v>93.5</c:v>
                </c:pt>
                <c:pt idx="1">
                  <c:v>5.6</c:v>
                </c:pt>
                <c:pt idx="2">
                  <c:v>0.4</c:v>
                </c:pt>
                <c:pt idx="3">
                  <c:v>0.19</c:v>
                </c:pt>
                <c:pt idx="4">
                  <c:v>0.14000000000000001</c:v>
                </c:pt>
                <c:pt idx="5">
                  <c:v>0.12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A2-43A2-BED6-9F0F95363AE5}"/>
            </c:ext>
          </c:extLst>
        </c:ser>
        <c:ser>
          <c:idx val="1"/>
          <c:order val="1"/>
          <c:tx>
            <c:strRef>
              <c:f>'[Gráfico no Microsoft PowerPoint]Plan1'!$C$1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'[Gráfico no Microsoft PowerPoint]Plan1'!$A$2:$A$7</c:f>
              <c:strCache>
                <c:ptCount val="6"/>
                <c:pt idx="0">
                  <c:v>8-19</c:v>
                </c:pt>
                <c:pt idx="1">
                  <c:v>4-8</c:v>
                </c:pt>
                <c:pt idx="2">
                  <c:v>2-4</c:v>
                </c:pt>
                <c:pt idx="3">
                  <c:v>1-2</c:v>
                </c:pt>
                <c:pt idx="4">
                  <c:v>0.5-1</c:v>
                </c:pt>
                <c:pt idx="5">
                  <c:v>0.25-0.5</c:v>
                </c:pt>
              </c:strCache>
            </c:strRef>
          </c:cat>
          <c:val>
            <c:numRef>
              <c:f>'[Gráfico no Microsoft PowerPoint]Plan1'!$C$2:$C$7</c:f>
              <c:numCache>
                <c:formatCode>General</c:formatCode>
                <c:ptCount val="6"/>
                <c:pt idx="0">
                  <c:v>68.5</c:v>
                </c:pt>
                <c:pt idx="1">
                  <c:v>16.3</c:v>
                </c:pt>
                <c:pt idx="2">
                  <c:v>7.4</c:v>
                </c:pt>
                <c:pt idx="3">
                  <c:v>4.0999999999999996</c:v>
                </c:pt>
                <c:pt idx="4">
                  <c:v>2.9</c:v>
                </c:pt>
                <c:pt idx="5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A2-43A2-BED6-9F0F95363AE5}"/>
            </c:ext>
          </c:extLst>
        </c:ser>
        <c:ser>
          <c:idx val="2"/>
          <c:order val="2"/>
          <c:tx>
            <c:strRef>
              <c:f>'[Gráfico no Microsoft PowerPoint]Plan1'!$D$1</c:f>
              <c:strCache>
                <c:ptCount val="1"/>
                <c:pt idx="0">
                  <c:v>PC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'[Gráfico no Microsoft PowerPoint]Plan1'!$A$2:$A$7</c:f>
              <c:strCache>
                <c:ptCount val="6"/>
                <c:pt idx="0">
                  <c:v>8-19</c:v>
                </c:pt>
                <c:pt idx="1">
                  <c:v>4-8</c:v>
                </c:pt>
                <c:pt idx="2">
                  <c:v>2-4</c:v>
                </c:pt>
                <c:pt idx="3">
                  <c:v>1-2</c:v>
                </c:pt>
                <c:pt idx="4">
                  <c:v>0.5-1</c:v>
                </c:pt>
                <c:pt idx="5">
                  <c:v>0.25-0.5</c:v>
                </c:pt>
              </c:strCache>
            </c:strRef>
          </c:cat>
          <c:val>
            <c:numRef>
              <c:f>'[Gráfico no Microsoft PowerPoint]Plan1'!$D$2:$D$7</c:f>
              <c:numCache>
                <c:formatCode>General</c:formatCode>
                <c:ptCount val="6"/>
                <c:pt idx="0">
                  <c:v>43.2</c:v>
                </c:pt>
                <c:pt idx="1">
                  <c:v>22.3</c:v>
                </c:pt>
                <c:pt idx="2">
                  <c:v>11.1</c:v>
                </c:pt>
                <c:pt idx="3">
                  <c:v>11</c:v>
                </c:pt>
                <c:pt idx="4">
                  <c:v>8.4</c:v>
                </c:pt>
                <c:pt idx="5">
                  <c:v>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A2-43A2-BED6-9F0F95363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16366728"/>
        <c:axId val="216367120"/>
      </c:barChart>
      <c:catAx>
        <c:axId val="21636672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pt-BR" sz="2000" dirty="0"/>
                  <a:t>Tamanho das classes de agregado (mm)</a:t>
                </a:r>
              </a:p>
            </c:rich>
          </c:tx>
          <c:layout>
            <c:manualLayout>
              <c:xMode val="edge"/>
              <c:yMode val="edge"/>
              <c:x val="4.8839480798429803E-3"/>
              <c:y val="0.2263391188857803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216367120"/>
        <c:crosses val="autoZero"/>
        <c:auto val="1"/>
        <c:lblAlgn val="ctr"/>
        <c:lblOffset val="100"/>
        <c:noMultiLvlLbl val="0"/>
      </c:catAx>
      <c:valAx>
        <c:axId val="216367120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r>
                  <a:rPr lang="pt-BR" sz="2800" dirty="0">
                    <a:solidFill>
                      <a:schemeClr val="bg1"/>
                    </a:solidFill>
                  </a:rPr>
                  <a:t>% de agregados estáveis em água</a:t>
                </a:r>
              </a:p>
            </c:rich>
          </c:tx>
          <c:layout>
            <c:manualLayout>
              <c:xMode val="edge"/>
              <c:yMode val="edge"/>
              <c:x val="0.30048709865570494"/>
              <c:y val="5.9494652109361596E-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crossAx val="21636672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52320678436505"/>
          <c:y val="0.21720245669316887"/>
          <c:w val="0.77878951749642333"/>
          <c:h val="0.724774630443335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'PG &amp; LRV stock'!$Y$3</c:f>
              <c:strCache>
                <c:ptCount val="1"/>
                <c:pt idx="0">
                  <c:v>(NT - CT)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7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6BD-48CD-88B2-B431469B5816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'PG &amp; LRV stock'!$U$4:$U$11</c:f>
              <c:strCache>
                <c:ptCount val="8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  <c:pt idx="7">
                  <c:v>0-100</c:v>
                </c:pt>
              </c:strCache>
            </c:strRef>
          </c:cat>
          <c:val>
            <c:numRef>
              <c:f>'PG &amp; LRV stock'!$Y$4:$Y$11</c:f>
              <c:numCache>
                <c:formatCode>0.00</c:formatCode>
                <c:ptCount val="8"/>
                <c:pt idx="0">
                  <c:v>9.5777556972870865</c:v>
                </c:pt>
                <c:pt idx="1">
                  <c:v>2.0145585791379172</c:v>
                </c:pt>
                <c:pt idx="2">
                  <c:v>2.608548408283438</c:v>
                </c:pt>
                <c:pt idx="3">
                  <c:v>5.9376827404372001</c:v>
                </c:pt>
                <c:pt idx="4">
                  <c:v>3.5639310731833724</c:v>
                </c:pt>
                <c:pt idx="5">
                  <c:v>2.6459717658906214</c:v>
                </c:pt>
                <c:pt idx="6">
                  <c:v>-0.17507826869972121</c:v>
                </c:pt>
                <c:pt idx="7">
                  <c:v>26.173369995519906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ED-410A-93B8-9D5E09AE7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16370256"/>
        <c:axId val="216616288"/>
      </c:barChart>
      <c:catAx>
        <c:axId val="21637025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5.0426171873972072E-3"/>
              <c:y val="0.34470523231183109"/>
            </c:manualLayout>
          </c:layout>
          <c:overlay val="0"/>
        </c:title>
        <c:numFmt formatCode="General" sourceLinked="0"/>
        <c:majorTickMark val="out"/>
        <c:minorTickMark val="none"/>
        <c:tickLblPos val="low"/>
        <c:spPr>
          <a:ln w="31750">
            <a:solidFill>
              <a:schemeClr val="tx1"/>
            </a:solidFill>
          </a:ln>
        </c:spPr>
        <c:txPr>
          <a:bodyPr/>
          <a:lstStyle/>
          <a:p>
            <a:pPr>
              <a:defRPr sz="2000"/>
            </a:pPr>
            <a:endParaRPr lang="pt-BR"/>
          </a:p>
        </c:txPr>
        <c:crossAx val="216616288"/>
        <c:crosses val="autoZero"/>
        <c:auto val="1"/>
        <c:lblAlgn val="ctr"/>
        <c:lblOffset val="100"/>
        <c:noMultiLvlLbl val="0"/>
      </c:catAx>
      <c:valAx>
        <c:axId val="216616288"/>
        <c:scaling>
          <c:orientation val="minMax"/>
          <c:max val="30"/>
          <c:min val="0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2000" dirty="0"/>
                  <a:t>SOC</a:t>
                </a:r>
                <a:r>
                  <a:rPr lang="pt-BR" sz="1200" dirty="0"/>
                  <a:t>NV</a:t>
                </a:r>
                <a:r>
                  <a:rPr lang="pt-BR" sz="1600" baseline="0" dirty="0"/>
                  <a:t> - </a:t>
                </a:r>
                <a:r>
                  <a:rPr lang="pt-BR" sz="2000" baseline="0" dirty="0"/>
                  <a:t>SOC</a:t>
                </a:r>
                <a:r>
                  <a:rPr lang="pt-BR" sz="1200" baseline="0" dirty="0"/>
                  <a:t>CT</a:t>
                </a:r>
                <a:r>
                  <a:rPr lang="pt-BR" sz="1600" dirty="0"/>
                  <a:t> (Mg ha</a:t>
                </a:r>
                <a:r>
                  <a:rPr lang="pt-BR" sz="1600" baseline="30000" dirty="0"/>
                  <a:t>-1</a:t>
                </a:r>
                <a:r>
                  <a:rPr lang="pt-BR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0.45833607448205443"/>
              <c:y val="1.3874025065435355E-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2000"/>
            </a:pPr>
            <a:endParaRPr lang="pt-BR"/>
          </a:p>
        </c:txPr>
        <c:crossAx val="216370256"/>
        <c:crosses val="autoZero"/>
        <c:crossBetween val="between"/>
        <c:majorUnit val="10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0-100 cm</a:t>
            </a:r>
          </a:p>
        </c:rich>
      </c:tx>
      <c:layout>
        <c:manualLayout>
          <c:xMode val="edge"/>
          <c:yMode val="edge"/>
          <c:x val="0.79552990194754314"/>
          <c:y val="0.7552433355469120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956735608509"/>
          <c:y val="2.8252405949256341E-2"/>
          <c:w val="0.81786097553696757"/>
          <c:h val="0.80367454068241473"/>
        </c:manualLayout>
      </c:layout>
      <c:scatterChart>
        <c:scatterStyle val="lineMarker"/>
        <c:varyColors val="0"/>
        <c:ser>
          <c:idx val="0"/>
          <c:order val="0"/>
          <c:tx>
            <c:strRef>
              <c:f>'C sequestered rate_2011-2013'!$W$2</c:f>
              <c:strCache>
                <c:ptCount val="1"/>
                <c:pt idx="0">
                  <c:v>SOC sequestered 0-100 cm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37877508802440757"/>
                  <c:y val="-0.1560479921899208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SOC Seq. = 0.19TB-Ci + 3.96
R² = 0.65 </a:t>
                    </a:r>
                  </a:p>
                  <a:p>
                    <a:pPr>
                      <a:defRPr/>
                    </a:pPr>
                    <a:r>
                      <a:rPr lang="en-US"/>
                      <a:t>p &lt; 0.01</a:t>
                    </a:r>
                  </a:p>
                </c:rich>
              </c:tx>
              <c:numFmt formatCode="General" sourceLinked="0"/>
            </c:trendlineLbl>
          </c:trendline>
          <c:errBars>
            <c:errDir val="x"/>
            <c:errBarType val="both"/>
            <c:errValType val="cust"/>
            <c:noEndCap val="0"/>
            <c:plus>
              <c:numRef>
                <c:f>'C sequestered rate_2011-2013'!$AD$4:$AD$15</c:f>
                <c:numCache>
                  <c:formatCode>General</c:formatCode>
                  <c:ptCount val="12"/>
                  <c:pt idx="0">
                    <c:v>1.72</c:v>
                  </c:pt>
                  <c:pt idx="1">
                    <c:v>2.56</c:v>
                  </c:pt>
                  <c:pt idx="2">
                    <c:v>2.1</c:v>
                  </c:pt>
                  <c:pt idx="3">
                    <c:v>3.1</c:v>
                  </c:pt>
                  <c:pt idx="4">
                    <c:v>0.9</c:v>
                  </c:pt>
                  <c:pt idx="5">
                    <c:v>3.21</c:v>
                  </c:pt>
                  <c:pt idx="6">
                    <c:v>3.8</c:v>
                  </c:pt>
                  <c:pt idx="7">
                    <c:v>2.7</c:v>
                  </c:pt>
                  <c:pt idx="8">
                    <c:v>1.2</c:v>
                  </c:pt>
                  <c:pt idx="9">
                    <c:v>2.2000000000000002</c:v>
                  </c:pt>
                  <c:pt idx="10">
                    <c:v>2.6</c:v>
                  </c:pt>
                  <c:pt idx="11">
                    <c:v>2.8</c:v>
                  </c:pt>
                </c:numCache>
              </c:numRef>
            </c:plus>
            <c:minus>
              <c:numRef>
                <c:f>'C sequestered rate_2011-2013'!$AD$4:$AD$15</c:f>
                <c:numCache>
                  <c:formatCode>General</c:formatCode>
                  <c:ptCount val="12"/>
                  <c:pt idx="0">
                    <c:v>1.72</c:v>
                  </c:pt>
                  <c:pt idx="1">
                    <c:v>2.56</c:v>
                  </c:pt>
                  <c:pt idx="2">
                    <c:v>2.1</c:v>
                  </c:pt>
                  <c:pt idx="3">
                    <c:v>3.1</c:v>
                  </c:pt>
                  <c:pt idx="4">
                    <c:v>0.9</c:v>
                  </c:pt>
                  <c:pt idx="5">
                    <c:v>3.21</c:v>
                  </c:pt>
                  <c:pt idx="6">
                    <c:v>3.8</c:v>
                  </c:pt>
                  <c:pt idx="7">
                    <c:v>2.7</c:v>
                  </c:pt>
                  <c:pt idx="8">
                    <c:v>1.2</c:v>
                  </c:pt>
                  <c:pt idx="9">
                    <c:v>2.2000000000000002</c:v>
                  </c:pt>
                  <c:pt idx="10">
                    <c:v>2.6</c:v>
                  </c:pt>
                  <c:pt idx="11">
                    <c:v>2.8</c:v>
                  </c:pt>
                </c:numCache>
              </c:numRef>
            </c:minus>
          </c:errBars>
          <c:errBars>
            <c:errDir val="y"/>
            <c:errBarType val="both"/>
            <c:errValType val="cust"/>
            <c:noEndCap val="0"/>
            <c:plus>
              <c:numRef>
                <c:f>'C sequestered rate_2011-2013'!$AB$4:$AB$15</c:f>
                <c:numCache>
                  <c:formatCode>General</c:formatCode>
                  <c:ptCount val="12"/>
                  <c:pt idx="0">
                    <c:v>1.6110347440365811</c:v>
                  </c:pt>
                  <c:pt idx="1">
                    <c:v>2.2999999999999998</c:v>
                  </c:pt>
                  <c:pt idx="2">
                    <c:v>1.6680745303587328</c:v>
                  </c:pt>
                  <c:pt idx="3">
                    <c:v>1.8580057134870092</c:v>
                  </c:pt>
                  <c:pt idx="4">
                    <c:v>2.1</c:v>
                  </c:pt>
                  <c:pt idx="5">
                    <c:v>0.92002665762346092</c:v>
                  </c:pt>
                  <c:pt idx="6">
                    <c:v>2.6</c:v>
                  </c:pt>
                  <c:pt idx="7">
                    <c:v>2</c:v>
                  </c:pt>
                  <c:pt idx="8">
                    <c:v>1.8</c:v>
                  </c:pt>
                  <c:pt idx="9">
                    <c:v>2.2817188961918422</c:v>
                  </c:pt>
                  <c:pt idx="10">
                    <c:v>2.0490322857059144</c:v>
                  </c:pt>
                  <c:pt idx="11">
                    <c:v>2.2999999999999998</c:v>
                  </c:pt>
                </c:numCache>
              </c:numRef>
            </c:plus>
            <c:minus>
              <c:numRef>
                <c:f>'C sequestered rate_2011-2013'!$AB$4:$AB$15</c:f>
                <c:numCache>
                  <c:formatCode>General</c:formatCode>
                  <c:ptCount val="12"/>
                  <c:pt idx="0">
                    <c:v>1.6110347440365811</c:v>
                  </c:pt>
                  <c:pt idx="1">
                    <c:v>2.2999999999999998</c:v>
                  </c:pt>
                  <c:pt idx="2">
                    <c:v>1.6680745303587328</c:v>
                  </c:pt>
                  <c:pt idx="3">
                    <c:v>1.8580057134870092</c:v>
                  </c:pt>
                  <c:pt idx="4">
                    <c:v>2.1</c:v>
                  </c:pt>
                  <c:pt idx="5">
                    <c:v>0.92002665762346092</c:v>
                  </c:pt>
                  <c:pt idx="6">
                    <c:v>2.6</c:v>
                  </c:pt>
                  <c:pt idx="7">
                    <c:v>2</c:v>
                  </c:pt>
                  <c:pt idx="8">
                    <c:v>1.8</c:v>
                  </c:pt>
                  <c:pt idx="9">
                    <c:v>2.2817188961918422</c:v>
                  </c:pt>
                  <c:pt idx="10">
                    <c:v>2.0490322857059144</c:v>
                  </c:pt>
                  <c:pt idx="11">
                    <c:v>2.2999999999999998</c:v>
                  </c:pt>
                </c:numCache>
              </c:numRef>
            </c:minus>
          </c:errBars>
          <c:xVal>
            <c:numRef>
              <c:f>'C sequestered rate_2011-2013'!$AC$4:$AC$15</c:f>
              <c:numCache>
                <c:formatCode>0.00</c:formatCode>
                <c:ptCount val="12"/>
                <c:pt idx="0">
                  <c:v>14.069189999999999</c:v>
                </c:pt>
                <c:pt idx="1">
                  <c:v>34.385476359999991</c:v>
                </c:pt>
                <c:pt idx="2">
                  <c:v>33.10132669</c:v>
                </c:pt>
                <c:pt idx="3">
                  <c:v>36.12658751</c:v>
                </c:pt>
                <c:pt idx="4">
                  <c:v>10.955746699999999</c:v>
                </c:pt>
                <c:pt idx="5">
                  <c:v>36.621842810000004</c:v>
                </c:pt>
                <c:pt idx="6">
                  <c:v>35.471503299999995</c:v>
                </c:pt>
                <c:pt idx="7">
                  <c:v>37.966690710000002</c:v>
                </c:pt>
                <c:pt idx="8">
                  <c:v>8.0550400000000018</c:v>
                </c:pt>
                <c:pt idx="9">
                  <c:v>19.544457600000001</c:v>
                </c:pt>
                <c:pt idx="10">
                  <c:v>22.220838460000003</c:v>
                </c:pt>
                <c:pt idx="11">
                  <c:v>26.18521436</c:v>
                </c:pt>
              </c:numCache>
            </c:numRef>
          </c:xVal>
          <c:yVal>
            <c:numRef>
              <c:f>'C sequestered rate_2011-2013'!$Z$4:$Z$15</c:f>
              <c:numCache>
                <c:formatCode>0.000</c:formatCode>
                <c:ptCount val="12"/>
                <c:pt idx="0">
                  <c:v>5.8483078692581794</c:v>
                </c:pt>
                <c:pt idx="1">
                  <c:v>8.5444167805796223</c:v>
                </c:pt>
                <c:pt idx="2">
                  <c:v>13.374034421282994</c:v>
                </c:pt>
                <c:pt idx="3">
                  <c:v>13.395765031792669</c:v>
                </c:pt>
                <c:pt idx="4">
                  <c:v>4.7114537941056946</c:v>
                </c:pt>
                <c:pt idx="5">
                  <c:v>8.0782122121619526</c:v>
                </c:pt>
                <c:pt idx="6">
                  <c:v>9.5867088399875069</c:v>
                </c:pt>
                <c:pt idx="7">
                  <c:v>10.449215068862122</c:v>
                </c:pt>
                <c:pt idx="8">
                  <c:v>4.5689000032410165</c:v>
                </c:pt>
                <c:pt idx="9">
                  <c:v>10.229828157629882</c:v>
                </c:pt>
                <c:pt idx="10">
                  <c:v>9.2329944618495556</c:v>
                </c:pt>
                <c:pt idx="11">
                  <c:v>11.217004673923022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94F-413E-89A4-3BF98C8C2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557504"/>
        <c:axId val="220557896"/>
      </c:scatterChart>
      <c:valAx>
        <c:axId val="220557504"/>
        <c:scaling>
          <c:orientation val="minMax"/>
          <c:max val="4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Total Biomass-C input (Mg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3665494165178228"/>
              <c:y val="0.9391846053557493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 b="1"/>
            </a:pPr>
            <a:endParaRPr lang="pt-BR"/>
          </a:p>
        </c:txPr>
        <c:crossAx val="220557896"/>
        <c:crosses val="autoZero"/>
        <c:crossBetween val="midCat"/>
        <c:majorUnit val="15"/>
      </c:valAx>
      <c:valAx>
        <c:axId val="220557896"/>
        <c:scaling>
          <c:orientation val="minMax"/>
          <c:max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SOC Sequestered (Mg ha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1.4078090361640111E-3"/>
              <c:y val="0.177080682201376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 b="1"/>
            </a:pPr>
            <a:endParaRPr lang="pt-BR"/>
          </a:p>
        </c:txPr>
        <c:crossAx val="220557504"/>
        <c:crosses val="autoZero"/>
        <c:crossBetween val="midCat"/>
        <c:majorUnit val="4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5306555316471"/>
          <c:y val="3.5170286208245242E-2"/>
          <c:w val="0.78927055037680571"/>
          <c:h val="0.7790027946741512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0"/>
            <c:spPr>
              <a:noFill/>
              <a:ln w="15875">
                <a:solidFill>
                  <a:schemeClr val="tx1"/>
                </a:solidFill>
              </a:ln>
            </c:spPr>
          </c:marker>
          <c:dPt>
            <c:idx val="6"/>
            <c:marker>
              <c:symbol val="square"/>
              <c:size val="10"/>
              <c:spPr>
                <a:solidFill>
                  <a:schemeClr val="tx1"/>
                </a:solidFill>
                <a:ln w="15875">
                  <a:solidFill>
                    <a:schemeClr val="tx1"/>
                  </a:solidFill>
                </a:ln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DB8-4649-A2E6-44EF222E33CD}"/>
              </c:ext>
            </c:extLst>
          </c:dPt>
          <c:dLbls>
            <c:dLbl>
              <c:idx val="0"/>
              <c:layout>
                <c:manualLayout>
                  <c:x val="-3.9283829574491724E-2"/>
                  <c:y val="0.15196971574790177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NT1</a:t>
                    </a:r>
                  </a:p>
                  <a:p>
                    <a:r>
                      <a:rPr lang="en-US" b="0" dirty="0"/>
                      <a:t>(7.6)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DB8-4649-A2E6-44EF222E33C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96187684127051E-2"/>
                  <c:y val="-0.16937613261772799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NT2</a:t>
                    </a:r>
                  </a:p>
                  <a:p>
                    <a:r>
                      <a:rPr lang="en-US" b="0" dirty="0"/>
                      <a:t>(7.25)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DB8-4649-A2E6-44EF222E33C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1968842542399446E-2"/>
                  <c:y val="-0.13409362620554358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NT3</a:t>
                    </a:r>
                  </a:p>
                  <a:p>
                    <a:r>
                      <a:rPr lang="en-US" b="0" dirty="0"/>
                      <a:t>(6.84)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DB8-4649-A2E6-44EF222E33C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4367555903750161E-2"/>
                  <c:y val="0.13514273817278816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NT4</a:t>
                    </a:r>
                  </a:p>
                  <a:p>
                    <a:r>
                      <a:rPr lang="en-US" dirty="0"/>
                      <a:t>(7.34)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DB8-4649-A2E6-44EF222E33C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2394781805852991E-2"/>
                  <c:y val="-0.13661240177682121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NT5 </a:t>
                    </a:r>
                  </a:p>
                  <a:p>
                    <a:r>
                      <a:rPr lang="en-US" b="0" dirty="0"/>
                      <a:t>(8.38)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DB8-4649-A2E6-44EF222E33C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9728191120526836E-2"/>
                  <c:y val="-0.17054596897666524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NT6</a:t>
                    </a:r>
                  </a:p>
                  <a:p>
                    <a:r>
                      <a:rPr lang="en-US" b="0" dirty="0"/>
                      <a:t>(7.41)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6DB8-4649-A2E6-44EF222E33C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5655477275866832E-3"/>
                  <c:y val="2.909168080973378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CT</a:t>
                    </a:r>
                  </a:p>
                  <a:p>
                    <a:r>
                      <a:rPr lang="en-US" dirty="0"/>
                      <a:t>(4.01)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DB8-4649-A2E6-44EF222E33C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1"/>
            <c:dispEq val="1"/>
            <c:trendlineLbl>
              <c:layout>
                <c:manualLayout>
                  <c:x val="-0.42716382150849519"/>
                  <c:y val="-0.1759479228693545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27.8 + 10.5
R² = 0.75</a:t>
                    </a:r>
                    <a:endParaRPr lang="pt-BR"/>
                  </a:p>
                  <a:p>
                    <a:pPr>
                      <a:defRPr/>
                    </a:pPr>
                    <a:r>
                      <a:rPr lang="pt-BR"/>
                      <a:t>P = 0.012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Sheet1!$D$22:$J$22</c:f>
                <c:numCache>
                  <c:formatCode>General</c:formatCode>
                  <c:ptCount val="7"/>
                  <c:pt idx="0">
                    <c:v>203.71391705035765</c:v>
                  </c:pt>
                  <c:pt idx="1">
                    <c:v>243.67141810232897</c:v>
                  </c:pt>
                  <c:pt idx="2">
                    <c:v>172.49765215793519</c:v>
                  </c:pt>
                  <c:pt idx="3">
                    <c:v>190.41113412823316</c:v>
                  </c:pt>
                  <c:pt idx="4">
                    <c:v>181.1611437367296</c:v>
                  </c:pt>
                  <c:pt idx="5">
                    <c:v>225.48933455930904</c:v>
                  </c:pt>
                  <c:pt idx="6">
                    <c:v>280</c:v>
                  </c:pt>
                </c:numCache>
              </c:numRef>
            </c:plus>
            <c:minus>
              <c:numRef>
                <c:f>Sheet1!$D$22:$J$22</c:f>
                <c:numCache>
                  <c:formatCode>General</c:formatCode>
                  <c:ptCount val="7"/>
                  <c:pt idx="0">
                    <c:v>203.71391705035765</c:v>
                  </c:pt>
                  <c:pt idx="1">
                    <c:v>243.67141810232897</c:v>
                  </c:pt>
                  <c:pt idx="2">
                    <c:v>172.49765215793519</c:v>
                  </c:pt>
                  <c:pt idx="3">
                    <c:v>190.41113412823316</c:v>
                  </c:pt>
                  <c:pt idx="4">
                    <c:v>181.1611437367296</c:v>
                  </c:pt>
                  <c:pt idx="5">
                    <c:v>225.48933455930904</c:v>
                  </c:pt>
                  <c:pt idx="6">
                    <c:v>280</c:v>
                  </c:pt>
                </c:numCache>
              </c:numRef>
            </c:minus>
            <c:spPr>
              <a:ln w="19050"/>
            </c:spPr>
          </c:errBars>
          <c:xVal>
            <c:numRef>
              <c:f>Sheet1!$D$20:$J$20</c:f>
              <c:numCache>
                <c:formatCode>General</c:formatCode>
                <c:ptCount val="7"/>
                <c:pt idx="0">
                  <c:v>119.17640265848668</c:v>
                </c:pt>
                <c:pt idx="1">
                  <c:v>114.5378004845162</c:v>
                </c:pt>
                <c:pt idx="2">
                  <c:v>110.25903428000413</c:v>
                </c:pt>
                <c:pt idx="3">
                  <c:v>116.07875964827296</c:v>
                </c:pt>
                <c:pt idx="4">
                  <c:v>120.51995116739873</c:v>
                </c:pt>
                <c:pt idx="5">
                  <c:v>118.66513856478332</c:v>
                </c:pt>
                <c:pt idx="6">
                  <c:v>104.13206619159615</c:v>
                </c:pt>
              </c:numCache>
            </c:numRef>
          </c:xVal>
          <c:yVal>
            <c:numRef>
              <c:f>Sheet1!$D$14:$J$14</c:f>
              <c:numCache>
                <c:formatCode>General</c:formatCode>
                <c:ptCount val="7"/>
                <c:pt idx="0">
                  <c:v>3222.2</c:v>
                </c:pt>
                <c:pt idx="1">
                  <c:v>3267.2</c:v>
                </c:pt>
                <c:pt idx="2">
                  <c:v>3217.4</c:v>
                </c:pt>
                <c:pt idx="3">
                  <c:v>3218</c:v>
                </c:pt>
                <c:pt idx="4">
                  <c:v>3323.2</c:v>
                </c:pt>
                <c:pt idx="5">
                  <c:v>3367.6</c:v>
                </c:pt>
                <c:pt idx="6">
                  <c:v>2800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6DB8-4649-A2E6-44EF222E3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559856"/>
        <c:axId val="220560248"/>
      </c:scatterChart>
      <c:valAx>
        <c:axId val="220559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SOC Stock (Mg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42560448737175743"/>
              <c:y val="0.9353283465536861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20560248"/>
        <c:crosses val="autoZero"/>
        <c:crossBetween val="midCat"/>
      </c:valAx>
      <c:valAx>
        <c:axId val="220560248"/>
        <c:scaling>
          <c:orientation val="minMax"/>
          <c:min val="2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Yield (kg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6.9929548280149188E-3"/>
              <c:y val="0.2984267920702322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20559856"/>
        <c:crosses val="autoZero"/>
        <c:crossBetween val="midCat"/>
        <c:majorUnit val="50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0.5198</cdr:y>
    </cdr:from>
    <cdr:to>
      <cdr:x>0.00164</cdr:x>
      <cdr:y>0.79208</cdr:y>
    </cdr:to>
    <cdr:cxnSp macro="">
      <cdr:nvCxnSpPr>
        <cdr:cNvPr id="5" name="Conector de Seta Reta 4"/>
        <cdr:cNvCxnSpPr/>
      </cdr:nvCxnSpPr>
      <cdr:spPr>
        <a:xfrm xmlns:a="http://schemas.openxmlformats.org/drawingml/2006/main" flipH="1">
          <a:off x="-374073" y="2909455"/>
          <a:ext cx="13854" cy="15240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0.5198</cdr:y>
    </cdr:from>
    <cdr:to>
      <cdr:x>0.00164</cdr:x>
      <cdr:y>0.79208</cdr:y>
    </cdr:to>
    <cdr:cxnSp macro="">
      <cdr:nvCxnSpPr>
        <cdr:cNvPr id="5" name="Conector de Seta Reta 4"/>
        <cdr:cNvCxnSpPr/>
      </cdr:nvCxnSpPr>
      <cdr:spPr>
        <a:xfrm xmlns:a="http://schemas.openxmlformats.org/drawingml/2006/main" flipH="1">
          <a:off x="-374073" y="2909455"/>
          <a:ext cx="13854" cy="152400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BB04C-F157-46F0-91C4-8789D06EB98E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9AE01-E684-4DC4-B146-E536E90B5F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850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2A56F-EBE1-43FD-8478-A5868DF47D9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41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959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448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9164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37D1C-C519-4C75-8064-A6526321A5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9714394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5693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42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50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36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60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443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68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45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3B354-F19F-46BF-A6B7-D5628BF4A650}" type="datetimeFigureOut">
              <a:rPr lang="pt-BR" smtClean="0"/>
              <a:t>24/10/2016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A70A6-3DBF-4EC7-A28B-BA9FF1A5B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44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t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246909" y="6442364"/>
            <a:ext cx="54171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Pé de Galinha; </a:t>
            </a:r>
            <a:r>
              <a:rPr lang="pt-BR" dirty="0" err="1"/>
              <a:t>Guandú</a:t>
            </a:r>
            <a:r>
              <a:rPr lang="pt-BR" dirty="0"/>
              <a:t> – Foto cedida por </a:t>
            </a:r>
            <a:r>
              <a:rPr lang="pt-BR" dirty="0" err="1"/>
              <a:t>Lucien</a:t>
            </a:r>
            <a:r>
              <a:rPr lang="pt-BR" dirty="0"/>
              <a:t> </a:t>
            </a:r>
            <a:r>
              <a:rPr lang="pt-BR" dirty="0" err="1"/>
              <a:t>Séguy</a:t>
            </a:r>
            <a:endParaRPr lang="pt-BR" dirty="0"/>
          </a:p>
        </p:txBody>
      </p:sp>
      <p:pic>
        <p:nvPicPr>
          <p:cNvPr id="4" name="Imagem 5" descr="Milho x Braquiari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3" descr="Palhada de Braquiaria 18.3 ton ha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5" cstate="print"/>
          <a:srcRect l="4430" r="20522"/>
          <a:stretch>
            <a:fillRect/>
          </a:stretch>
        </p:blipFill>
        <p:spPr bwMode="auto">
          <a:xfrm>
            <a:off x="0" y="34290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32" y="4350328"/>
            <a:ext cx="3829458" cy="2421958"/>
          </a:xfrm>
          <a:prstGeom prst="rect">
            <a:avLst/>
          </a:prstGeom>
          <a:ln w="50800">
            <a:solidFill>
              <a:srgbClr val="00FF00"/>
            </a:solidFill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" t="14678" r="44" b="15034"/>
          <a:stretch/>
        </p:blipFill>
        <p:spPr>
          <a:xfrm>
            <a:off x="7109810" y="4246670"/>
            <a:ext cx="1743243" cy="1633529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5433" y="4274134"/>
            <a:ext cx="1582099" cy="40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174527" y="4870996"/>
            <a:ext cx="2479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Prof. João Carlos de Moraes Sá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1"/>
            <a:ext cx="9180514" cy="91135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35976" y="-41156"/>
            <a:ext cx="5382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Manejo da matéria orgânica em sistema plantio direto</a:t>
            </a:r>
          </a:p>
        </p:txBody>
      </p:sp>
    </p:spTree>
    <p:extLst>
      <p:ext uri="{BB962C8B-B14F-4D97-AF65-F5344CB8AC3E}">
        <p14:creationId xmlns:p14="http://schemas.microsoft.com/office/powerpoint/2010/main" val="226204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ilho PD - Aval"/>
          <p:cNvPicPr>
            <a:picLocks noChangeAspect="1" noChangeArrowheads="1"/>
          </p:cNvPicPr>
          <p:nvPr/>
        </p:nvPicPr>
        <p:blipFill>
          <a:blip r:embed="rId2" cstate="print"/>
          <a:srcRect t="4060" b="9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08019" y="5684530"/>
            <a:ext cx="9035981" cy="107721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Como </a:t>
            </a:r>
            <a:r>
              <a:rPr lang="es-ES" sz="3200" b="1" dirty="0" err="1">
                <a:solidFill>
                  <a:schemeClr val="bg1"/>
                </a:solidFill>
              </a:rPr>
              <a:t>ocorre</a:t>
            </a:r>
            <a:r>
              <a:rPr lang="es-ES" sz="3200" b="1" dirty="0">
                <a:solidFill>
                  <a:schemeClr val="bg1"/>
                </a:solidFill>
              </a:rPr>
              <a:t> a </a:t>
            </a:r>
            <a:r>
              <a:rPr lang="es-ES" sz="3200" b="1" dirty="0" err="1">
                <a:solidFill>
                  <a:schemeClr val="bg1"/>
                </a:solidFill>
              </a:rPr>
              <a:t>redistribuição</a:t>
            </a:r>
            <a:r>
              <a:rPr lang="es-ES" sz="3200" b="1" dirty="0">
                <a:solidFill>
                  <a:schemeClr val="bg1"/>
                </a:solidFill>
              </a:rPr>
              <a:t> do C dos residuos </a:t>
            </a:r>
            <a:r>
              <a:rPr lang="es-ES" sz="3200" b="1" dirty="0" err="1">
                <a:solidFill>
                  <a:schemeClr val="bg1"/>
                </a:solidFill>
              </a:rPr>
              <a:t>culturais</a:t>
            </a:r>
            <a:r>
              <a:rPr lang="es-ES" sz="3200" b="1" dirty="0">
                <a:solidFill>
                  <a:schemeClr val="bg1"/>
                </a:solidFill>
              </a:rPr>
              <a:t> para os compartimentos de C do solo?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899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ilho PD - Aval"/>
          <p:cNvPicPr>
            <a:picLocks noChangeAspect="1" noChangeArrowheads="1"/>
          </p:cNvPicPr>
          <p:nvPr/>
        </p:nvPicPr>
        <p:blipFill>
          <a:blip r:embed="rId2" cstate="print"/>
          <a:srcRect t="4060" b="9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de seta reta 6"/>
          <p:cNvCxnSpPr/>
          <p:nvPr/>
        </p:nvCxnSpPr>
        <p:spPr>
          <a:xfrm flipH="1">
            <a:off x="428625" y="2801564"/>
            <a:ext cx="1588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2357438" y="2873002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4143375" y="3015877"/>
            <a:ext cx="1588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5929313" y="3087314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7786688" y="2971427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>
            <a:off x="227807" y="3243683"/>
            <a:ext cx="8302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>
            <a:off x="2156618" y="3315121"/>
            <a:ext cx="830263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5400000">
            <a:off x="3979069" y="3421483"/>
            <a:ext cx="758825" cy="1587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rot="5400000">
            <a:off x="5728494" y="3529433"/>
            <a:ext cx="8302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rot="5400000">
            <a:off x="7598569" y="3399258"/>
            <a:ext cx="8048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rot="5400000">
            <a:off x="120650" y="3565152"/>
            <a:ext cx="1473200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rot="5400000">
            <a:off x="2085181" y="3600871"/>
            <a:ext cx="1401763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rot="5400000">
            <a:off x="3907631" y="3707233"/>
            <a:ext cx="1330325" cy="1588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rot="5400000">
            <a:off x="5692775" y="3779465"/>
            <a:ext cx="1330325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rot="5400000">
            <a:off x="7527132" y="3685008"/>
            <a:ext cx="13763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5675509" y="1833758"/>
            <a:ext cx="2539803" cy="4616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Zona de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contato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765777" y="1189468"/>
            <a:ext cx="3810991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Fluxo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de C para as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camadas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inferiores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0" y="2207172"/>
            <a:ext cx="9128234" cy="756745"/>
          </a:xfrm>
          <a:custGeom>
            <a:avLst/>
            <a:gdLst>
              <a:gd name="connsiteX0" fmla="*/ 0 w 9128234"/>
              <a:gd name="connsiteY0" fmla="*/ 756745 h 756745"/>
              <a:gd name="connsiteX1" fmla="*/ 78828 w 9128234"/>
              <a:gd name="connsiteY1" fmla="*/ 709449 h 756745"/>
              <a:gd name="connsiteX2" fmla="*/ 126124 w 9128234"/>
              <a:gd name="connsiteY2" fmla="*/ 677918 h 756745"/>
              <a:gd name="connsiteX3" fmla="*/ 268014 w 9128234"/>
              <a:gd name="connsiteY3" fmla="*/ 646387 h 756745"/>
              <a:gd name="connsiteX4" fmla="*/ 362607 w 9128234"/>
              <a:gd name="connsiteY4" fmla="*/ 614856 h 756745"/>
              <a:gd name="connsiteX5" fmla="*/ 472966 w 9128234"/>
              <a:gd name="connsiteY5" fmla="*/ 551794 h 756745"/>
              <a:gd name="connsiteX6" fmla="*/ 551793 w 9128234"/>
              <a:gd name="connsiteY6" fmla="*/ 488731 h 756745"/>
              <a:gd name="connsiteX7" fmla="*/ 898634 w 9128234"/>
              <a:gd name="connsiteY7" fmla="*/ 457200 h 756745"/>
              <a:gd name="connsiteX8" fmla="*/ 1024759 w 9128234"/>
              <a:gd name="connsiteY8" fmla="*/ 425669 h 756745"/>
              <a:gd name="connsiteX9" fmla="*/ 1119352 w 9128234"/>
              <a:gd name="connsiteY9" fmla="*/ 394138 h 756745"/>
              <a:gd name="connsiteX10" fmla="*/ 1166648 w 9128234"/>
              <a:gd name="connsiteY10" fmla="*/ 378373 h 756745"/>
              <a:gd name="connsiteX11" fmla="*/ 1213945 w 9128234"/>
              <a:gd name="connsiteY11" fmla="*/ 362607 h 756745"/>
              <a:gd name="connsiteX12" fmla="*/ 1308538 w 9128234"/>
              <a:gd name="connsiteY12" fmla="*/ 394138 h 756745"/>
              <a:gd name="connsiteX13" fmla="*/ 1355834 w 9128234"/>
              <a:gd name="connsiteY13" fmla="*/ 409904 h 756745"/>
              <a:gd name="connsiteX14" fmla="*/ 1529255 w 9128234"/>
              <a:gd name="connsiteY14" fmla="*/ 378373 h 756745"/>
              <a:gd name="connsiteX15" fmla="*/ 1592317 w 9128234"/>
              <a:gd name="connsiteY15" fmla="*/ 346842 h 756745"/>
              <a:gd name="connsiteX16" fmla="*/ 1639614 w 9128234"/>
              <a:gd name="connsiteY16" fmla="*/ 315311 h 756745"/>
              <a:gd name="connsiteX17" fmla="*/ 1734207 w 9128234"/>
              <a:gd name="connsiteY17" fmla="*/ 220718 h 756745"/>
              <a:gd name="connsiteX18" fmla="*/ 1781503 w 9128234"/>
              <a:gd name="connsiteY18" fmla="*/ 173421 h 756745"/>
              <a:gd name="connsiteX19" fmla="*/ 1860331 w 9128234"/>
              <a:gd name="connsiteY19" fmla="*/ 94594 h 756745"/>
              <a:gd name="connsiteX20" fmla="*/ 1939159 w 9128234"/>
              <a:gd name="connsiteY20" fmla="*/ 47297 h 756745"/>
              <a:gd name="connsiteX21" fmla="*/ 1986455 w 9128234"/>
              <a:gd name="connsiteY21" fmla="*/ 15766 h 756745"/>
              <a:gd name="connsiteX22" fmla="*/ 2017986 w 9128234"/>
              <a:gd name="connsiteY22" fmla="*/ 63062 h 756745"/>
              <a:gd name="connsiteX23" fmla="*/ 2049517 w 9128234"/>
              <a:gd name="connsiteY23" fmla="*/ 94594 h 756745"/>
              <a:gd name="connsiteX24" fmla="*/ 2207172 w 9128234"/>
              <a:gd name="connsiteY24" fmla="*/ 63062 h 756745"/>
              <a:gd name="connsiteX25" fmla="*/ 2301766 w 9128234"/>
              <a:gd name="connsiteY25" fmla="*/ 0 h 756745"/>
              <a:gd name="connsiteX26" fmla="*/ 2443655 w 9128234"/>
              <a:gd name="connsiteY26" fmla="*/ 47297 h 756745"/>
              <a:gd name="connsiteX27" fmla="*/ 2554014 w 9128234"/>
              <a:gd name="connsiteY27" fmla="*/ 189187 h 756745"/>
              <a:gd name="connsiteX28" fmla="*/ 2648607 w 9128234"/>
              <a:gd name="connsiteY28" fmla="*/ 220718 h 756745"/>
              <a:gd name="connsiteX29" fmla="*/ 2695903 w 9128234"/>
              <a:gd name="connsiteY29" fmla="*/ 236483 h 756745"/>
              <a:gd name="connsiteX30" fmla="*/ 3011214 w 9128234"/>
              <a:gd name="connsiteY30" fmla="*/ 220718 h 756745"/>
              <a:gd name="connsiteX31" fmla="*/ 3200400 w 9128234"/>
              <a:gd name="connsiteY31" fmla="*/ 173421 h 756745"/>
              <a:gd name="connsiteX32" fmla="*/ 3263462 w 9128234"/>
              <a:gd name="connsiteY32" fmla="*/ 157656 h 756745"/>
              <a:gd name="connsiteX33" fmla="*/ 3405352 w 9128234"/>
              <a:gd name="connsiteY33" fmla="*/ 189187 h 756745"/>
              <a:gd name="connsiteX34" fmla="*/ 3499945 w 9128234"/>
              <a:gd name="connsiteY34" fmla="*/ 252249 h 756745"/>
              <a:gd name="connsiteX35" fmla="*/ 3626069 w 9128234"/>
              <a:gd name="connsiteY35" fmla="*/ 236483 h 756745"/>
              <a:gd name="connsiteX36" fmla="*/ 3689131 w 9128234"/>
              <a:gd name="connsiteY36" fmla="*/ 220718 h 756745"/>
              <a:gd name="connsiteX37" fmla="*/ 3878317 w 9128234"/>
              <a:gd name="connsiteY37" fmla="*/ 236483 h 756745"/>
              <a:gd name="connsiteX38" fmla="*/ 4130566 w 9128234"/>
              <a:gd name="connsiteY38" fmla="*/ 252249 h 756745"/>
              <a:gd name="connsiteX39" fmla="*/ 4256690 w 9128234"/>
              <a:gd name="connsiteY39" fmla="*/ 268014 h 756745"/>
              <a:gd name="connsiteX40" fmla="*/ 4367048 w 9128234"/>
              <a:gd name="connsiteY40" fmla="*/ 409904 h 756745"/>
              <a:gd name="connsiteX41" fmla="*/ 4398579 w 9128234"/>
              <a:gd name="connsiteY41" fmla="*/ 457200 h 756745"/>
              <a:gd name="connsiteX42" fmla="*/ 4445876 w 9128234"/>
              <a:gd name="connsiteY42" fmla="*/ 472966 h 756745"/>
              <a:gd name="connsiteX43" fmla="*/ 4619297 w 9128234"/>
              <a:gd name="connsiteY43" fmla="*/ 425669 h 756745"/>
              <a:gd name="connsiteX44" fmla="*/ 4666593 w 9128234"/>
              <a:gd name="connsiteY44" fmla="*/ 394138 h 756745"/>
              <a:gd name="connsiteX45" fmla="*/ 4808483 w 9128234"/>
              <a:gd name="connsiteY45" fmla="*/ 362607 h 756745"/>
              <a:gd name="connsiteX46" fmla="*/ 4903076 w 9128234"/>
              <a:gd name="connsiteY46" fmla="*/ 331076 h 756745"/>
              <a:gd name="connsiteX47" fmla="*/ 4950372 w 9128234"/>
              <a:gd name="connsiteY47" fmla="*/ 315311 h 756745"/>
              <a:gd name="connsiteX48" fmla="*/ 5013434 w 9128234"/>
              <a:gd name="connsiteY48" fmla="*/ 331076 h 756745"/>
              <a:gd name="connsiteX49" fmla="*/ 5186855 w 9128234"/>
              <a:gd name="connsiteY49" fmla="*/ 362607 h 756745"/>
              <a:gd name="connsiteX50" fmla="*/ 5234152 w 9128234"/>
              <a:gd name="connsiteY50" fmla="*/ 378373 h 756745"/>
              <a:gd name="connsiteX51" fmla="*/ 5612524 w 9128234"/>
              <a:gd name="connsiteY51" fmla="*/ 409904 h 756745"/>
              <a:gd name="connsiteX52" fmla="*/ 5659821 w 9128234"/>
              <a:gd name="connsiteY52" fmla="*/ 441435 h 756745"/>
              <a:gd name="connsiteX53" fmla="*/ 5722883 w 9128234"/>
              <a:gd name="connsiteY53" fmla="*/ 488731 h 756745"/>
              <a:gd name="connsiteX54" fmla="*/ 5943600 w 9128234"/>
              <a:gd name="connsiteY54" fmla="*/ 504497 h 756745"/>
              <a:gd name="connsiteX55" fmla="*/ 6132786 w 9128234"/>
              <a:gd name="connsiteY55" fmla="*/ 536028 h 756745"/>
              <a:gd name="connsiteX56" fmla="*/ 6321972 w 9128234"/>
              <a:gd name="connsiteY56" fmla="*/ 520262 h 756745"/>
              <a:gd name="connsiteX57" fmla="*/ 6448097 w 9128234"/>
              <a:gd name="connsiteY57" fmla="*/ 472966 h 756745"/>
              <a:gd name="connsiteX58" fmla="*/ 6542690 w 9128234"/>
              <a:gd name="connsiteY58" fmla="*/ 425669 h 756745"/>
              <a:gd name="connsiteX59" fmla="*/ 6574221 w 9128234"/>
              <a:gd name="connsiteY59" fmla="*/ 378373 h 756745"/>
              <a:gd name="connsiteX60" fmla="*/ 6731876 w 9128234"/>
              <a:gd name="connsiteY60" fmla="*/ 346842 h 756745"/>
              <a:gd name="connsiteX61" fmla="*/ 7031421 w 9128234"/>
              <a:gd name="connsiteY61" fmla="*/ 299545 h 756745"/>
              <a:gd name="connsiteX62" fmla="*/ 7126014 w 9128234"/>
              <a:gd name="connsiteY62" fmla="*/ 299545 h 756745"/>
              <a:gd name="connsiteX63" fmla="*/ 7488621 w 9128234"/>
              <a:gd name="connsiteY63" fmla="*/ 315311 h 756745"/>
              <a:gd name="connsiteX64" fmla="*/ 7551683 w 9128234"/>
              <a:gd name="connsiteY64" fmla="*/ 331076 h 756745"/>
              <a:gd name="connsiteX65" fmla="*/ 7646276 w 9128234"/>
              <a:gd name="connsiteY65" fmla="*/ 394138 h 756745"/>
              <a:gd name="connsiteX66" fmla="*/ 7756634 w 9128234"/>
              <a:gd name="connsiteY66" fmla="*/ 409904 h 756745"/>
              <a:gd name="connsiteX67" fmla="*/ 7914290 w 9128234"/>
              <a:gd name="connsiteY67" fmla="*/ 378373 h 756745"/>
              <a:gd name="connsiteX68" fmla="*/ 7961586 w 9128234"/>
              <a:gd name="connsiteY68" fmla="*/ 346842 h 756745"/>
              <a:gd name="connsiteX69" fmla="*/ 8071945 w 9128234"/>
              <a:gd name="connsiteY69" fmla="*/ 331076 h 756745"/>
              <a:gd name="connsiteX70" fmla="*/ 8135007 w 9128234"/>
              <a:gd name="connsiteY70" fmla="*/ 315311 h 756745"/>
              <a:gd name="connsiteX71" fmla="*/ 8481848 w 9128234"/>
              <a:gd name="connsiteY71" fmla="*/ 283780 h 756745"/>
              <a:gd name="connsiteX72" fmla="*/ 8529145 w 9128234"/>
              <a:gd name="connsiteY72" fmla="*/ 268014 h 756745"/>
              <a:gd name="connsiteX73" fmla="*/ 8576441 w 9128234"/>
              <a:gd name="connsiteY73" fmla="*/ 236483 h 756745"/>
              <a:gd name="connsiteX74" fmla="*/ 8671034 w 9128234"/>
              <a:gd name="connsiteY74" fmla="*/ 204952 h 756745"/>
              <a:gd name="connsiteX75" fmla="*/ 8828690 w 9128234"/>
              <a:gd name="connsiteY75" fmla="*/ 157656 h 756745"/>
              <a:gd name="connsiteX76" fmla="*/ 8954814 w 9128234"/>
              <a:gd name="connsiteY76" fmla="*/ 126125 h 756745"/>
              <a:gd name="connsiteX77" fmla="*/ 9017876 w 9128234"/>
              <a:gd name="connsiteY77" fmla="*/ 141890 h 756745"/>
              <a:gd name="connsiteX78" fmla="*/ 9065172 w 9128234"/>
              <a:gd name="connsiteY78" fmla="*/ 157656 h 756745"/>
              <a:gd name="connsiteX79" fmla="*/ 9128234 w 9128234"/>
              <a:gd name="connsiteY79" fmla="*/ 157656 h 7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128234" h="756745">
                <a:moveTo>
                  <a:pt x="0" y="756745"/>
                </a:moveTo>
                <a:cubicBezTo>
                  <a:pt x="26276" y="740980"/>
                  <a:pt x="52843" y="725690"/>
                  <a:pt x="78828" y="709449"/>
                </a:cubicBezTo>
                <a:cubicBezTo>
                  <a:pt x="94896" y="699407"/>
                  <a:pt x="109177" y="686392"/>
                  <a:pt x="126124" y="677918"/>
                </a:cubicBezTo>
                <a:cubicBezTo>
                  <a:pt x="164937" y="658511"/>
                  <a:pt x="231679" y="652443"/>
                  <a:pt x="268014" y="646387"/>
                </a:cubicBezTo>
                <a:cubicBezTo>
                  <a:pt x="299545" y="635877"/>
                  <a:pt x="332879" y="629720"/>
                  <a:pt x="362607" y="614856"/>
                </a:cubicBezTo>
                <a:cubicBezTo>
                  <a:pt x="405761" y="593279"/>
                  <a:pt x="435829" y="581504"/>
                  <a:pt x="472966" y="551794"/>
                </a:cubicBezTo>
                <a:cubicBezTo>
                  <a:pt x="499969" y="530191"/>
                  <a:pt x="514980" y="498771"/>
                  <a:pt x="551793" y="488731"/>
                </a:cubicBezTo>
                <a:cubicBezTo>
                  <a:pt x="604831" y="474266"/>
                  <a:pt x="890310" y="457795"/>
                  <a:pt x="898634" y="457200"/>
                </a:cubicBezTo>
                <a:cubicBezTo>
                  <a:pt x="1042160" y="409360"/>
                  <a:pt x="815461" y="482751"/>
                  <a:pt x="1024759" y="425669"/>
                </a:cubicBezTo>
                <a:cubicBezTo>
                  <a:pt x="1056824" y="416924"/>
                  <a:pt x="1087821" y="404648"/>
                  <a:pt x="1119352" y="394138"/>
                </a:cubicBezTo>
                <a:lnTo>
                  <a:pt x="1166648" y="378373"/>
                </a:lnTo>
                <a:lnTo>
                  <a:pt x="1213945" y="362607"/>
                </a:lnTo>
                <a:lnTo>
                  <a:pt x="1308538" y="394138"/>
                </a:lnTo>
                <a:lnTo>
                  <a:pt x="1355834" y="409904"/>
                </a:lnTo>
                <a:cubicBezTo>
                  <a:pt x="1396110" y="404150"/>
                  <a:pt x="1483514" y="395526"/>
                  <a:pt x="1529255" y="378373"/>
                </a:cubicBezTo>
                <a:cubicBezTo>
                  <a:pt x="1551260" y="370121"/>
                  <a:pt x="1571912" y="358502"/>
                  <a:pt x="1592317" y="346842"/>
                </a:cubicBezTo>
                <a:cubicBezTo>
                  <a:pt x="1608768" y="337441"/>
                  <a:pt x="1625452" y="327899"/>
                  <a:pt x="1639614" y="315311"/>
                </a:cubicBezTo>
                <a:cubicBezTo>
                  <a:pt x="1672942" y="285686"/>
                  <a:pt x="1702676" y="252249"/>
                  <a:pt x="1734207" y="220718"/>
                </a:cubicBezTo>
                <a:cubicBezTo>
                  <a:pt x="1749972" y="204952"/>
                  <a:pt x="1769135" y="191972"/>
                  <a:pt x="1781503" y="173421"/>
                </a:cubicBezTo>
                <a:cubicBezTo>
                  <a:pt x="1835558" y="92339"/>
                  <a:pt x="1785255" y="154655"/>
                  <a:pt x="1860331" y="94594"/>
                </a:cubicBezTo>
                <a:cubicBezTo>
                  <a:pt x="1922164" y="45128"/>
                  <a:pt x="1857020" y="74675"/>
                  <a:pt x="1939159" y="47297"/>
                </a:cubicBezTo>
                <a:cubicBezTo>
                  <a:pt x="1954924" y="36787"/>
                  <a:pt x="1967875" y="12050"/>
                  <a:pt x="1986455" y="15766"/>
                </a:cubicBezTo>
                <a:cubicBezTo>
                  <a:pt x="2005035" y="19482"/>
                  <a:pt x="2006150" y="48266"/>
                  <a:pt x="2017986" y="63062"/>
                </a:cubicBezTo>
                <a:cubicBezTo>
                  <a:pt x="2027271" y="74669"/>
                  <a:pt x="2039007" y="84083"/>
                  <a:pt x="2049517" y="94594"/>
                </a:cubicBezTo>
                <a:cubicBezTo>
                  <a:pt x="2076939" y="90676"/>
                  <a:pt x="2169070" y="84230"/>
                  <a:pt x="2207172" y="63062"/>
                </a:cubicBezTo>
                <a:cubicBezTo>
                  <a:pt x="2240299" y="44658"/>
                  <a:pt x="2301766" y="0"/>
                  <a:pt x="2301766" y="0"/>
                </a:cubicBezTo>
                <a:cubicBezTo>
                  <a:pt x="2354238" y="8746"/>
                  <a:pt x="2405807" y="4042"/>
                  <a:pt x="2443655" y="47297"/>
                </a:cubicBezTo>
                <a:cubicBezTo>
                  <a:pt x="2469653" y="77010"/>
                  <a:pt x="2509004" y="164181"/>
                  <a:pt x="2554014" y="189187"/>
                </a:cubicBezTo>
                <a:cubicBezTo>
                  <a:pt x="2583068" y="205328"/>
                  <a:pt x="2617076" y="210208"/>
                  <a:pt x="2648607" y="220718"/>
                </a:cubicBezTo>
                <a:lnTo>
                  <a:pt x="2695903" y="236483"/>
                </a:lnTo>
                <a:cubicBezTo>
                  <a:pt x="2801007" y="231228"/>
                  <a:pt x="2906289" y="228789"/>
                  <a:pt x="3011214" y="220718"/>
                </a:cubicBezTo>
                <a:cubicBezTo>
                  <a:pt x="3105298" y="213481"/>
                  <a:pt x="3110098" y="200511"/>
                  <a:pt x="3200400" y="173421"/>
                </a:cubicBezTo>
                <a:cubicBezTo>
                  <a:pt x="3221154" y="167195"/>
                  <a:pt x="3242441" y="162911"/>
                  <a:pt x="3263462" y="157656"/>
                </a:cubicBezTo>
                <a:cubicBezTo>
                  <a:pt x="3274912" y="159564"/>
                  <a:pt x="3379476" y="171936"/>
                  <a:pt x="3405352" y="189187"/>
                </a:cubicBezTo>
                <a:cubicBezTo>
                  <a:pt x="3523447" y="267917"/>
                  <a:pt x="3387484" y="214761"/>
                  <a:pt x="3499945" y="252249"/>
                </a:cubicBezTo>
                <a:cubicBezTo>
                  <a:pt x="3541986" y="246994"/>
                  <a:pt x="3584277" y="243448"/>
                  <a:pt x="3626069" y="236483"/>
                </a:cubicBezTo>
                <a:cubicBezTo>
                  <a:pt x="3647442" y="232921"/>
                  <a:pt x="3667463" y="220718"/>
                  <a:pt x="3689131" y="220718"/>
                </a:cubicBezTo>
                <a:cubicBezTo>
                  <a:pt x="3752412" y="220718"/>
                  <a:pt x="3815255" y="231228"/>
                  <a:pt x="3878317" y="236483"/>
                </a:cubicBezTo>
                <a:cubicBezTo>
                  <a:pt x="3989768" y="310783"/>
                  <a:pt x="3880894" y="252249"/>
                  <a:pt x="4130566" y="252249"/>
                </a:cubicBezTo>
                <a:cubicBezTo>
                  <a:pt x="4172934" y="252249"/>
                  <a:pt x="4214649" y="262759"/>
                  <a:pt x="4256690" y="268014"/>
                </a:cubicBezTo>
                <a:cubicBezTo>
                  <a:pt x="4330782" y="342108"/>
                  <a:pt x="4291618" y="296759"/>
                  <a:pt x="4367048" y="409904"/>
                </a:cubicBezTo>
                <a:cubicBezTo>
                  <a:pt x="4377558" y="425669"/>
                  <a:pt x="4380604" y="451208"/>
                  <a:pt x="4398579" y="457200"/>
                </a:cubicBezTo>
                <a:lnTo>
                  <a:pt x="4445876" y="472966"/>
                </a:lnTo>
                <a:cubicBezTo>
                  <a:pt x="4488179" y="464505"/>
                  <a:pt x="4585010" y="448527"/>
                  <a:pt x="4619297" y="425669"/>
                </a:cubicBezTo>
                <a:cubicBezTo>
                  <a:pt x="4635062" y="415159"/>
                  <a:pt x="4649177" y="401602"/>
                  <a:pt x="4666593" y="394138"/>
                </a:cubicBezTo>
                <a:cubicBezTo>
                  <a:pt x="4691362" y="383523"/>
                  <a:pt x="4787916" y="368216"/>
                  <a:pt x="4808483" y="362607"/>
                </a:cubicBezTo>
                <a:cubicBezTo>
                  <a:pt x="4840548" y="353862"/>
                  <a:pt x="4871545" y="341586"/>
                  <a:pt x="4903076" y="331076"/>
                </a:cubicBezTo>
                <a:lnTo>
                  <a:pt x="4950372" y="315311"/>
                </a:lnTo>
                <a:cubicBezTo>
                  <a:pt x="4971393" y="320566"/>
                  <a:pt x="4992187" y="326827"/>
                  <a:pt x="5013434" y="331076"/>
                </a:cubicBezTo>
                <a:cubicBezTo>
                  <a:pt x="5083689" y="345127"/>
                  <a:pt x="5119241" y="345704"/>
                  <a:pt x="5186855" y="362607"/>
                </a:cubicBezTo>
                <a:cubicBezTo>
                  <a:pt x="5202977" y="366638"/>
                  <a:pt x="5217635" y="376538"/>
                  <a:pt x="5234152" y="378373"/>
                </a:cubicBezTo>
                <a:cubicBezTo>
                  <a:pt x="5359939" y="392349"/>
                  <a:pt x="5612524" y="409904"/>
                  <a:pt x="5612524" y="409904"/>
                </a:cubicBezTo>
                <a:cubicBezTo>
                  <a:pt x="5628290" y="420414"/>
                  <a:pt x="5644402" y="430422"/>
                  <a:pt x="5659821" y="441435"/>
                </a:cubicBezTo>
                <a:cubicBezTo>
                  <a:pt x="5681203" y="456707"/>
                  <a:pt x="5697233" y="483031"/>
                  <a:pt x="5722883" y="488731"/>
                </a:cubicBezTo>
                <a:cubicBezTo>
                  <a:pt x="5794886" y="504732"/>
                  <a:pt x="5870028" y="499242"/>
                  <a:pt x="5943600" y="504497"/>
                </a:cubicBezTo>
                <a:cubicBezTo>
                  <a:pt x="6010015" y="521100"/>
                  <a:pt x="6058979" y="536028"/>
                  <a:pt x="6132786" y="536028"/>
                </a:cubicBezTo>
                <a:cubicBezTo>
                  <a:pt x="6196067" y="536028"/>
                  <a:pt x="6258910" y="525517"/>
                  <a:pt x="6321972" y="520262"/>
                </a:cubicBezTo>
                <a:cubicBezTo>
                  <a:pt x="6362909" y="506617"/>
                  <a:pt x="6410391" y="491819"/>
                  <a:pt x="6448097" y="472966"/>
                </a:cubicBezTo>
                <a:cubicBezTo>
                  <a:pt x="6570349" y="411840"/>
                  <a:pt x="6423803" y="465299"/>
                  <a:pt x="6542690" y="425669"/>
                </a:cubicBezTo>
                <a:cubicBezTo>
                  <a:pt x="6553200" y="409904"/>
                  <a:pt x="6556731" y="385661"/>
                  <a:pt x="6574221" y="378373"/>
                </a:cubicBezTo>
                <a:cubicBezTo>
                  <a:pt x="6623691" y="357761"/>
                  <a:pt x="6679884" y="359840"/>
                  <a:pt x="6731876" y="346842"/>
                </a:cubicBezTo>
                <a:cubicBezTo>
                  <a:pt x="6872089" y="311788"/>
                  <a:pt x="6773460" y="333940"/>
                  <a:pt x="7031421" y="299545"/>
                </a:cubicBezTo>
                <a:cubicBezTo>
                  <a:pt x="7133894" y="265388"/>
                  <a:pt x="7023539" y="291662"/>
                  <a:pt x="7126014" y="299545"/>
                </a:cubicBezTo>
                <a:cubicBezTo>
                  <a:pt x="7246641" y="308824"/>
                  <a:pt x="7367752" y="310056"/>
                  <a:pt x="7488621" y="315311"/>
                </a:cubicBezTo>
                <a:cubicBezTo>
                  <a:pt x="7509642" y="320566"/>
                  <a:pt x="7532303" y="321386"/>
                  <a:pt x="7551683" y="331076"/>
                </a:cubicBezTo>
                <a:cubicBezTo>
                  <a:pt x="7585578" y="348023"/>
                  <a:pt x="7608761" y="388779"/>
                  <a:pt x="7646276" y="394138"/>
                </a:cubicBezTo>
                <a:lnTo>
                  <a:pt x="7756634" y="409904"/>
                </a:lnTo>
                <a:cubicBezTo>
                  <a:pt x="7797297" y="404095"/>
                  <a:pt x="7870266" y="400385"/>
                  <a:pt x="7914290" y="378373"/>
                </a:cubicBezTo>
                <a:cubicBezTo>
                  <a:pt x="7931237" y="369899"/>
                  <a:pt x="7943437" y="352287"/>
                  <a:pt x="7961586" y="346842"/>
                </a:cubicBezTo>
                <a:cubicBezTo>
                  <a:pt x="7997179" y="336164"/>
                  <a:pt x="8035385" y="337723"/>
                  <a:pt x="8071945" y="331076"/>
                </a:cubicBezTo>
                <a:cubicBezTo>
                  <a:pt x="8093263" y="327200"/>
                  <a:pt x="8113482" y="317795"/>
                  <a:pt x="8135007" y="315311"/>
                </a:cubicBezTo>
                <a:cubicBezTo>
                  <a:pt x="8250332" y="302004"/>
                  <a:pt x="8481848" y="283780"/>
                  <a:pt x="8481848" y="283780"/>
                </a:cubicBezTo>
                <a:cubicBezTo>
                  <a:pt x="8497614" y="278525"/>
                  <a:pt x="8514281" y="275446"/>
                  <a:pt x="8529145" y="268014"/>
                </a:cubicBezTo>
                <a:cubicBezTo>
                  <a:pt x="8546092" y="259540"/>
                  <a:pt x="8559126" y="244178"/>
                  <a:pt x="8576441" y="236483"/>
                </a:cubicBezTo>
                <a:cubicBezTo>
                  <a:pt x="8606813" y="222984"/>
                  <a:pt x="8671034" y="204952"/>
                  <a:pt x="8671034" y="204952"/>
                </a:cubicBezTo>
                <a:cubicBezTo>
                  <a:pt x="8734211" y="141777"/>
                  <a:pt x="8683013" y="180068"/>
                  <a:pt x="8828690" y="157656"/>
                </a:cubicBezTo>
                <a:cubicBezTo>
                  <a:pt x="8899347" y="146786"/>
                  <a:pt x="8897269" y="145306"/>
                  <a:pt x="8954814" y="126125"/>
                </a:cubicBezTo>
                <a:cubicBezTo>
                  <a:pt x="8975835" y="131380"/>
                  <a:pt x="8997042" y="135937"/>
                  <a:pt x="9017876" y="141890"/>
                </a:cubicBezTo>
                <a:cubicBezTo>
                  <a:pt x="9033855" y="146455"/>
                  <a:pt x="9048721" y="155306"/>
                  <a:pt x="9065172" y="157656"/>
                </a:cubicBezTo>
                <a:cubicBezTo>
                  <a:pt x="9085981" y="160629"/>
                  <a:pt x="9107213" y="157656"/>
                  <a:pt x="9128234" y="157656"/>
                </a:cubicBezTo>
              </a:path>
            </a:pathLst>
          </a:custGeom>
          <a:noFill/>
          <a:ln w="76200">
            <a:solidFill>
              <a:srgbClr val="00F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11" name="Agrupar 710"/>
          <p:cNvGrpSpPr/>
          <p:nvPr/>
        </p:nvGrpSpPr>
        <p:grpSpPr>
          <a:xfrm>
            <a:off x="1132162" y="3150624"/>
            <a:ext cx="5940152" cy="3501008"/>
            <a:chOff x="3203848" y="3356992"/>
            <a:chExt cx="5940152" cy="3501008"/>
          </a:xfrm>
        </p:grpSpPr>
        <p:sp>
          <p:nvSpPr>
            <p:cNvPr id="712" name="Retângulo 711"/>
            <p:cNvSpPr/>
            <p:nvPr/>
          </p:nvSpPr>
          <p:spPr>
            <a:xfrm>
              <a:off x="3203848" y="3428616"/>
              <a:ext cx="5940152" cy="34293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3" name="CaixaDeTexto 712"/>
            <p:cNvSpPr txBox="1"/>
            <p:nvPr/>
          </p:nvSpPr>
          <p:spPr>
            <a:xfrm>
              <a:off x="3779911" y="5805264"/>
              <a:ext cx="16561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Agrupa as partículas dispersas, microestruturas e </a:t>
              </a:r>
              <a:r>
                <a:rPr lang="pt-BR" sz="1400" dirty="0" err="1"/>
                <a:t>microagregados</a:t>
              </a:r>
              <a:endParaRPr lang="pt-BR" sz="1400" dirty="0"/>
            </a:p>
          </p:txBody>
        </p:sp>
        <p:grpSp>
          <p:nvGrpSpPr>
            <p:cNvPr id="714" name="Grupo 49"/>
            <p:cNvGrpSpPr/>
            <p:nvPr/>
          </p:nvGrpSpPr>
          <p:grpSpPr>
            <a:xfrm>
              <a:off x="3923928" y="4794473"/>
              <a:ext cx="1096963" cy="938783"/>
              <a:chOff x="3779912" y="4074393"/>
              <a:chExt cx="1096963" cy="938783"/>
            </a:xfrm>
          </p:grpSpPr>
          <p:grpSp>
            <p:nvGrpSpPr>
              <p:cNvPr id="1385" name="Group 138"/>
              <p:cNvGrpSpPr>
                <a:grpSpLocks/>
              </p:cNvGrpSpPr>
              <p:nvPr/>
            </p:nvGrpSpPr>
            <p:grpSpPr bwMode="auto">
              <a:xfrm>
                <a:off x="4618112" y="4560168"/>
                <a:ext cx="258763" cy="246062"/>
                <a:chOff x="1400" y="2127"/>
                <a:chExt cx="163" cy="155"/>
              </a:xfrm>
            </p:grpSpPr>
            <p:sp>
              <p:nvSpPr>
                <p:cNvPr id="1399" name="Freeform 139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00" name="Freeform 140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386" name="Freeform 441"/>
              <p:cNvSpPr>
                <a:spLocks/>
              </p:cNvSpPr>
              <p:nvPr/>
            </p:nvSpPr>
            <p:spPr bwMode="auto">
              <a:xfrm>
                <a:off x="4389512" y="463636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1387" name="Group 611"/>
              <p:cNvGrpSpPr>
                <a:grpSpLocks/>
              </p:cNvGrpSpPr>
              <p:nvPr/>
            </p:nvGrpSpPr>
            <p:grpSpPr bwMode="auto">
              <a:xfrm>
                <a:off x="4389512" y="4255368"/>
                <a:ext cx="258763" cy="246062"/>
                <a:chOff x="1400" y="2127"/>
                <a:chExt cx="163" cy="155"/>
              </a:xfrm>
            </p:grpSpPr>
            <p:sp>
              <p:nvSpPr>
                <p:cNvPr id="1397" name="Freeform 61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98" name="Freeform 61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388" name="Group 626"/>
              <p:cNvGrpSpPr>
                <a:grpSpLocks/>
              </p:cNvGrpSpPr>
              <p:nvPr/>
            </p:nvGrpSpPr>
            <p:grpSpPr bwMode="auto">
              <a:xfrm>
                <a:off x="4008512" y="4479082"/>
                <a:ext cx="258763" cy="246062"/>
                <a:chOff x="1400" y="2127"/>
                <a:chExt cx="163" cy="155"/>
              </a:xfrm>
            </p:grpSpPr>
            <p:sp>
              <p:nvSpPr>
                <p:cNvPr id="1395" name="Freeform 627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96" name="Freeform 628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389" name="Oval 630"/>
              <p:cNvSpPr>
                <a:spLocks noChangeArrowheads="1"/>
              </p:cNvSpPr>
              <p:nvPr/>
            </p:nvSpPr>
            <p:spPr bwMode="auto">
              <a:xfrm>
                <a:off x="3932312" y="4788768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390" name="Freeform 794"/>
              <p:cNvSpPr>
                <a:spLocks/>
              </p:cNvSpPr>
              <p:nvPr/>
            </p:nvSpPr>
            <p:spPr bwMode="auto">
              <a:xfrm>
                <a:off x="3923928" y="4303762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1" name="Freeform 795"/>
              <p:cNvSpPr>
                <a:spLocks/>
              </p:cNvSpPr>
              <p:nvPr/>
            </p:nvSpPr>
            <p:spPr bwMode="auto">
              <a:xfrm>
                <a:off x="3779912" y="4591794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2" name="Freeform 803"/>
              <p:cNvSpPr>
                <a:spLocks/>
              </p:cNvSpPr>
              <p:nvPr/>
            </p:nvSpPr>
            <p:spPr bwMode="auto">
              <a:xfrm>
                <a:off x="4294634" y="4879826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3" name="Freeform 805"/>
              <p:cNvSpPr>
                <a:spLocks/>
              </p:cNvSpPr>
              <p:nvPr/>
            </p:nvSpPr>
            <p:spPr bwMode="auto">
              <a:xfrm>
                <a:off x="4389512" y="407439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4" name="Freeform 806"/>
              <p:cNvSpPr>
                <a:spLocks/>
              </p:cNvSpPr>
              <p:nvPr/>
            </p:nvSpPr>
            <p:spPr bwMode="auto">
              <a:xfrm>
                <a:off x="4139952" y="4231754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715" name="Grupo 716"/>
            <p:cNvGrpSpPr>
              <a:grpSpLocks noChangeAspect="1"/>
            </p:cNvGrpSpPr>
            <p:nvPr/>
          </p:nvGrpSpPr>
          <p:grpSpPr>
            <a:xfrm>
              <a:off x="6085719" y="3356992"/>
              <a:ext cx="2767902" cy="2861802"/>
              <a:chOff x="2936875" y="1849438"/>
              <a:chExt cx="3041650" cy="3144837"/>
            </a:xfrm>
          </p:grpSpPr>
          <p:sp>
            <p:nvSpPr>
              <p:cNvPr id="720" name="Freeform 453"/>
              <p:cNvSpPr>
                <a:spLocks/>
              </p:cNvSpPr>
              <p:nvPr/>
            </p:nvSpPr>
            <p:spPr bwMode="auto">
              <a:xfrm>
                <a:off x="3132138" y="2078038"/>
                <a:ext cx="2846387" cy="2916237"/>
              </a:xfrm>
              <a:custGeom>
                <a:avLst/>
                <a:gdLst>
                  <a:gd name="T0" fmla="*/ 2147483647 w 1793"/>
                  <a:gd name="T1" fmla="*/ 2147483647 h 1837"/>
                  <a:gd name="T2" fmla="*/ 2147483647 w 1793"/>
                  <a:gd name="T3" fmla="*/ 2147483647 h 1837"/>
                  <a:gd name="T4" fmla="*/ 2147483647 w 1793"/>
                  <a:gd name="T5" fmla="*/ 2147483647 h 1837"/>
                  <a:gd name="T6" fmla="*/ 2147483647 w 1793"/>
                  <a:gd name="T7" fmla="*/ 2147483647 h 1837"/>
                  <a:gd name="T8" fmla="*/ 2147483647 w 1793"/>
                  <a:gd name="T9" fmla="*/ 2147483647 h 1837"/>
                  <a:gd name="T10" fmla="*/ 2147483647 w 1793"/>
                  <a:gd name="T11" fmla="*/ 2147483647 h 1837"/>
                  <a:gd name="T12" fmla="*/ 2147483647 w 1793"/>
                  <a:gd name="T13" fmla="*/ 2147483647 h 1837"/>
                  <a:gd name="T14" fmla="*/ 2147483647 w 1793"/>
                  <a:gd name="T15" fmla="*/ 2147483647 h 1837"/>
                  <a:gd name="T16" fmla="*/ 2147483647 w 1793"/>
                  <a:gd name="T17" fmla="*/ 2147483647 h 1837"/>
                  <a:gd name="T18" fmla="*/ 2147483647 w 1793"/>
                  <a:gd name="T19" fmla="*/ 2147483647 h 1837"/>
                  <a:gd name="T20" fmla="*/ 2147483647 w 1793"/>
                  <a:gd name="T21" fmla="*/ 0 h 1837"/>
                  <a:gd name="T22" fmla="*/ 2147483647 w 1793"/>
                  <a:gd name="T23" fmla="*/ 2147483647 h 1837"/>
                  <a:gd name="T24" fmla="*/ 2147483647 w 1793"/>
                  <a:gd name="T25" fmla="*/ 2147483647 h 1837"/>
                  <a:gd name="T26" fmla="*/ 2147483647 w 1793"/>
                  <a:gd name="T27" fmla="*/ 2147483647 h 1837"/>
                  <a:gd name="T28" fmla="*/ 2147483647 w 1793"/>
                  <a:gd name="T29" fmla="*/ 2147483647 h 1837"/>
                  <a:gd name="T30" fmla="*/ 2147483647 w 1793"/>
                  <a:gd name="T31" fmla="*/ 2147483647 h 1837"/>
                  <a:gd name="T32" fmla="*/ 2147483647 w 1793"/>
                  <a:gd name="T33" fmla="*/ 2147483647 h 1837"/>
                  <a:gd name="T34" fmla="*/ 2147483647 w 1793"/>
                  <a:gd name="T35" fmla="*/ 2147483647 h 1837"/>
                  <a:gd name="T36" fmla="*/ 2147483647 w 1793"/>
                  <a:gd name="T37" fmla="*/ 2147483647 h 1837"/>
                  <a:gd name="T38" fmla="*/ 2147483647 w 1793"/>
                  <a:gd name="T39" fmla="*/ 2147483647 h 1837"/>
                  <a:gd name="T40" fmla="*/ 2147483647 w 1793"/>
                  <a:gd name="T41" fmla="*/ 2147483647 h 1837"/>
                  <a:gd name="T42" fmla="*/ 2147483647 w 1793"/>
                  <a:gd name="T43" fmla="*/ 2147483647 h 1837"/>
                  <a:gd name="T44" fmla="*/ 2147483647 w 1793"/>
                  <a:gd name="T45" fmla="*/ 2147483647 h 1837"/>
                  <a:gd name="T46" fmla="*/ 2147483647 w 1793"/>
                  <a:gd name="T47" fmla="*/ 2147483647 h 1837"/>
                  <a:gd name="T48" fmla="*/ 2147483647 w 1793"/>
                  <a:gd name="T49" fmla="*/ 2147483647 h 1837"/>
                  <a:gd name="T50" fmla="*/ 2147483647 w 1793"/>
                  <a:gd name="T51" fmla="*/ 2147483647 h 1837"/>
                  <a:gd name="T52" fmla="*/ 2147483647 w 1793"/>
                  <a:gd name="T53" fmla="*/ 2147483647 h 1837"/>
                  <a:gd name="T54" fmla="*/ 2147483647 w 1793"/>
                  <a:gd name="T55" fmla="*/ 2147483647 h 1837"/>
                  <a:gd name="T56" fmla="*/ 2147483647 w 1793"/>
                  <a:gd name="T57" fmla="*/ 2147483647 h 1837"/>
                  <a:gd name="T58" fmla="*/ 2147483647 w 1793"/>
                  <a:gd name="T59" fmla="*/ 2147483647 h 1837"/>
                  <a:gd name="T60" fmla="*/ 2147483647 w 1793"/>
                  <a:gd name="T61" fmla="*/ 2147483647 h 1837"/>
                  <a:gd name="T62" fmla="*/ 2147483647 w 1793"/>
                  <a:gd name="T63" fmla="*/ 2147483647 h 1837"/>
                  <a:gd name="T64" fmla="*/ 2147483647 w 1793"/>
                  <a:gd name="T65" fmla="*/ 2147483647 h 1837"/>
                  <a:gd name="T66" fmla="*/ 2147483647 w 1793"/>
                  <a:gd name="T67" fmla="*/ 2147483647 h 1837"/>
                  <a:gd name="T68" fmla="*/ 2147483647 w 1793"/>
                  <a:gd name="T69" fmla="*/ 2147483647 h 1837"/>
                  <a:gd name="T70" fmla="*/ 2147483647 w 1793"/>
                  <a:gd name="T71" fmla="*/ 2147483647 h 1837"/>
                  <a:gd name="T72" fmla="*/ 2147483647 w 1793"/>
                  <a:gd name="T73" fmla="*/ 2147483647 h 1837"/>
                  <a:gd name="T74" fmla="*/ 2147483647 w 1793"/>
                  <a:gd name="T75" fmla="*/ 2147483647 h 1837"/>
                  <a:gd name="T76" fmla="*/ 2147483647 w 1793"/>
                  <a:gd name="T77" fmla="*/ 2147483647 h 1837"/>
                  <a:gd name="T78" fmla="*/ 2147483647 w 1793"/>
                  <a:gd name="T79" fmla="*/ 2147483647 h 1837"/>
                  <a:gd name="T80" fmla="*/ 2147483647 w 1793"/>
                  <a:gd name="T81" fmla="*/ 2147483647 h 1837"/>
                  <a:gd name="T82" fmla="*/ 2147483647 w 1793"/>
                  <a:gd name="T83" fmla="*/ 2147483647 h 1837"/>
                  <a:gd name="T84" fmla="*/ 2147483647 w 1793"/>
                  <a:gd name="T85" fmla="*/ 2147483647 h 1837"/>
                  <a:gd name="T86" fmla="*/ 2147483647 w 1793"/>
                  <a:gd name="T87" fmla="*/ 2147483647 h 1837"/>
                  <a:gd name="T88" fmla="*/ 2147483647 w 1793"/>
                  <a:gd name="T89" fmla="*/ 2147483647 h 1837"/>
                  <a:gd name="T90" fmla="*/ 2147483647 w 1793"/>
                  <a:gd name="T91" fmla="*/ 2147483647 h 1837"/>
                  <a:gd name="T92" fmla="*/ 2147483647 w 1793"/>
                  <a:gd name="T93" fmla="*/ 2147483647 h 1837"/>
                  <a:gd name="T94" fmla="*/ 2147483647 w 1793"/>
                  <a:gd name="T95" fmla="*/ 2147483647 h 1837"/>
                  <a:gd name="T96" fmla="*/ 2147483647 w 1793"/>
                  <a:gd name="T97" fmla="*/ 2147483647 h 1837"/>
                  <a:gd name="T98" fmla="*/ 2147483647 w 1793"/>
                  <a:gd name="T99" fmla="*/ 2147483647 h 1837"/>
                  <a:gd name="T100" fmla="*/ 2147483647 w 1793"/>
                  <a:gd name="T101" fmla="*/ 2147483647 h 1837"/>
                  <a:gd name="T102" fmla="*/ 2147483647 w 1793"/>
                  <a:gd name="T103" fmla="*/ 2147483647 h 1837"/>
                  <a:gd name="T104" fmla="*/ 2147483647 w 1793"/>
                  <a:gd name="T105" fmla="*/ 2147483647 h 1837"/>
                  <a:gd name="T106" fmla="*/ 2147483647 w 1793"/>
                  <a:gd name="T107" fmla="*/ 2147483647 h 1837"/>
                  <a:gd name="T108" fmla="*/ 2147483647 w 1793"/>
                  <a:gd name="T109" fmla="*/ 2147483647 h 1837"/>
                  <a:gd name="T110" fmla="*/ 2147483647 w 1793"/>
                  <a:gd name="T111" fmla="*/ 2147483647 h 183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93"/>
                  <a:gd name="T169" fmla="*/ 0 h 1837"/>
                  <a:gd name="T170" fmla="*/ 1793 w 1793"/>
                  <a:gd name="T171" fmla="*/ 1837 h 183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93" h="1837">
                    <a:moveTo>
                      <a:pt x="1737" y="378"/>
                    </a:moveTo>
                    <a:cubicBezTo>
                      <a:pt x="1704" y="371"/>
                      <a:pt x="1698" y="360"/>
                      <a:pt x="1671" y="342"/>
                    </a:cubicBezTo>
                    <a:cubicBezTo>
                      <a:pt x="1659" y="312"/>
                      <a:pt x="1639" y="288"/>
                      <a:pt x="1611" y="270"/>
                    </a:cubicBezTo>
                    <a:cubicBezTo>
                      <a:pt x="1586" y="232"/>
                      <a:pt x="1559" y="200"/>
                      <a:pt x="1527" y="168"/>
                    </a:cubicBezTo>
                    <a:cubicBezTo>
                      <a:pt x="1505" y="146"/>
                      <a:pt x="1458" y="126"/>
                      <a:pt x="1431" y="108"/>
                    </a:cubicBezTo>
                    <a:cubicBezTo>
                      <a:pt x="1401" y="62"/>
                      <a:pt x="1383" y="50"/>
                      <a:pt x="1329" y="42"/>
                    </a:cubicBezTo>
                    <a:cubicBezTo>
                      <a:pt x="1281" y="26"/>
                      <a:pt x="1305" y="32"/>
                      <a:pt x="1257" y="24"/>
                    </a:cubicBezTo>
                    <a:cubicBezTo>
                      <a:pt x="1134" y="29"/>
                      <a:pt x="1080" y="35"/>
                      <a:pt x="957" y="30"/>
                    </a:cubicBezTo>
                    <a:cubicBezTo>
                      <a:pt x="877" y="10"/>
                      <a:pt x="966" y="30"/>
                      <a:pt x="771" y="30"/>
                    </a:cubicBezTo>
                    <a:cubicBezTo>
                      <a:pt x="728" y="30"/>
                      <a:pt x="672" y="23"/>
                      <a:pt x="627" y="18"/>
                    </a:cubicBezTo>
                    <a:cubicBezTo>
                      <a:pt x="605" y="12"/>
                      <a:pt x="583" y="6"/>
                      <a:pt x="561" y="0"/>
                    </a:cubicBezTo>
                    <a:cubicBezTo>
                      <a:pt x="533" y="2"/>
                      <a:pt x="504" y="0"/>
                      <a:pt x="477" y="6"/>
                    </a:cubicBezTo>
                    <a:cubicBezTo>
                      <a:pt x="463" y="9"/>
                      <a:pt x="420" y="59"/>
                      <a:pt x="411" y="72"/>
                    </a:cubicBezTo>
                    <a:cubicBezTo>
                      <a:pt x="371" y="128"/>
                      <a:pt x="349" y="187"/>
                      <a:pt x="327" y="252"/>
                    </a:cubicBezTo>
                    <a:cubicBezTo>
                      <a:pt x="316" y="284"/>
                      <a:pt x="316" y="313"/>
                      <a:pt x="297" y="342"/>
                    </a:cubicBezTo>
                    <a:cubicBezTo>
                      <a:pt x="284" y="392"/>
                      <a:pt x="221" y="461"/>
                      <a:pt x="171" y="474"/>
                    </a:cubicBezTo>
                    <a:cubicBezTo>
                      <a:pt x="163" y="498"/>
                      <a:pt x="147" y="504"/>
                      <a:pt x="129" y="522"/>
                    </a:cubicBezTo>
                    <a:cubicBezTo>
                      <a:pt x="118" y="565"/>
                      <a:pt x="119" y="613"/>
                      <a:pt x="105" y="654"/>
                    </a:cubicBezTo>
                    <a:cubicBezTo>
                      <a:pt x="101" y="694"/>
                      <a:pt x="100" y="736"/>
                      <a:pt x="87" y="774"/>
                    </a:cubicBezTo>
                    <a:cubicBezTo>
                      <a:pt x="81" y="813"/>
                      <a:pt x="86" y="859"/>
                      <a:pt x="51" y="882"/>
                    </a:cubicBezTo>
                    <a:cubicBezTo>
                      <a:pt x="40" y="898"/>
                      <a:pt x="35" y="905"/>
                      <a:pt x="27" y="924"/>
                    </a:cubicBezTo>
                    <a:cubicBezTo>
                      <a:pt x="22" y="936"/>
                      <a:pt x="15" y="960"/>
                      <a:pt x="15" y="960"/>
                    </a:cubicBezTo>
                    <a:cubicBezTo>
                      <a:pt x="0" y="1062"/>
                      <a:pt x="16" y="1141"/>
                      <a:pt x="87" y="1212"/>
                    </a:cubicBezTo>
                    <a:cubicBezTo>
                      <a:pt x="100" y="1252"/>
                      <a:pt x="142" y="1333"/>
                      <a:pt x="177" y="1356"/>
                    </a:cubicBezTo>
                    <a:cubicBezTo>
                      <a:pt x="193" y="1380"/>
                      <a:pt x="216" y="1415"/>
                      <a:pt x="237" y="1434"/>
                    </a:cubicBezTo>
                    <a:cubicBezTo>
                      <a:pt x="261" y="1455"/>
                      <a:pt x="291" y="1462"/>
                      <a:pt x="315" y="1482"/>
                    </a:cubicBezTo>
                    <a:cubicBezTo>
                      <a:pt x="343" y="1505"/>
                      <a:pt x="370" y="1524"/>
                      <a:pt x="405" y="1536"/>
                    </a:cubicBezTo>
                    <a:cubicBezTo>
                      <a:pt x="430" y="1561"/>
                      <a:pt x="465" y="1576"/>
                      <a:pt x="495" y="1596"/>
                    </a:cubicBezTo>
                    <a:cubicBezTo>
                      <a:pt x="515" y="1626"/>
                      <a:pt x="553" y="1634"/>
                      <a:pt x="585" y="1650"/>
                    </a:cubicBezTo>
                    <a:cubicBezTo>
                      <a:pt x="624" y="1670"/>
                      <a:pt x="581" y="1653"/>
                      <a:pt x="621" y="1680"/>
                    </a:cubicBezTo>
                    <a:cubicBezTo>
                      <a:pt x="626" y="1684"/>
                      <a:pt x="633" y="1683"/>
                      <a:pt x="639" y="1686"/>
                    </a:cubicBezTo>
                    <a:cubicBezTo>
                      <a:pt x="665" y="1700"/>
                      <a:pt x="684" y="1725"/>
                      <a:pt x="711" y="1734"/>
                    </a:cubicBezTo>
                    <a:cubicBezTo>
                      <a:pt x="771" y="1779"/>
                      <a:pt x="836" y="1812"/>
                      <a:pt x="909" y="1836"/>
                    </a:cubicBezTo>
                    <a:cubicBezTo>
                      <a:pt x="1063" y="1824"/>
                      <a:pt x="1039" y="1837"/>
                      <a:pt x="1131" y="1776"/>
                    </a:cubicBezTo>
                    <a:cubicBezTo>
                      <a:pt x="1139" y="1764"/>
                      <a:pt x="1150" y="1754"/>
                      <a:pt x="1155" y="1740"/>
                    </a:cubicBezTo>
                    <a:cubicBezTo>
                      <a:pt x="1169" y="1698"/>
                      <a:pt x="1155" y="1708"/>
                      <a:pt x="1185" y="1698"/>
                    </a:cubicBezTo>
                    <a:cubicBezTo>
                      <a:pt x="1218" y="1648"/>
                      <a:pt x="1291" y="1661"/>
                      <a:pt x="1341" y="1638"/>
                    </a:cubicBezTo>
                    <a:cubicBezTo>
                      <a:pt x="1389" y="1616"/>
                      <a:pt x="1385" y="1617"/>
                      <a:pt x="1425" y="1590"/>
                    </a:cubicBezTo>
                    <a:cubicBezTo>
                      <a:pt x="1431" y="1586"/>
                      <a:pt x="1443" y="1578"/>
                      <a:pt x="1443" y="1578"/>
                    </a:cubicBezTo>
                    <a:cubicBezTo>
                      <a:pt x="1467" y="1542"/>
                      <a:pt x="1505" y="1508"/>
                      <a:pt x="1545" y="1488"/>
                    </a:cubicBezTo>
                    <a:cubicBezTo>
                      <a:pt x="1553" y="1463"/>
                      <a:pt x="1565" y="1449"/>
                      <a:pt x="1587" y="1434"/>
                    </a:cubicBezTo>
                    <a:cubicBezTo>
                      <a:pt x="1597" y="1404"/>
                      <a:pt x="1627" y="1352"/>
                      <a:pt x="1647" y="1326"/>
                    </a:cubicBezTo>
                    <a:cubicBezTo>
                      <a:pt x="1653" y="1258"/>
                      <a:pt x="1656" y="1175"/>
                      <a:pt x="1695" y="1116"/>
                    </a:cubicBezTo>
                    <a:cubicBezTo>
                      <a:pt x="1701" y="1093"/>
                      <a:pt x="1712" y="1078"/>
                      <a:pt x="1719" y="1056"/>
                    </a:cubicBezTo>
                    <a:cubicBezTo>
                      <a:pt x="1721" y="1022"/>
                      <a:pt x="1722" y="988"/>
                      <a:pt x="1725" y="954"/>
                    </a:cubicBezTo>
                    <a:cubicBezTo>
                      <a:pt x="1726" y="948"/>
                      <a:pt x="1734" y="941"/>
                      <a:pt x="1731" y="936"/>
                    </a:cubicBezTo>
                    <a:cubicBezTo>
                      <a:pt x="1726" y="928"/>
                      <a:pt x="1715" y="928"/>
                      <a:pt x="1707" y="924"/>
                    </a:cubicBezTo>
                    <a:cubicBezTo>
                      <a:pt x="1732" y="891"/>
                      <a:pt x="1743" y="858"/>
                      <a:pt x="1761" y="822"/>
                    </a:cubicBezTo>
                    <a:cubicBezTo>
                      <a:pt x="1768" y="779"/>
                      <a:pt x="1775" y="739"/>
                      <a:pt x="1779" y="696"/>
                    </a:cubicBezTo>
                    <a:cubicBezTo>
                      <a:pt x="1773" y="497"/>
                      <a:pt x="1793" y="569"/>
                      <a:pt x="1761" y="474"/>
                    </a:cubicBezTo>
                    <a:cubicBezTo>
                      <a:pt x="1756" y="458"/>
                      <a:pt x="1729" y="467"/>
                      <a:pt x="1713" y="462"/>
                    </a:cubicBezTo>
                    <a:cubicBezTo>
                      <a:pt x="1715" y="452"/>
                      <a:pt x="1709" y="434"/>
                      <a:pt x="1719" y="432"/>
                    </a:cubicBezTo>
                    <a:cubicBezTo>
                      <a:pt x="1724" y="431"/>
                      <a:pt x="1752" y="473"/>
                      <a:pt x="1773" y="480"/>
                    </a:cubicBezTo>
                    <a:cubicBezTo>
                      <a:pt x="1766" y="415"/>
                      <a:pt x="1770" y="377"/>
                      <a:pt x="1701" y="354"/>
                    </a:cubicBezTo>
                    <a:cubicBezTo>
                      <a:pt x="1691" y="325"/>
                      <a:pt x="1703" y="343"/>
                      <a:pt x="1677" y="330"/>
                    </a:cubicBezTo>
                    <a:cubicBezTo>
                      <a:pt x="1671" y="327"/>
                      <a:pt x="1659" y="318"/>
                      <a:pt x="1659" y="31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721" name="Group 138"/>
              <p:cNvGrpSpPr>
                <a:grpSpLocks/>
              </p:cNvGrpSpPr>
              <p:nvPr/>
            </p:nvGrpSpPr>
            <p:grpSpPr bwMode="auto">
              <a:xfrm>
                <a:off x="5222875" y="2563813"/>
                <a:ext cx="258763" cy="246062"/>
                <a:chOff x="1400" y="2127"/>
                <a:chExt cx="163" cy="155"/>
              </a:xfrm>
            </p:grpSpPr>
            <p:sp>
              <p:nvSpPr>
                <p:cNvPr id="1383" name="Freeform 139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84" name="Freeform 140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2" name="Group 141"/>
              <p:cNvGrpSpPr>
                <a:grpSpLocks/>
              </p:cNvGrpSpPr>
              <p:nvPr/>
            </p:nvGrpSpPr>
            <p:grpSpPr bwMode="auto">
              <a:xfrm>
                <a:off x="3927475" y="3859213"/>
                <a:ext cx="258763" cy="246062"/>
                <a:chOff x="1400" y="2127"/>
                <a:chExt cx="163" cy="155"/>
              </a:xfrm>
            </p:grpSpPr>
            <p:sp>
              <p:nvSpPr>
                <p:cNvPr id="1381" name="Freeform 14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82" name="Freeform 14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3" name="Group 144"/>
              <p:cNvGrpSpPr>
                <a:grpSpLocks/>
              </p:cNvGrpSpPr>
              <p:nvPr/>
            </p:nvGrpSpPr>
            <p:grpSpPr bwMode="auto">
              <a:xfrm rot="1874145">
                <a:off x="3698875" y="2182813"/>
                <a:ext cx="1211263" cy="677862"/>
                <a:chOff x="1560" y="1488"/>
                <a:chExt cx="763" cy="427"/>
              </a:xfrm>
            </p:grpSpPr>
            <p:sp>
              <p:nvSpPr>
                <p:cNvPr id="1357" name="Freeform 145"/>
                <p:cNvSpPr>
                  <a:spLocks/>
                </p:cNvSpPr>
                <p:nvPr/>
              </p:nvSpPr>
              <p:spPr bwMode="auto">
                <a:xfrm>
                  <a:off x="1662" y="1588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58" name="Group 146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379" name="Freeform 14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80" name="Freeform 148"/>
                  <p:cNvSpPr>
                    <a:spLocks/>
                  </p:cNvSpPr>
                  <p:nvPr/>
                </p:nvSpPr>
                <p:spPr bwMode="auto">
                  <a:xfrm>
                    <a:off x="1417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59" name="Freeform 149"/>
                <p:cNvSpPr>
                  <a:spLocks/>
                </p:cNvSpPr>
                <p:nvPr/>
              </p:nvSpPr>
              <p:spPr bwMode="auto">
                <a:xfrm>
                  <a:off x="1869" y="172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60" name="Group 150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377" name="Freeform 15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8" name="Freeform 152"/>
                  <p:cNvSpPr>
                    <a:spLocks/>
                  </p:cNvSpPr>
                  <p:nvPr/>
                </p:nvSpPr>
                <p:spPr bwMode="auto">
                  <a:xfrm>
                    <a:off x="1420" y="215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1" name="Group 153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375" name="Freeform 15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6" name="Freeform 155"/>
                  <p:cNvSpPr>
                    <a:spLocks/>
                  </p:cNvSpPr>
                  <p:nvPr/>
                </p:nvSpPr>
                <p:spPr bwMode="auto">
                  <a:xfrm>
                    <a:off x="1416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2" name="Group 156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373" name="Freeform 15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4" name="Freeform 158"/>
                  <p:cNvSpPr>
                    <a:spLocks/>
                  </p:cNvSpPr>
                  <p:nvPr/>
                </p:nvSpPr>
                <p:spPr bwMode="auto">
                  <a:xfrm>
                    <a:off x="1417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63" name="Freeform 159"/>
                <p:cNvSpPr>
                  <a:spLocks/>
                </p:cNvSpPr>
                <p:nvPr/>
              </p:nvSpPr>
              <p:spPr bwMode="auto">
                <a:xfrm>
                  <a:off x="1704" y="1612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4" name="Freeform 160"/>
                <p:cNvSpPr>
                  <a:spLocks/>
                </p:cNvSpPr>
                <p:nvPr/>
              </p:nvSpPr>
              <p:spPr bwMode="auto">
                <a:xfrm>
                  <a:off x="2110" y="1659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5" name="Freeform 161"/>
                <p:cNvSpPr>
                  <a:spLocks/>
                </p:cNvSpPr>
                <p:nvPr/>
              </p:nvSpPr>
              <p:spPr bwMode="auto">
                <a:xfrm>
                  <a:off x="1651" y="175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6" name="Freeform 162"/>
                <p:cNvSpPr>
                  <a:spLocks/>
                </p:cNvSpPr>
                <p:nvPr/>
              </p:nvSpPr>
              <p:spPr bwMode="auto">
                <a:xfrm>
                  <a:off x="2074" y="1533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67" name="Group 163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371" name="Freeform 16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2" name="Freeform 16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8" name="Group 166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369" name="Freeform 16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0" name="Freeform 168"/>
                  <p:cNvSpPr>
                    <a:spLocks/>
                  </p:cNvSpPr>
                  <p:nvPr/>
                </p:nvSpPr>
                <p:spPr bwMode="auto">
                  <a:xfrm>
                    <a:off x="1419" y="216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24" name="Group 169"/>
              <p:cNvGrpSpPr>
                <a:grpSpLocks/>
              </p:cNvGrpSpPr>
              <p:nvPr/>
            </p:nvGrpSpPr>
            <p:grpSpPr bwMode="auto">
              <a:xfrm>
                <a:off x="5222875" y="2640013"/>
                <a:ext cx="698500" cy="627062"/>
                <a:chOff x="2956" y="2016"/>
                <a:chExt cx="440" cy="395"/>
              </a:xfrm>
            </p:grpSpPr>
            <p:sp>
              <p:nvSpPr>
                <p:cNvPr id="1340" name="Freeform 170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41" name="Group 171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55" name="Freeform 17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6" name="Freeform 17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42" name="Group 174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53" name="Freeform 175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4" name="Freeform 176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43" name="Group 177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51" name="Freeform 17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2" name="Freeform 17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44" name="Freeform 180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45" name="Freeform 181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46" name="Freeform 182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47" name="Group 183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49" name="Freeform 18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0" name="Freeform 18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48" name="Freeform 186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5" name="Group 187"/>
              <p:cNvGrpSpPr>
                <a:grpSpLocks/>
              </p:cNvGrpSpPr>
              <p:nvPr/>
            </p:nvGrpSpPr>
            <p:grpSpPr bwMode="auto">
              <a:xfrm>
                <a:off x="3317875" y="2868613"/>
                <a:ext cx="698500" cy="627062"/>
                <a:chOff x="2956" y="2016"/>
                <a:chExt cx="440" cy="395"/>
              </a:xfrm>
            </p:grpSpPr>
            <p:sp>
              <p:nvSpPr>
                <p:cNvPr id="1323" name="Freeform 188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24" name="Group 189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38" name="Freeform 190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9" name="Freeform 191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25" name="Group 192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36" name="Freeform 193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7" name="Freeform 194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26" name="Group 195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34" name="Freeform 19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" name="Freeform 19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27" name="Freeform 198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28" name="Freeform 199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29" name="Freeform 200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30" name="Group 201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32" name="Freeform 20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" name="Freeform 20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31" name="Freeform 204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6" name="Group 205"/>
              <p:cNvGrpSpPr>
                <a:grpSpLocks/>
              </p:cNvGrpSpPr>
              <p:nvPr/>
            </p:nvGrpSpPr>
            <p:grpSpPr bwMode="auto">
              <a:xfrm>
                <a:off x="4003675" y="3554413"/>
                <a:ext cx="698500" cy="627062"/>
                <a:chOff x="2956" y="2016"/>
                <a:chExt cx="440" cy="395"/>
              </a:xfrm>
            </p:grpSpPr>
            <p:sp>
              <p:nvSpPr>
                <p:cNvPr id="1306" name="Freeform 206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07" name="Group 207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21" name="Freeform 20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22" name="Freeform 20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08" name="Group 210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19" name="Freeform 21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20" name="Freeform 212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09" name="Group 213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17" name="Freeform 21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18" name="Freeform 21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10" name="Freeform 216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11" name="Freeform 217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12" name="Freeform 218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13" name="Group 219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15" name="Freeform 220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16" name="Freeform 221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14" name="Freeform 222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7" name="Group 223"/>
              <p:cNvGrpSpPr>
                <a:grpSpLocks/>
              </p:cNvGrpSpPr>
              <p:nvPr/>
            </p:nvGrpSpPr>
            <p:grpSpPr bwMode="auto">
              <a:xfrm>
                <a:off x="3165475" y="3478213"/>
                <a:ext cx="698500" cy="627062"/>
                <a:chOff x="2956" y="2016"/>
                <a:chExt cx="440" cy="395"/>
              </a:xfrm>
            </p:grpSpPr>
            <p:sp>
              <p:nvSpPr>
                <p:cNvPr id="1289" name="Freeform 224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90" name="Group 225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04" name="Freeform 22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5" name="Freeform 22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91" name="Group 228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02" name="Freeform 22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3" name="Freeform 230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92" name="Group 231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00" name="Freeform 23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1" name="Freeform 23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93" name="Freeform 234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94" name="Freeform 235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95" name="Freeform 236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96" name="Group 237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298" name="Freeform 23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99" name="Freeform 23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97" name="Freeform 240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8" name="Group 241"/>
              <p:cNvGrpSpPr>
                <a:grpSpLocks/>
              </p:cNvGrpSpPr>
              <p:nvPr/>
            </p:nvGrpSpPr>
            <p:grpSpPr bwMode="auto">
              <a:xfrm rot="-8585416">
                <a:off x="3775075" y="4164013"/>
                <a:ext cx="1211263" cy="677862"/>
                <a:chOff x="1560" y="1488"/>
                <a:chExt cx="763" cy="427"/>
              </a:xfrm>
            </p:grpSpPr>
            <p:sp>
              <p:nvSpPr>
                <p:cNvPr id="1265" name="Freeform 242"/>
                <p:cNvSpPr>
                  <a:spLocks/>
                </p:cNvSpPr>
                <p:nvPr/>
              </p:nvSpPr>
              <p:spPr bwMode="auto">
                <a:xfrm>
                  <a:off x="1666" y="1589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66" name="Group 243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287" name="Freeform 24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8" name="Freeform 245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67" name="Freeform 246"/>
                <p:cNvSpPr>
                  <a:spLocks/>
                </p:cNvSpPr>
                <p:nvPr/>
              </p:nvSpPr>
              <p:spPr bwMode="auto">
                <a:xfrm>
                  <a:off x="1861" y="1723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68" name="Group 247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285" name="Freeform 24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6" name="Freeform 249"/>
                  <p:cNvSpPr>
                    <a:spLocks/>
                  </p:cNvSpPr>
                  <p:nvPr/>
                </p:nvSpPr>
                <p:spPr bwMode="auto">
                  <a:xfrm>
                    <a:off x="1442" y="2161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69" name="Group 250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283" name="Freeform 25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4" name="Freeform 252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70" name="Group 253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81" name="Freeform 25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2" name="Freeform 255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71" name="Freeform 256"/>
                <p:cNvSpPr>
                  <a:spLocks/>
                </p:cNvSpPr>
                <p:nvPr/>
              </p:nvSpPr>
              <p:spPr bwMode="auto">
                <a:xfrm>
                  <a:off x="1707" y="161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2" name="Freeform 257"/>
                <p:cNvSpPr>
                  <a:spLocks/>
                </p:cNvSpPr>
                <p:nvPr/>
              </p:nvSpPr>
              <p:spPr bwMode="auto">
                <a:xfrm>
                  <a:off x="2112" y="1660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3" name="Freeform 258"/>
                <p:cNvSpPr>
                  <a:spLocks/>
                </p:cNvSpPr>
                <p:nvPr/>
              </p:nvSpPr>
              <p:spPr bwMode="auto">
                <a:xfrm>
                  <a:off x="1652" y="175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4" name="Freeform 259"/>
                <p:cNvSpPr>
                  <a:spLocks/>
                </p:cNvSpPr>
                <p:nvPr/>
              </p:nvSpPr>
              <p:spPr bwMode="auto">
                <a:xfrm>
                  <a:off x="2078" y="153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75" name="Group 260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79" name="Freeform 26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0" name="Freeform 262"/>
                  <p:cNvSpPr>
                    <a:spLocks/>
                  </p:cNvSpPr>
                  <p:nvPr/>
                </p:nvSpPr>
                <p:spPr bwMode="auto">
                  <a:xfrm>
                    <a:off x="1437" y="215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76" name="Group 263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277" name="Freeform 26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78" name="Freeform 265"/>
                  <p:cNvSpPr>
                    <a:spLocks/>
                  </p:cNvSpPr>
                  <p:nvPr/>
                </p:nvSpPr>
                <p:spPr bwMode="auto">
                  <a:xfrm>
                    <a:off x="1444" y="2154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29" name="Group 266"/>
              <p:cNvGrpSpPr>
                <a:grpSpLocks/>
              </p:cNvGrpSpPr>
              <p:nvPr/>
            </p:nvGrpSpPr>
            <p:grpSpPr bwMode="auto">
              <a:xfrm rot="-2173390">
                <a:off x="4765675" y="3859213"/>
                <a:ext cx="1211263" cy="677862"/>
                <a:chOff x="1560" y="1488"/>
                <a:chExt cx="763" cy="427"/>
              </a:xfrm>
            </p:grpSpPr>
            <p:sp>
              <p:nvSpPr>
                <p:cNvPr id="1241" name="Freeform 267"/>
                <p:cNvSpPr>
                  <a:spLocks/>
                </p:cNvSpPr>
                <p:nvPr/>
              </p:nvSpPr>
              <p:spPr bwMode="auto">
                <a:xfrm>
                  <a:off x="1663" y="1589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42" name="Group 268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263" name="Freeform 26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4" name="Freeform 270"/>
                  <p:cNvSpPr>
                    <a:spLocks/>
                  </p:cNvSpPr>
                  <p:nvPr/>
                </p:nvSpPr>
                <p:spPr bwMode="auto">
                  <a:xfrm>
                    <a:off x="1420" y="2148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43" name="Freeform 271"/>
                <p:cNvSpPr>
                  <a:spLocks/>
                </p:cNvSpPr>
                <p:nvPr/>
              </p:nvSpPr>
              <p:spPr bwMode="auto">
                <a:xfrm>
                  <a:off x="1871" y="1727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44" name="Group 272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261" name="Freeform 273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2" name="Freeform 274"/>
                  <p:cNvSpPr>
                    <a:spLocks/>
                  </p:cNvSpPr>
                  <p:nvPr/>
                </p:nvSpPr>
                <p:spPr bwMode="auto">
                  <a:xfrm>
                    <a:off x="1424" y="2153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45" name="Group 275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259" name="Freeform 27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0" name="Freeform 27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46" name="Group 278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57" name="Freeform 27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8" name="Freeform 280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247" name="Freeform 281"/>
                <p:cNvSpPr>
                  <a:spLocks/>
                </p:cNvSpPr>
                <p:nvPr/>
              </p:nvSpPr>
              <p:spPr bwMode="auto">
                <a:xfrm>
                  <a:off x="1706" y="161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48" name="Freeform 282"/>
                <p:cNvSpPr>
                  <a:spLocks/>
                </p:cNvSpPr>
                <p:nvPr/>
              </p:nvSpPr>
              <p:spPr bwMode="auto">
                <a:xfrm>
                  <a:off x="2097" y="162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49" name="Freeform 283"/>
                <p:cNvSpPr>
                  <a:spLocks/>
                </p:cNvSpPr>
                <p:nvPr/>
              </p:nvSpPr>
              <p:spPr bwMode="auto">
                <a:xfrm>
                  <a:off x="1652" y="175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50" name="Freeform 284"/>
                <p:cNvSpPr>
                  <a:spLocks/>
                </p:cNvSpPr>
                <p:nvPr/>
              </p:nvSpPr>
              <p:spPr bwMode="auto">
                <a:xfrm>
                  <a:off x="2077" y="1537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51" name="Group 285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55" name="Freeform 28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6" name="Freeform 287"/>
                  <p:cNvSpPr>
                    <a:spLocks/>
                  </p:cNvSpPr>
                  <p:nvPr/>
                </p:nvSpPr>
                <p:spPr bwMode="auto">
                  <a:xfrm>
                    <a:off x="1431" y="215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52" name="Group 288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253" name="Freeform 28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4" name="Freeform 290"/>
                  <p:cNvSpPr>
                    <a:spLocks/>
                  </p:cNvSpPr>
                  <p:nvPr/>
                </p:nvSpPr>
                <p:spPr bwMode="auto">
                  <a:xfrm>
                    <a:off x="1423" y="2154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30" name="Group 291"/>
              <p:cNvGrpSpPr>
                <a:grpSpLocks/>
              </p:cNvGrpSpPr>
              <p:nvPr/>
            </p:nvGrpSpPr>
            <p:grpSpPr bwMode="auto">
              <a:xfrm>
                <a:off x="5146675" y="2182827"/>
                <a:ext cx="428625" cy="411162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172" name="Freeform 292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73" name="Group 293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38" name="Freeform 29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9" name="Freeform 29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40" name="Freeform 29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74" name="Group 297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35" name="Freeform 29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6" name="Freeform 29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7" name="Freeform 30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75" name="Freeform 301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6" name="Freeform 302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7" name="Freeform 303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8" name="Freeform 304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9" name="Freeform 305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0" name="Freeform 306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1" name="Freeform 307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2" name="Freeform 308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3" name="Freeform 309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4" name="Freeform 310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5" name="Freeform 311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6" name="Freeform 312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7" name="Freeform 313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8" name="Freeform 314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9" name="Freeform 315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90" name="Group 316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32" name="Freeform 317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3" name="Freeform 318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4" name="Freeform 319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91" name="Group 320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29" name="Freeform 321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0" name="Freeform 322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1" name="Freeform 323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92" name="Freeform 324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3" name="Freeform 325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4" name="Freeform 326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5" name="Freeform 327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6" name="Freeform 328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7" name="Freeform 329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8" name="Freeform 330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9" name="Freeform 331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0" name="Freeform 332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1" name="Freeform 333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2" name="Freeform 334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3" name="Freeform 335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4" name="Freeform 336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5" name="Freeform 337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6" name="Freeform 338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07" name="Group 339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26" name="Freeform 34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7" name="Freeform 34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8" name="Freeform 34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08" name="Group 343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23" name="Freeform 34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4" name="Freeform 34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5" name="Freeform 34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09" name="Freeform 347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0" name="Freeform 348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1" name="Freeform 349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2" name="Freeform 350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3" name="Freeform 351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4" name="Freeform 352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5" name="Freeform 353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6" name="Freeform 354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7" name="Freeform 355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8" name="Freeform 356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9" name="Freeform 357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0" name="Freeform 358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1" name="Freeform 359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2" name="Freeform 360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31" name="Group 361"/>
              <p:cNvGrpSpPr>
                <a:grpSpLocks/>
              </p:cNvGrpSpPr>
              <p:nvPr/>
            </p:nvGrpSpPr>
            <p:grpSpPr bwMode="auto">
              <a:xfrm rot="-621878">
                <a:off x="3687763" y="2532077"/>
                <a:ext cx="2220912" cy="809625"/>
                <a:chOff x="1625" y="1468"/>
                <a:chExt cx="1399" cy="51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63" name="Freeform 362"/>
                <p:cNvSpPr>
                  <a:spLocks/>
                </p:cNvSpPr>
                <p:nvPr/>
              </p:nvSpPr>
              <p:spPr bwMode="auto">
                <a:xfrm rot="-3405074">
                  <a:off x="2198" y="1175"/>
                  <a:ext cx="235" cy="1372"/>
                </a:xfrm>
                <a:custGeom>
                  <a:avLst/>
                  <a:gdLst>
                    <a:gd name="T0" fmla="*/ 86 w 271"/>
                    <a:gd name="T1" fmla="*/ 1 h 2744"/>
                    <a:gd name="T2" fmla="*/ 52 w 271"/>
                    <a:gd name="T3" fmla="*/ 10 h 2744"/>
                    <a:gd name="T4" fmla="*/ 40 w 271"/>
                    <a:gd name="T5" fmla="*/ 27 h 2744"/>
                    <a:gd name="T6" fmla="*/ 43 w 271"/>
                    <a:gd name="T7" fmla="*/ 43 h 2744"/>
                    <a:gd name="T8" fmla="*/ 36 w 271"/>
                    <a:gd name="T9" fmla="*/ 54 h 2744"/>
                    <a:gd name="T10" fmla="*/ 36 w 271"/>
                    <a:gd name="T11" fmla="*/ 67 h 2744"/>
                    <a:gd name="T12" fmla="*/ 40 w 271"/>
                    <a:gd name="T13" fmla="*/ 86 h 2744"/>
                    <a:gd name="T14" fmla="*/ 36 w 271"/>
                    <a:gd name="T15" fmla="*/ 97 h 2744"/>
                    <a:gd name="T16" fmla="*/ 43 w 271"/>
                    <a:gd name="T17" fmla="*/ 111 h 2744"/>
                    <a:gd name="T18" fmla="*/ 30 w 271"/>
                    <a:gd name="T19" fmla="*/ 127 h 2744"/>
                    <a:gd name="T20" fmla="*/ 37 w 271"/>
                    <a:gd name="T21" fmla="*/ 142 h 2744"/>
                    <a:gd name="T22" fmla="*/ 40 w 271"/>
                    <a:gd name="T23" fmla="*/ 156 h 2744"/>
                    <a:gd name="T24" fmla="*/ 30 w 271"/>
                    <a:gd name="T25" fmla="*/ 170 h 2744"/>
                    <a:gd name="T26" fmla="*/ 36 w 271"/>
                    <a:gd name="T27" fmla="*/ 182 h 2744"/>
                    <a:gd name="T28" fmla="*/ 37 w 271"/>
                    <a:gd name="T29" fmla="*/ 197 h 2744"/>
                    <a:gd name="T30" fmla="*/ 28 w 271"/>
                    <a:gd name="T31" fmla="*/ 210 h 2744"/>
                    <a:gd name="T32" fmla="*/ 28 w 271"/>
                    <a:gd name="T33" fmla="*/ 224 h 2744"/>
                    <a:gd name="T34" fmla="*/ 34 w 271"/>
                    <a:gd name="T35" fmla="*/ 237 h 2744"/>
                    <a:gd name="T36" fmla="*/ 31 w 271"/>
                    <a:gd name="T37" fmla="*/ 251 h 2744"/>
                    <a:gd name="T38" fmla="*/ 24 w 271"/>
                    <a:gd name="T39" fmla="*/ 266 h 2744"/>
                    <a:gd name="T40" fmla="*/ 24 w 271"/>
                    <a:gd name="T41" fmla="*/ 286 h 2744"/>
                    <a:gd name="T42" fmla="*/ 14 w 271"/>
                    <a:gd name="T43" fmla="*/ 300 h 2744"/>
                    <a:gd name="T44" fmla="*/ 20 w 271"/>
                    <a:gd name="T45" fmla="*/ 312 h 2744"/>
                    <a:gd name="T46" fmla="*/ 8 w 271"/>
                    <a:gd name="T47" fmla="*/ 322 h 2744"/>
                    <a:gd name="T48" fmla="*/ 0 w 271"/>
                    <a:gd name="T49" fmla="*/ 335 h 2744"/>
                    <a:gd name="T50" fmla="*/ 28 w 271"/>
                    <a:gd name="T51" fmla="*/ 342 h 2744"/>
                    <a:gd name="T52" fmla="*/ 95 w 271"/>
                    <a:gd name="T53" fmla="*/ 343 h 2744"/>
                    <a:gd name="T54" fmla="*/ 160 w 271"/>
                    <a:gd name="T55" fmla="*/ 340 h 2744"/>
                    <a:gd name="T56" fmla="*/ 177 w 271"/>
                    <a:gd name="T57" fmla="*/ 336 h 2744"/>
                    <a:gd name="T58" fmla="*/ 172 w 271"/>
                    <a:gd name="T59" fmla="*/ 331 h 2744"/>
                    <a:gd name="T60" fmla="*/ 157 w 271"/>
                    <a:gd name="T61" fmla="*/ 325 h 2744"/>
                    <a:gd name="T62" fmla="*/ 145 w 271"/>
                    <a:gd name="T63" fmla="*/ 317 h 2744"/>
                    <a:gd name="T64" fmla="*/ 141 w 271"/>
                    <a:gd name="T65" fmla="*/ 305 h 2744"/>
                    <a:gd name="T66" fmla="*/ 151 w 271"/>
                    <a:gd name="T67" fmla="*/ 294 h 2744"/>
                    <a:gd name="T68" fmla="*/ 145 w 271"/>
                    <a:gd name="T69" fmla="*/ 282 h 2744"/>
                    <a:gd name="T70" fmla="*/ 155 w 271"/>
                    <a:gd name="T71" fmla="*/ 264 h 2744"/>
                    <a:gd name="T72" fmla="*/ 150 w 271"/>
                    <a:gd name="T73" fmla="*/ 248 h 2744"/>
                    <a:gd name="T74" fmla="*/ 155 w 271"/>
                    <a:gd name="T75" fmla="*/ 235 h 2744"/>
                    <a:gd name="T76" fmla="*/ 161 w 271"/>
                    <a:gd name="T77" fmla="*/ 220 h 2744"/>
                    <a:gd name="T78" fmla="*/ 160 w 271"/>
                    <a:gd name="T79" fmla="*/ 207 h 2744"/>
                    <a:gd name="T80" fmla="*/ 150 w 271"/>
                    <a:gd name="T81" fmla="*/ 196 h 2744"/>
                    <a:gd name="T82" fmla="*/ 160 w 271"/>
                    <a:gd name="T83" fmla="*/ 182 h 2744"/>
                    <a:gd name="T84" fmla="*/ 165 w 271"/>
                    <a:gd name="T85" fmla="*/ 169 h 2744"/>
                    <a:gd name="T86" fmla="*/ 156 w 271"/>
                    <a:gd name="T87" fmla="*/ 156 h 2744"/>
                    <a:gd name="T88" fmla="*/ 156 w 271"/>
                    <a:gd name="T89" fmla="*/ 144 h 2744"/>
                    <a:gd name="T90" fmla="*/ 163 w 271"/>
                    <a:gd name="T91" fmla="*/ 132 h 2744"/>
                    <a:gd name="T92" fmla="*/ 156 w 271"/>
                    <a:gd name="T93" fmla="*/ 119 h 2744"/>
                    <a:gd name="T94" fmla="*/ 165 w 271"/>
                    <a:gd name="T95" fmla="*/ 100 h 2744"/>
                    <a:gd name="T96" fmla="*/ 167 w 271"/>
                    <a:gd name="T97" fmla="*/ 87 h 2744"/>
                    <a:gd name="T98" fmla="*/ 160 w 271"/>
                    <a:gd name="T99" fmla="*/ 77 h 2744"/>
                    <a:gd name="T100" fmla="*/ 167 w 271"/>
                    <a:gd name="T101" fmla="*/ 59 h 2744"/>
                    <a:gd name="T102" fmla="*/ 160 w 271"/>
                    <a:gd name="T103" fmla="*/ 45 h 2744"/>
                    <a:gd name="T104" fmla="*/ 157 w 271"/>
                    <a:gd name="T105" fmla="*/ 28 h 2744"/>
                    <a:gd name="T106" fmla="*/ 164 w 271"/>
                    <a:gd name="T107" fmla="*/ 14 h 2744"/>
                    <a:gd name="T108" fmla="*/ 148 w 271"/>
                    <a:gd name="T109" fmla="*/ 3 h 2744"/>
                    <a:gd name="T110" fmla="*/ 105 w 271"/>
                    <a:gd name="T111" fmla="*/ 0 h 274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71"/>
                    <a:gd name="T169" fmla="*/ 0 h 2744"/>
                    <a:gd name="T170" fmla="*/ 271 w 271"/>
                    <a:gd name="T171" fmla="*/ 2744 h 274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71" h="2744">
                      <a:moveTo>
                        <a:pt x="160" y="0"/>
                      </a:moveTo>
                      <a:lnTo>
                        <a:pt x="131" y="12"/>
                      </a:lnTo>
                      <a:lnTo>
                        <a:pt x="116" y="31"/>
                      </a:lnTo>
                      <a:lnTo>
                        <a:pt x="79" y="79"/>
                      </a:lnTo>
                      <a:lnTo>
                        <a:pt x="61" y="142"/>
                      </a:lnTo>
                      <a:lnTo>
                        <a:pt x="61" y="220"/>
                      </a:lnTo>
                      <a:lnTo>
                        <a:pt x="70" y="278"/>
                      </a:lnTo>
                      <a:lnTo>
                        <a:pt x="67" y="345"/>
                      </a:lnTo>
                      <a:lnTo>
                        <a:pt x="61" y="397"/>
                      </a:lnTo>
                      <a:lnTo>
                        <a:pt x="55" y="437"/>
                      </a:lnTo>
                      <a:lnTo>
                        <a:pt x="55" y="489"/>
                      </a:lnTo>
                      <a:lnTo>
                        <a:pt x="55" y="535"/>
                      </a:lnTo>
                      <a:lnTo>
                        <a:pt x="67" y="613"/>
                      </a:lnTo>
                      <a:lnTo>
                        <a:pt x="61" y="685"/>
                      </a:lnTo>
                      <a:lnTo>
                        <a:pt x="52" y="736"/>
                      </a:lnTo>
                      <a:lnTo>
                        <a:pt x="55" y="779"/>
                      </a:lnTo>
                      <a:lnTo>
                        <a:pt x="61" y="825"/>
                      </a:lnTo>
                      <a:lnTo>
                        <a:pt x="67" y="888"/>
                      </a:lnTo>
                      <a:lnTo>
                        <a:pt x="61" y="959"/>
                      </a:lnTo>
                      <a:lnTo>
                        <a:pt x="46" y="1023"/>
                      </a:lnTo>
                      <a:lnTo>
                        <a:pt x="49" y="1085"/>
                      </a:lnTo>
                      <a:lnTo>
                        <a:pt x="58" y="1136"/>
                      </a:lnTo>
                      <a:lnTo>
                        <a:pt x="61" y="1188"/>
                      </a:lnTo>
                      <a:lnTo>
                        <a:pt x="61" y="1243"/>
                      </a:lnTo>
                      <a:lnTo>
                        <a:pt x="49" y="1313"/>
                      </a:lnTo>
                      <a:lnTo>
                        <a:pt x="46" y="1356"/>
                      </a:lnTo>
                      <a:lnTo>
                        <a:pt x="49" y="1408"/>
                      </a:lnTo>
                      <a:lnTo>
                        <a:pt x="55" y="1463"/>
                      </a:lnTo>
                      <a:lnTo>
                        <a:pt x="55" y="1526"/>
                      </a:lnTo>
                      <a:lnTo>
                        <a:pt x="58" y="1579"/>
                      </a:lnTo>
                      <a:lnTo>
                        <a:pt x="52" y="1621"/>
                      </a:lnTo>
                      <a:lnTo>
                        <a:pt x="43" y="1683"/>
                      </a:lnTo>
                      <a:lnTo>
                        <a:pt x="43" y="1741"/>
                      </a:lnTo>
                      <a:lnTo>
                        <a:pt x="43" y="1796"/>
                      </a:lnTo>
                      <a:lnTo>
                        <a:pt x="49" y="1840"/>
                      </a:lnTo>
                      <a:lnTo>
                        <a:pt x="52" y="1899"/>
                      </a:lnTo>
                      <a:lnTo>
                        <a:pt x="61" y="1951"/>
                      </a:lnTo>
                      <a:lnTo>
                        <a:pt x="49" y="2012"/>
                      </a:lnTo>
                      <a:lnTo>
                        <a:pt x="37" y="2061"/>
                      </a:lnTo>
                      <a:lnTo>
                        <a:pt x="37" y="2123"/>
                      </a:lnTo>
                      <a:lnTo>
                        <a:pt x="43" y="2210"/>
                      </a:lnTo>
                      <a:lnTo>
                        <a:pt x="37" y="2284"/>
                      </a:lnTo>
                      <a:lnTo>
                        <a:pt x="24" y="2352"/>
                      </a:lnTo>
                      <a:lnTo>
                        <a:pt x="21" y="2394"/>
                      </a:lnTo>
                      <a:lnTo>
                        <a:pt x="24" y="2453"/>
                      </a:lnTo>
                      <a:lnTo>
                        <a:pt x="30" y="2495"/>
                      </a:lnTo>
                      <a:lnTo>
                        <a:pt x="24" y="2539"/>
                      </a:lnTo>
                      <a:lnTo>
                        <a:pt x="12" y="2570"/>
                      </a:lnTo>
                      <a:lnTo>
                        <a:pt x="6" y="2625"/>
                      </a:lnTo>
                      <a:lnTo>
                        <a:pt x="0" y="2680"/>
                      </a:lnTo>
                      <a:lnTo>
                        <a:pt x="3" y="2719"/>
                      </a:lnTo>
                      <a:lnTo>
                        <a:pt x="43" y="2735"/>
                      </a:lnTo>
                      <a:lnTo>
                        <a:pt x="85" y="2744"/>
                      </a:lnTo>
                      <a:lnTo>
                        <a:pt x="147" y="2744"/>
                      </a:lnTo>
                      <a:lnTo>
                        <a:pt x="205" y="2735"/>
                      </a:lnTo>
                      <a:lnTo>
                        <a:pt x="244" y="2719"/>
                      </a:lnTo>
                      <a:lnTo>
                        <a:pt x="268" y="2703"/>
                      </a:lnTo>
                      <a:lnTo>
                        <a:pt x="271" y="2688"/>
                      </a:lnTo>
                      <a:lnTo>
                        <a:pt x="270" y="2675"/>
                      </a:lnTo>
                      <a:lnTo>
                        <a:pt x="263" y="2648"/>
                      </a:lnTo>
                      <a:lnTo>
                        <a:pt x="256" y="2627"/>
                      </a:lnTo>
                      <a:lnTo>
                        <a:pt x="241" y="2597"/>
                      </a:lnTo>
                      <a:lnTo>
                        <a:pt x="233" y="2572"/>
                      </a:lnTo>
                      <a:lnTo>
                        <a:pt x="223" y="2530"/>
                      </a:lnTo>
                      <a:lnTo>
                        <a:pt x="221" y="2493"/>
                      </a:lnTo>
                      <a:lnTo>
                        <a:pt x="217" y="2434"/>
                      </a:lnTo>
                      <a:lnTo>
                        <a:pt x="227" y="2390"/>
                      </a:lnTo>
                      <a:lnTo>
                        <a:pt x="232" y="2349"/>
                      </a:lnTo>
                      <a:lnTo>
                        <a:pt x="227" y="2296"/>
                      </a:lnTo>
                      <a:lnTo>
                        <a:pt x="223" y="2251"/>
                      </a:lnTo>
                      <a:lnTo>
                        <a:pt x="229" y="2193"/>
                      </a:lnTo>
                      <a:lnTo>
                        <a:pt x="238" y="2110"/>
                      </a:lnTo>
                      <a:lnTo>
                        <a:pt x="233" y="2044"/>
                      </a:lnTo>
                      <a:lnTo>
                        <a:pt x="229" y="1988"/>
                      </a:lnTo>
                      <a:lnTo>
                        <a:pt x="229" y="1927"/>
                      </a:lnTo>
                      <a:lnTo>
                        <a:pt x="238" y="1884"/>
                      </a:lnTo>
                      <a:lnTo>
                        <a:pt x="244" y="1823"/>
                      </a:lnTo>
                      <a:lnTo>
                        <a:pt x="247" y="1762"/>
                      </a:lnTo>
                      <a:lnTo>
                        <a:pt x="247" y="1716"/>
                      </a:lnTo>
                      <a:lnTo>
                        <a:pt x="244" y="1661"/>
                      </a:lnTo>
                      <a:lnTo>
                        <a:pt x="238" y="1615"/>
                      </a:lnTo>
                      <a:lnTo>
                        <a:pt x="229" y="1573"/>
                      </a:lnTo>
                      <a:lnTo>
                        <a:pt x="233" y="1533"/>
                      </a:lnTo>
                      <a:lnTo>
                        <a:pt x="244" y="1456"/>
                      </a:lnTo>
                      <a:lnTo>
                        <a:pt x="253" y="1395"/>
                      </a:lnTo>
                      <a:lnTo>
                        <a:pt x="253" y="1346"/>
                      </a:lnTo>
                      <a:lnTo>
                        <a:pt x="250" y="1295"/>
                      </a:lnTo>
                      <a:lnTo>
                        <a:pt x="239" y="1243"/>
                      </a:lnTo>
                      <a:lnTo>
                        <a:pt x="238" y="1197"/>
                      </a:lnTo>
                      <a:lnTo>
                        <a:pt x="239" y="1148"/>
                      </a:lnTo>
                      <a:lnTo>
                        <a:pt x="244" y="1102"/>
                      </a:lnTo>
                      <a:lnTo>
                        <a:pt x="250" y="1056"/>
                      </a:lnTo>
                      <a:lnTo>
                        <a:pt x="250" y="1010"/>
                      </a:lnTo>
                      <a:lnTo>
                        <a:pt x="239" y="959"/>
                      </a:lnTo>
                      <a:lnTo>
                        <a:pt x="239" y="873"/>
                      </a:lnTo>
                      <a:lnTo>
                        <a:pt x="253" y="804"/>
                      </a:lnTo>
                      <a:lnTo>
                        <a:pt x="256" y="761"/>
                      </a:lnTo>
                      <a:lnTo>
                        <a:pt x="256" y="700"/>
                      </a:lnTo>
                      <a:lnTo>
                        <a:pt x="251" y="652"/>
                      </a:lnTo>
                      <a:lnTo>
                        <a:pt x="244" y="611"/>
                      </a:lnTo>
                      <a:lnTo>
                        <a:pt x="253" y="538"/>
                      </a:lnTo>
                      <a:lnTo>
                        <a:pt x="256" y="474"/>
                      </a:lnTo>
                      <a:lnTo>
                        <a:pt x="250" y="400"/>
                      </a:lnTo>
                      <a:lnTo>
                        <a:pt x="245" y="362"/>
                      </a:lnTo>
                      <a:lnTo>
                        <a:pt x="238" y="287"/>
                      </a:lnTo>
                      <a:lnTo>
                        <a:pt x="241" y="229"/>
                      </a:lnTo>
                      <a:lnTo>
                        <a:pt x="250" y="171"/>
                      </a:lnTo>
                      <a:lnTo>
                        <a:pt x="251" y="117"/>
                      </a:lnTo>
                      <a:lnTo>
                        <a:pt x="241" y="67"/>
                      </a:lnTo>
                      <a:lnTo>
                        <a:pt x="227" y="31"/>
                      </a:lnTo>
                      <a:lnTo>
                        <a:pt x="195" y="9"/>
                      </a:lnTo>
                      <a:lnTo>
                        <a:pt x="16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4" name="Freeform 363"/>
                <p:cNvSpPr>
                  <a:spLocks/>
                </p:cNvSpPr>
                <p:nvPr/>
              </p:nvSpPr>
              <p:spPr bwMode="auto">
                <a:xfrm rot="-3405074">
                  <a:off x="2276" y="1145"/>
                  <a:ext cx="134" cy="1362"/>
                </a:xfrm>
                <a:custGeom>
                  <a:avLst/>
                  <a:gdLst>
                    <a:gd name="T0" fmla="*/ 40 w 154"/>
                    <a:gd name="T1" fmla="*/ 2 h 2725"/>
                    <a:gd name="T2" fmla="*/ 44 w 154"/>
                    <a:gd name="T3" fmla="*/ 16 h 2725"/>
                    <a:gd name="T4" fmla="*/ 25 w 154"/>
                    <a:gd name="T5" fmla="*/ 33 h 2725"/>
                    <a:gd name="T6" fmla="*/ 44 w 154"/>
                    <a:gd name="T7" fmla="*/ 48 h 2725"/>
                    <a:gd name="T8" fmla="*/ 38 w 154"/>
                    <a:gd name="T9" fmla="*/ 60 h 2725"/>
                    <a:gd name="T10" fmla="*/ 29 w 154"/>
                    <a:gd name="T11" fmla="*/ 76 h 2725"/>
                    <a:gd name="T12" fmla="*/ 38 w 154"/>
                    <a:gd name="T13" fmla="*/ 90 h 2725"/>
                    <a:gd name="T14" fmla="*/ 33 w 154"/>
                    <a:gd name="T15" fmla="*/ 102 h 2725"/>
                    <a:gd name="T16" fmla="*/ 29 w 154"/>
                    <a:gd name="T17" fmla="*/ 117 h 2725"/>
                    <a:gd name="T18" fmla="*/ 38 w 154"/>
                    <a:gd name="T19" fmla="*/ 134 h 2725"/>
                    <a:gd name="T20" fmla="*/ 29 w 154"/>
                    <a:gd name="T21" fmla="*/ 148 h 2725"/>
                    <a:gd name="T22" fmla="*/ 31 w 154"/>
                    <a:gd name="T23" fmla="*/ 161 h 2725"/>
                    <a:gd name="T24" fmla="*/ 37 w 154"/>
                    <a:gd name="T25" fmla="*/ 176 h 2725"/>
                    <a:gd name="T26" fmla="*/ 20 w 154"/>
                    <a:gd name="T27" fmla="*/ 189 h 2725"/>
                    <a:gd name="T28" fmla="*/ 29 w 154"/>
                    <a:gd name="T29" fmla="*/ 202 h 2725"/>
                    <a:gd name="T30" fmla="*/ 35 w 154"/>
                    <a:gd name="T31" fmla="*/ 217 h 2725"/>
                    <a:gd name="T32" fmla="*/ 29 w 154"/>
                    <a:gd name="T33" fmla="*/ 229 h 2725"/>
                    <a:gd name="T34" fmla="*/ 23 w 154"/>
                    <a:gd name="T35" fmla="*/ 242 h 2725"/>
                    <a:gd name="T36" fmla="*/ 29 w 154"/>
                    <a:gd name="T37" fmla="*/ 258 h 2725"/>
                    <a:gd name="T38" fmla="*/ 17 w 154"/>
                    <a:gd name="T39" fmla="*/ 274 h 2725"/>
                    <a:gd name="T40" fmla="*/ 25 w 154"/>
                    <a:gd name="T41" fmla="*/ 293 h 2725"/>
                    <a:gd name="T42" fmla="*/ 23 w 154"/>
                    <a:gd name="T43" fmla="*/ 305 h 2725"/>
                    <a:gd name="T44" fmla="*/ 27 w 154"/>
                    <a:gd name="T45" fmla="*/ 319 h 2725"/>
                    <a:gd name="T46" fmla="*/ 23 w 154"/>
                    <a:gd name="T47" fmla="*/ 330 h 2725"/>
                    <a:gd name="T48" fmla="*/ 8 w 154"/>
                    <a:gd name="T49" fmla="*/ 337 h 2725"/>
                    <a:gd name="T50" fmla="*/ 26 w 154"/>
                    <a:gd name="T51" fmla="*/ 340 h 2725"/>
                    <a:gd name="T52" fmla="*/ 90 w 154"/>
                    <a:gd name="T53" fmla="*/ 337 h 2725"/>
                    <a:gd name="T54" fmla="*/ 93 w 154"/>
                    <a:gd name="T55" fmla="*/ 331 h 2725"/>
                    <a:gd name="T56" fmla="*/ 81 w 154"/>
                    <a:gd name="T57" fmla="*/ 327 h 2725"/>
                    <a:gd name="T58" fmla="*/ 69 w 154"/>
                    <a:gd name="T59" fmla="*/ 321 h 2725"/>
                    <a:gd name="T60" fmla="*/ 57 w 154"/>
                    <a:gd name="T61" fmla="*/ 312 h 2725"/>
                    <a:gd name="T62" fmla="*/ 61 w 154"/>
                    <a:gd name="T63" fmla="*/ 303 h 2725"/>
                    <a:gd name="T64" fmla="*/ 69 w 154"/>
                    <a:gd name="T65" fmla="*/ 292 h 2725"/>
                    <a:gd name="T66" fmla="*/ 65 w 154"/>
                    <a:gd name="T67" fmla="*/ 280 h 2725"/>
                    <a:gd name="T68" fmla="*/ 71 w 154"/>
                    <a:gd name="T69" fmla="*/ 263 h 2725"/>
                    <a:gd name="T70" fmla="*/ 71 w 154"/>
                    <a:gd name="T71" fmla="*/ 247 h 2725"/>
                    <a:gd name="T72" fmla="*/ 73 w 154"/>
                    <a:gd name="T73" fmla="*/ 235 h 2725"/>
                    <a:gd name="T74" fmla="*/ 82 w 154"/>
                    <a:gd name="T75" fmla="*/ 218 h 2725"/>
                    <a:gd name="T76" fmla="*/ 81 w 154"/>
                    <a:gd name="T77" fmla="*/ 206 h 2725"/>
                    <a:gd name="T78" fmla="*/ 69 w 154"/>
                    <a:gd name="T79" fmla="*/ 195 h 2725"/>
                    <a:gd name="T80" fmla="*/ 81 w 154"/>
                    <a:gd name="T81" fmla="*/ 180 h 2725"/>
                    <a:gd name="T82" fmla="*/ 84 w 154"/>
                    <a:gd name="T83" fmla="*/ 167 h 2725"/>
                    <a:gd name="T84" fmla="*/ 75 w 154"/>
                    <a:gd name="T85" fmla="*/ 155 h 2725"/>
                    <a:gd name="T86" fmla="*/ 73 w 154"/>
                    <a:gd name="T87" fmla="*/ 143 h 2725"/>
                    <a:gd name="T88" fmla="*/ 83 w 154"/>
                    <a:gd name="T89" fmla="*/ 130 h 2725"/>
                    <a:gd name="T90" fmla="*/ 78 w 154"/>
                    <a:gd name="T91" fmla="*/ 118 h 2725"/>
                    <a:gd name="T92" fmla="*/ 84 w 154"/>
                    <a:gd name="T93" fmla="*/ 99 h 2725"/>
                    <a:gd name="T94" fmla="*/ 89 w 154"/>
                    <a:gd name="T95" fmla="*/ 86 h 2725"/>
                    <a:gd name="T96" fmla="*/ 77 w 154"/>
                    <a:gd name="T97" fmla="*/ 75 h 2725"/>
                    <a:gd name="T98" fmla="*/ 84 w 154"/>
                    <a:gd name="T99" fmla="*/ 58 h 2725"/>
                    <a:gd name="T100" fmla="*/ 81 w 154"/>
                    <a:gd name="T101" fmla="*/ 44 h 2725"/>
                    <a:gd name="T102" fmla="*/ 75 w 154"/>
                    <a:gd name="T103" fmla="*/ 29 h 2725"/>
                    <a:gd name="T104" fmla="*/ 84 w 154"/>
                    <a:gd name="T105" fmla="*/ 13 h 2725"/>
                    <a:gd name="T106" fmla="*/ 75 w 154"/>
                    <a:gd name="T107" fmla="*/ 4 h 2725"/>
                    <a:gd name="T108" fmla="*/ 37 w 154"/>
                    <a:gd name="T109" fmla="*/ 0 h 272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54"/>
                    <a:gd name="T166" fmla="*/ 0 h 2725"/>
                    <a:gd name="T167" fmla="*/ 154 w 154"/>
                    <a:gd name="T168" fmla="*/ 2725 h 272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54" h="2725">
                      <a:moveTo>
                        <a:pt x="56" y="0"/>
                      </a:moveTo>
                      <a:lnTo>
                        <a:pt x="61" y="23"/>
                      </a:lnTo>
                      <a:lnTo>
                        <a:pt x="68" y="71"/>
                      </a:lnTo>
                      <a:lnTo>
                        <a:pt x="68" y="132"/>
                      </a:lnTo>
                      <a:lnTo>
                        <a:pt x="59" y="208"/>
                      </a:lnTo>
                      <a:lnTo>
                        <a:pt x="38" y="269"/>
                      </a:lnTo>
                      <a:lnTo>
                        <a:pt x="50" y="339"/>
                      </a:lnTo>
                      <a:lnTo>
                        <a:pt x="65" y="388"/>
                      </a:lnTo>
                      <a:lnTo>
                        <a:pt x="68" y="440"/>
                      </a:lnTo>
                      <a:lnTo>
                        <a:pt x="59" y="483"/>
                      </a:lnTo>
                      <a:lnTo>
                        <a:pt x="59" y="538"/>
                      </a:lnTo>
                      <a:lnTo>
                        <a:pt x="44" y="608"/>
                      </a:lnTo>
                      <a:lnTo>
                        <a:pt x="59" y="654"/>
                      </a:lnTo>
                      <a:lnTo>
                        <a:pt x="59" y="724"/>
                      </a:lnTo>
                      <a:lnTo>
                        <a:pt x="56" y="767"/>
                      </a:lnTo>
                      <a:lnTo>
                        <a:pt x="50" y="819"/>
                      </a:lnTo>
                      <a:lnTo>
                        <a:pt x="50" y="885"/>
                      </a:lnTo>
                      <a:lnTo>
                        <a:pt x="44" y="943"/>
                      </a:lnTo>
                      <a:lnTo>
                        <a:pt x="62" y="1011"/>
                      </a:lnTo>
                      <a:lnTo>
                        <a:pt x="59" y="1078"/>
                      </a:lnTo>
                      <a:lnTo>
                        <a:pt x="50" y="1127"/>
                      </a:lnTo>
                      <a:lnTo>
                        <a:pt x="44" y="1185"/>
                      </a:lnTo>
                      <a:lnTo>
                        <a:pt x="34" y="1233"/>
                      </a:lnTo>
                      <a:lnTo>
                        <a:pt x="47" y="1292"/>
                      </a:lnTo>
                      <a:lnTo>
                        <a:pt x="56" y="1347"/>
                      </a:lnTo>
                      <a:lnTo>
                        <a:pt x="56" y="1408"/>
                      </a:lnTo>
                      <a:lnTo>
                        <a:pt x="41" y="1472"/>
                      </a:lnTo>
                      <a:lnTo>
                        <a:pt x="31" y="1516"/>
                      </a:lnTo>
                      <a:lnTo>
                        <a:pt x="44" y="1579"/>
                      </a:lnTo>
                      <a:lnTo>
                        <a:pt x="44" y="1622"/>
                      </a:lnTo>
                      <a:lnTo>
                        <a:pt x="53" y="1682"/>
                      </a:lnTo>
                      <a:lnTo>
                        <a:pt x="53" y="1737"/>
                      </a:lnTo>
                      <a:lnTo>
                        <a:pt x="47" y="1787"/>
                      </a:lnTo>
                      <a:lnTo>
                        <a:pt x="44" y="1833"/>
                      </a:lnTo>
                      <a:lnTo>
                        <a:pt x="30" y="1889"/>
                      </a:lnTo>
                      <a:lnTo>
                        <a:pt x="34" y="1940"/>
                      </a:lnTo>
                      <a:lnTo>
                        <a:pt x="47" y="2006"/>
                      </a:lnTo>
                      <a:lnTo>
                        <a:pt x="44" y="2070"/>
                      </a:lnTo>
                      <a:lnTo>
                        <a:pt x="38" y="2125"/>
                      </a:lnTo>
                      <a:lnTo>
                        <a:pt x="25" y="2198"/>
                      </a:lnTo>
                      <a:lnTo>
                        <a:pt x="34" y="2274"/>
                      </a:lnTo>
                      <a:lnTo>
                        <a:pt x="38" y="2345"/>
                      </a:lnTo>
                      <a:lnTo>
                        <a:pt x="34" y="2394"/>
                      </a:lnTo>
                      <a:lnTo>
                        <a:pt x="34" y="2445"/>
                      </a:lnTo>
                      <a:lnTo>
                        <a:pt x="16" y="2493"/>
                      </a:lnTo>
                      <a:lnTo>
                        <a:pt x="41" y="2555"/>
                      </a:lnTo>
                      <a:lnTo>
                        <a:pt x="41" y="2597"/>
                      </a:lnTo>
                      <a:lnTo>
                        <a:pt x="34" y="2640"/>
                      </a:lnTo>
                      <a:lnTo>
                        <a:pt x="22" y="2678"/>
                      </a:lnTo>
                      <a:lnTo>
                        <a:pt x="12" y="2699"/>
                      </a:lnTo>
                      <a:lnTo>
                        <a:pt x="0" y="2725"/>
                      </a:lnTo>
                      <a:lnTo>
                        <a:pt x="40" y="2725"/>
                      </a:lnTo>
                      <a:lnTo>
                        <a:pt x="92" y="2716"/>
                      </a:lnTo>
                      <a:lnTo>
                        <a:pt x="137" y="2699"/>
                      </a:lnTo>
                      <a:lnTo>
                        <a:pt x="154" y="2686"/>
                      </a:lnTo>
                      <a:lnTo>
                        <a:pt x="141" y="2655"/>
                      </a:lnTo>
                      <a:lnTo>
                        <a:pt x="134" y="2637"/>
                      </a:lnTo>
                      <a:lnTo>
                        <a:pt x="123" y="2621"/>
                      </a:lnTo>
                      <a:lnTo>
                        <a:pt x="117" y="2597"/>
                      </a:lnTo>
                      <a:lnTo>
                        <a:pt x="105" y="2570"/>
                      </a:lnTo>
                      <a:lnTo>
                        <a:pt x="99" y="2536"/>
                      </a:lnTo>
                      <a:lnTo>
                        <a:pt x="86" y="2496"/>
                      </a:lnTo>
                      <a:lnTo>
                        <a:pt x="83" y="2469"/>
                      </a:lnTo>
                      <a:lnTo>
                        <a:pt x="92" y="2430"/>
                      </a:lnTo>
                      <a:lnTo>
                        <a:pt x="96" y="2381"/>
                      </a:lnTo>
                      <a:lnTo>
                        <a:pt x="105" y="2339"/>
                      </a:lnTo>
                      <a:lnTo>
                        <a:pt x="105" y="2293"/>
                      </a:lnTo>
                      <a:lnTo>
                        <a:pt x="99" y="2244"/>
                      </a:lnTo>
                      <a:lnTo>
                        <a:pt x="102" y="2183"/>
                      </a:lnTo>
                      <a:lnTo>
                        <a:pt x="108" y="2106"/>
                      </a:lnTo>
                      <a:lnTo>
                        <a:pt x="108" y="2039"/>
                      </a:lnTo>
                      <a:lnTo>
                        <a:pt x="108" y="1981"/>
                      </a:lnTo>
                      <a:lnTo>
                        <a:pt x="102" y="1923"/>
                      </a:lnTo>
                      <a:lnTo>
                        <a:pt x="111" y="1886"/>
                      </a:lnTo>
                      <a:lnTo>
                        <a:pt x="114" y="1810"/>
                      </a:lnTo>
                      <a:lnTo>
                        <a:pt x="124" y="1751"/>
                      </a:lnTo>
                      <a:lnTo>
                        <a:pt x="124" y="1705"/>
                      </a:lnTo>
                      <a:lnTo>
                        <a:pt x="123" y="1650"/>
                      </a:lnTo>
                      <a:lnTo>
                        <a:pt x="114" y="1609"/>
                      </a:lnTo>
                      <a:lnTo>
                        <a:pt x="105" y="1567"/>
                      </a:lnTo>
                      <a:lnTo>
                        <a:pt x="111" y="1512"/>
                      </a:lnTo>
                      <a:lnTo>
                        <a:pt x="123" y="1447"/>
                      </a:lnTo>
                      <a:lnTo>
                        <a:pt x="127" y="1385"/>
                      </a:lnTo>
                      <a:lnTo>
                        <a:pt x="127" y="1337"/>
                      </a:lnTo>
                      <a:lnTo>
                        <a:pt x="125" y="1285"/>
                      </a:lnTo>
                      <a:lnTo>
                        <a:pt x="114" y="1246"/>
                      </a:lnTo>
                      <a:lnTo>
                        <a:pt x="111" y="1197"/>
                      </a:lnTo>
                      <a:lnTo>
                        <a:pt x="111" y="1148"/>
                      </a:lnTo>
                      <a:lnTo>
                        <a:pt x="117" y="1093"/>
                      </a:lnTo>
                      <a:lnTo>
                        <a:pt x="125" y="1047"/>
                      </a:lnTo>
                      <a:lnTo>
                        <a:pt x="125" y="1001"/>
                      </a:lnTo>
                      <a:lnTo>
                        <a:pt x="120" y="951"/>
                      </a:lnTo>
                      <a:lnTo>
                        <a:pt x="111" y="870"/>
                      </a:lnTo>
                      <a:lnTo>
                        <a:pt x="127" y="795"/>
                      </a:lnTo>
                      <a:lnTo>
                        <a:pt x="128" y="752"/>
                      </a:lnTo>
                      <a:lnTo>
                        <a:pt x="135" y="693"/>
                      </a:lnTo>
                      <a:lnTo>
                        <a:pt x="126" y="643"/>
                      </a:lnTo>
                      <a:lnTo>
                        <a:pt x="117" y="604"/>
                      </a:lnTo>
                      <a:lnTo>
                        <a:pt x="127" y="530"/>
                      </a:lnTo>
                      <a:lnTo>
                        <a:pt x="128" y="466"/>
                      </a:lnTo>
                      <a:lnTo>
                        <a:pt x="126" y="403"/>
                      </a:lnTo>
                      <a:lnTo>
                        <a:pt x="123" y="354"/>
                      </a:lnTo>
                      <a:lnTo>
                        <a:pt x="114" y="287"/>
                      </a:lnTo>
                      <a:lnTo>
                        <a:pt x="114" y="235"/>
                      </a:lnTo>
                      <a:lnTo>
                        <a:pt x="125" y="163"/>
                      </a:lnTo>
                      <a:lnTo>
                        <a:pt x="126" y="109"/>
                      </a:lnTo>
                      <a:lnTo>
                        <a:pt x="121" y="59"/>
                      </a:lnTo>
                      <a:lnTo>
                        <a:pt x="114" y="36"/>
                      </a:lnTo>
                      <a:lnTo>
                        <a:pt x="96" y="15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5" name="Freeform 364"/>
                <p:cNvSpPr>
                  <a:spLocks/>
                </p:cNvSpPr>
                <p:nvPr/>
              </p:nvSpPr>
              <p:spPr bwMode="auto">
                <a:xfrm rot="-3405074">
                  <a:off x="2263" y="1209"/>
                  <a:ext cx="85" cy="1355"/>
                </a:xfrm>
                <a:custGeom>
                  <a:avLst/>
                  <a:gdLst>
                    <a:gd name="T0" fmla="*/ 65 w 97"/>
                    <a:gd name="T1" fmla="*/ 6 h 2711"/>
                    <a:gd name="T2" fmla="*/ 57 w 97"/>
                    <a:gd name="T3" fmla="*/ 21 h 2711"/>
                    <a:gd name="T4" fmla="*/ 45 w 97"/>
                    <a:gd name="T5" fmla="*/ 32 h 2711"/>
                    <a:gd name="T6" fmla="*/ 57 w 97"/>
                    <a:gd name="T7" fmla="*/ 42 h 2711"/>
                    <a:gd name="T8" fmla="*/ 61 w 97"/>
                    <a:gd name="T9" fmla="*/ 59 h 2711"/>
                    <a:gd name="T10" fmla="*/ 53 w 97"/>
                    <a:gd name="T11" fmla="*/ 70 h 2711"/>
                    <a:gd name="T12" fmla="*/ 51 w 97"/>
                    <a:gd name="T13" fmla="*/ 78 h 2711"/>
                    <a:gd name="T14" fmla="*/ 57 w 97"/>
                    <a:gd name="T15" fmla="*/ 96 h 2711"/>
                    <a:gd name="T16" fmla="*/ 46 w 97"/>
                    <a:gd name="T17" fmla="*/ 113 h 2711"/>
                    <a:gd name="T18" fmla="*/ 61 w 97"/>
                    <a:gd name="T19" fmla="*/ 125 h 2711"/>
                    <a:gd name="T20" fmla="*/ 54 w 97"/>
                    <a:gd name="T21" fmla="*/ 136 h 2711"/>
                    <a:gd name="T22" fmla="*/ 48 w 97"/>
                    <a:gd name="T23" fmla="*/ 146 h 2711"/>
                    <a:gd name="T24" fmla="*/ 45 w 97"/>
                    <a:gd name="T25" fmla="*/ 155 h 2711"/>
                    <a:gd name="T26" fmla="*/ 53 w 97"/>
                    <a:gd name="T27" fmla="*/ 165 h 2711"/>
                    <a:gd name="T28" fmla="*/ 45 w 97"/>
                    <a:gd name="T29" fmla="*/ 177 h 2711"/>
                    <a:gd name="T30" fmla="*/ 51 w 97"/>
                    <a:gd name="T31" fmla="*/ 198 h 2711"/>
                    <a:gd name="T32" fmla="*/ 54 w 97"/>
                    <a:gd name="T33" fmla="*/ 208 h 2711"/>
                    <a:gd name="T34" fmla="*/ 48 w 97"/>
                    <a:gd name="T35" fmla="*/ 223 h 2711"/>
                    <a:gd name="T36" fmla="*/ 40 w 97"/>
                    <a:gd name="T37" fmla="*/ 234 h 2711"/>
                    <a:gd name="T38" fmla="*/ 45 w 97"/>
                    <a:gd name="T39" fmla="*/ 243 h 2711"/>
                    <a:gd name="T40" fmla="*/ 48 w 97"/>
                    <a:gd name="T41" fmla="*/ 256 h 2711"/>
                    <a:gd name="T42" fmla="*/ 40 w 97"/>
                    <a:gd name="T43" fmla="*/ 271 h 2711"/>
                    <a:gd name="T44" fmla="*/ 42 w 97"/>
                    <a:gd name="T45" fmla="*/ 284 h 2711"/>
                    <a:gd name="T46" fmla="*/ 36 w 97"/>
                    <a:gd name="T47" fmla="*/ 303 h 2711"/>
                    <a:gd name="T48" fmla="*/ 39 w 97"/>
                    <a:gd name="T49" fmla="*/ 315 h 2711"/>
                    <a:gd name="T50" fmla="*/ 34 w 97"/>
                    <a:gd name="T51" fmla="*/ 325 h 2711"/>
                    <a:gd name="T52" fmla="*/ 23 w 97"/>
                    <a:gd name="T53" fmla="*/ 335 h 2711"/>
                    <a:gd name="T54" fmla="*/ 0 w 97"/>
                    <a:gd name="T55" fmla="*/ 338 h 2711"/>
                    <a:gd name="T56" fmla="*/ 11 w 97"/>
                    <a:gd name="T57" fmla="*/ 332 h 2711"/>
                    <a:gd name="T58" fmla="*/ 19 w 97"/>
                    <a:gd name="T59" fmla="*/ 326 h 2711"/>
                    <a:gd name="T60" fmla="*/ 28 w 97"/>
                    <a:gd name="T61" fmla="*/ 309 h 2711"/>
                    <a:gd name="T62" fmla="*/ 32 w 97"/>
                    <a:gd name="T63" fmla="*/ 297 h 2711"/>
                    <a:gd name="T64" fmla="*/ 32 w 97"/>
                    <a:gd name="T65" fmla="*/ 281 h 2711"/>
                    <a:gd name="T66" fmla="*/ 32 w 97"/>
                    <a:gd name="T67" fmla="*/ 264 h 2711"/>
                    <a:gd name="T68" fmla="*/ 34 w 97"/>
                    <a:gd name="T69" fmla="*/ 249 h 2711"/>
                    <a:gd name="T70" fmla="*/ 34 w 97"/>
                    <a:gd name="T71" fmla="*/ 232 h 2711"/>
                    <a:gd name="T72" fmla="*/ 39 w 97"/>
                    <a:gd name="T73" fmla="*/ 218 h 2711"/>
                    <a:gd name="T74" fmla="*/ 42 w 97"/>
                    <a:gd name="T75" fmla="*/ 204 h 2711"/>
                    <a:gd name="T76" fmla="*/ 34 w 97"/>
                    <a:gd name="T77" fmla="*/ 185 h 2711"/>
                    <a:gd name="T78" fmla="*/ 39 w 97"/>
                    <a:gd name="T79" fmla="*/ 169 h 2711"/>
                    <a:gd name="T80" fmla="*/ 34 w 97"/>
                    <a:gd name="T81" fmla="*/ 156 h 2711"/>
                    <a:gd name="T82" fmla="*/ 42 w 97"/>
                    <a:gd name="T83" fmla="*/ 136 h 2711"/>
                    <a:gd name="T84" fmla="*/ 46 w 97"/>
                    <a:gd name="T85" fmla="*/ 126 h 2711"/>
                    <a:gd name="T86" fmla="*/ 39 w 97"/>
                    <a:gd name="T87" fmla="*/ 114 h 2711"/>
                    <a:gd name="T88" fmla="*/ 46 w 97"/>
                    <a:gd name="T89" fmla="*/ 103 h 2711"/>
                    <a:gd name="T90" fmla="*/ 46 w 97"/>
                    <a:gd name="T91" fmla="*/ 88 h 2711"/>
                    <a:gd name="T92" fmla="*/ 40 w 97"/>
                    <a:gd name="T93" fmla="*/ 74 h 2711"/>
                    <a:gd name="T94" fmla="*/ 48 w 97"/>
                    <a:gd name="T95" fmla="*/ 65 h 2711"/>
                    <a:gd name="T96" fmla="*/ 53 w 97"/>
                    <a:gd name="T97" fmla="*/ 49 h 2711"/>
                    <a:gd name="T98" fmla="*/ 39 w 97"/>
                    <a:gd name="T99" fmla="*/ 35 h 2711"/>
                    <a:gd name="T100" fmla="*/ 40 w 97"/>
                    <a:gd name="T101" fmla="*/ 26 h 2711"/>
                    <a:gd name="T102" fmla="*/ 65 w 97"/>
                    <a:gd name="T103" fmla="*/ 0 h 271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97"/>
                    <a:gd name="T157" fmla="*/ 0 h 2711"/>
                    <a:gd name="T158" fmla="*/ 97 w 97"/>
                    <a:gd name="T159" fmla="*/ 2711 h 2711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97" h="2711">
                      <a:moveTo>
                        <a:pt x="97" y="0"/>
                      </a:moveTo>
                      <a:lnTo>
                        <a:pt x="97" y="49"/>
                      </a:lnTo>
                      <a:lnTo>
                        <a:pt x="91" y="110"/>
                      </a:lnTo>
                      <a:lnTo>
                        <a:pt x="84" y="168"/>
                      </a:lnTo>
                      <a:lnTo>
                        <a:pt x="69" y="223"/>
                      </a:lnTo>
                      <a:lnTo>
                        <a:pt x="66" y="259"/>
                      </a:lnTo>
                      <a:lnTo>
                        <a:pt x="72" y="293"/>
                      </a:lnTo>
                      <a:lnTo>
                        <a:pt x="84" y="342"/>
                      </a:lnTo>
                      <a:lnTo>
                        <a:pt x="91" y="409"/>
                      </a:lnTo>
                      <a:lnTo>
                        <a:pt x="91" y="476"/>
                      </a:lnTo>
                      <a:lnTo>
                        <a:pt x="81" y="528"/>
                      </a:lnTo>
                      <a:lnTo>
                        <a:pt x="78" y="565"/>
                      </a:lnTo>
                      <a:lnTo>
                        <a:pt x="69" y="595"/>
                      </a:lnTo>
                      <a:lnTo>
                        <a:pt x="75" y="626"/>
                      </a:lnTo>
                      <a:lnTo>
                        <a:pt x="84" y="696"/>
                      </a:lnTo>
                      <a:lnTo>
                        <a:pt x="84" y="770"/>
                      </a:lnTo>
                      <a:lnTo>
                        <a:pt x="78" y="861"/>
                      </a:lnTo>
                      <a:lnTo>
                        <a:pt x="69" y="904"/>
                      </a:lnTo>
                      <a:lnTo>
                        <a:pt x="84" y="956"/>
                      </a:lnTo>
                      <a:lnTo>
                        <a:pt x="91" y="1005"/>
                      </a:lnTo>
                      <a:lnTo>
                        <a:pt x="87" y="1051"/>
                      </a:lnTo>
                      <a:lnTo>
                        <a:pt x="81" y="1090"/>
                      </a:lnTo>
                      <a:lnTo>
                        <a:pt x="72" y="1133"/>
                      </a:lnTo>
                      <a:lnTo>
                        <a:pt x="72" y="1170"/>
                      </a:lnTo>
                      <a:lnTo>
                        <a:pt x="69" y="1206"/>
                      </a:lnTo>
                      <a:lnTo>
                        <a:pt x="66" y="1243"/>
                      </a:lnTo>
                      <a:lnTo>
                        <a:pt x="69" y="1283"/>
                      </a:lnTo>
                      <a:lnTo>
                        <a:pt x="78" y="1323"/>
                      </a:lnTo>
                      <a:lnTo>
                        <a:pt x="75" y="1368"/>
                      </a:lnTo>
                      <a:lnTo>
                        <a:pt x="66" y="1417"/>
                      </a:lnTo>
                      <a:lnTo>
                        <a:pt x="60" y="1469"/>
                      </a:lnTo>
                      <a:lnTo>
                        <a:pt x="75" y="1589"/>
                      </a:lnTo>
                      <a:lnTo>
                        <a:pt x="81" y="1626"/>
                      </a:lnTo>
                      <a:lnTo>
                        <a:pt x="81" y="1666"/>
                      </a:lnTo>
                      <a:lnTo>
                        <a:pt x="78" y="1727"/>
                      </a:lnTo>
                      <a:lnTo>
                        <a:pt x="72" y="1785"/>
                      </a:lnTo>
                      <a:lnTo>
                        <a:pt x="72" y="1831"/>
                      </a:lnTo>
                      <a:lnTo>
                        <a:pt x="60" y="1877"/>
                      </a:lnTo>
                      <a:lnTo>
                        <a:pt x="60" y="1913"/>
                      </a:lnTo>
                      <a:lnTo>
                        <a:pt x="66" y="1950"/>
                      </a:lnTo>
                      <a:lnTo>
                        <a:pt x="66" y="1996"/>
                      </a:lnTo>
                      <a:lnTo>
                        <a:pt x="72" y="2051"/>
                      </a:lnTo>
                      <a:lnTo>
                        <a:pt x="66" y="2097"/>
                      </a:lnTo>
                      <a:lnTo>
                        <a:pt x="60" y="2170"/>
                      </a:lnTo>
                      <a:lnTo>
                        <a:pt x="63" y="2231"/>
                      </a:lnTo>
                      <a:lnTo>
                        <a:pt x="63" y="2277"/>
                      </a:lnTo>
                      <a:lnTo>
                        <a:pt x="69" y="2362"/>
                      </a:lnTo>
                      <a:lnTo>
                        <a:pt x="54" y="2430"/>
                      </a:lnTo>
                      <a:lnTo>
                        <a:pt x="51" y="2490"/>
                      </a:lnTo>
                      <a:lnTo>
                        <a:pt x="57" y="2526"/>
                      </a:lnTo>
                      <a:lnTo>
                        <a:pt x="54" y="2560"/>
                      </a:lnTo>
                      <a:lnTo>
                        <a:pt x="51" y="2600"/>
                      </a:lnTo>
                      <a:lnTo>
                        <a:pt x="45" y="2648"/>
                      </a:lnTo>
                      <a:lnTo>
                        <a:pt x="34" y="2687"/>
                      </a:lnTo>
                      <a:lnTo>
                        <a:pt x="26" y="2711"/>
                      </a:lnTo>
                      <a:lnTo>
                        <a:pt x="0" y="2704"/>
                      </a:lnTo>
                      <a:lnTo>
                        <a:pt x="11" y="2685"/>
                      </a:lnTo>
                      <a:lnTo>
                        <a:pt x="17" y="2661"/>
                      </a:lnTo>
                      <a:lnTo>
                        <a:pt x="26" y="2630"/>
                      </a:lnTo>
                      <a:lnTo>
                        <a:pt x="29" y="2609"/>
                      </a:lnTo>
                      <a:lnTo>
                        <a:pt x="42" y="2551"/>
                      </a:lnTo>
                      <a:lnTo>
                        <a:pt x="42" y="2474"/>
                      </a:lnTo>
                      <a:lnTo>
                        <a:pt x="45" y="2423"/>
                      </a:lnTo>
                      <a:lnTo>
                        <a:pt x="48" y="2378"/>
                      </a:lnTo>
                      <a:lnTo>
                        <a:pt x="51" y="2310"/>
                      </a:lnTo>
                      <a:lnTo>
                        <a:pt x="48" y="2249"/>
                      </a:lnTo>
                      <a:lnTo>
                        <a:pt x="45" y="2179"/>
                      </a:lnTo>
                      <a:lnTo>
                        <a:pt x="48" y="2118"/>
                      </a:lnTo>
                      <a:lnTo>
                        <a:pt x="48" y="2057"/>
                      </a:lnTo>
                      <a:lnTo>
                        <a:pt x="51" y="1993"/>
                      </a:lnTo>
                      <a:lnTo>
                        <a:pt x="48" y="1916"/>
                      </a:lnTo>
                      <a:lnTo>
                        <a:pt x="51" y="1858"/>
                      </a:lnTo>
                      <a:lnTo>
                        <a:pt x="54" y="1803"/>
                      </a:lnTo>
                      <a:lnTo>
                        <a:pt x="57" y="1745"/>
                      </a:lnTo>
                      <a:lnTo>
                        <a:pt x="60" y="1690"/>
                      </a:lnTo>
                      <a:lnTo>
                        <a:pt x="63" y="1635"/>
                      </a:lnTo>
                      <a:lnTo>
                        <a:pt x="63" y="1580"/>
                      </a:lnTo>
                      <a:lnTo>
                        <a:pt x="51" y="1484"/>
                      </a:lnTo>
                      <a:lnTo>
                        <a:pt x="51" y="1426"/>
                      </a:lnTo>
                      <a:lnTo>
                        <a:pt x="57" y="1359"/>
                      </a:lnTo>
                      <a:lnTo>
                        <a:pt x="57" y="1316"/>
                      </a:lnTo>
                      <a:lnTo>
                        <a:pt x="51" y="1252"/>
                      </a:lnTo>
                      <a:lnTo>
                        <a:pt x="57" y="1173"/>
                      </a:lnTo>
                      <a:lnTo>
                        <a:pt x="63" y="1090"/>
                      </a:lnTo>
                      <a:lnTo>
                        <a:pt x="63" y="1060"/>
                      </a:lnTo>
                      <a:lnTo>
                        <a:pt x="69" y="1014"/>
                      </a:lnTo>
                      <a:lnTo>
                        <a:pt x="63" y="977"/>
                      </a:lnTo>
                      <a:lnTo>
                        <a:pt x="57" y="919"/>
                      </a:lnTo>
                      <a:lnTo>
                        <a:pt x="63" y="880"/>
                      </a:lnTo>
                      <a:lnTo>
                        <a:pt x="69" y="831"/>
                      </a:lnTo>
                      <a:lnTo>
                        <a:pt x="69" y="763"/>
                      </a:lnTo>
                      <a:lnTo>
                        <a:pt x="69" y="708"/>
                      </a:lnTo>
                      <a:lnTo>
                        <a:pt x="69" y="660"/>
                      </a:lnTo>
                      <a:lnTo>
                        <a:pt x="60" y="598"/>
                      </a:lnTo>
                      <a:lnTo>
                        <a:pt x="66" y="568"/>
                      </a:lnTo>
                      <a:lnTo>
                        <a:pt x="72" y="522"/>
                      </a:lnTo>
                      <a:lnTo>
                        <a:pt x="81" y="461"/>
                      </a:lnTo>
                      <a:lnTo>
                        <a:pt x="78" y="397"/>
                      </a:lnTo>
                      <a:lnTo>
                        <a:pt x="69" y="330"/>
                      </a:lnTo>
                      <a:lnTo>
                        <a:pt x="57" y="284"/>
                      </a:lnTo>
                      <a:lnTo>
                        <a:pt x="54" y="259"/>
                      </a:lnTo>
                      <a:lnTo>
                        <a:pt x="60" y="210"/>
                      </a:lnTo>
                      <a:lnTo>
                        <a:pt x="81" y="137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6" name="Freeform 365"/>
                <p:cNvSpPr>
                  <a:spLocks/>
                </p:cNvSpPr>
                <p:nvPr/>
              </p:nvSpPr>
              <p:spPr bwMode="auto">
                <a:xfrm rot="-3405074">
                  <a:off x="2245" y="1236"/>
                  <a:ext cx="102" cy="1342"/>
                </a:xfrm>
                <a:custGeom>
                  <a:avLst/>
                  <a:gdLst>
                    <a:gd name="T0" fmla="*/ 68 w 119"/>
                    <a:gd name="T1" fmla="*/ 5 h 2684"/>
                    <a:gd name="T2" fmla="*/ 49 w 119"/>
                    <a:gd name="T3" fmla="*/ 23 h 2684"/>
                    <a:gd name="T4" fmla="*/ 49 w 119"/>
                    <a:gd name="T5" fmla="*/ 33 h 2684"/>
                    <a:gd name="T6" fmla="*/ 52 w 119"/>
                    <a:gd name="T7" fmla="*/ 45 h 2684"/>
                    <a:gd name="T8" fmla="*/ 52 w 119"/>
                    <a:gd name="T9" fmla="*/ 61 h 2684"/>
                    <a:gd name="T10" fmla="*/ 49 w 119"/>
                    <a:gd name="T11" fmla="*/ 71 h 2684"/>
                    <a:gd name="T12" fmla="*/ 51 w 119"/>
                    <a:gd name="T13" fmla="*/ 89 h 2684"/>
                    <a:gd name="T14" fmla="*/ 52 w 119"/>
                    <a:gd name="T15" fmla="*/ 104 h 2684"/>
                    <a:gd name="T16" fmla="*/ 51 w 119"/>
                    <a:gd name="T17" fmla="*/ 118 h 2684"/>
                    <a:gd name="T18" fmla="*/ 54 w 119"/>
                    <a:gd name="T19" fmla="*/ 126 h 2684"/>
                    <a:gd name="T20" fmla="*/ 46 w 119"/>
                    <a:gd name="T21" fmla="*/ 142 h 2684"/>
                    <a:gd name="T22" fmla="*/ 51 w 119"/>
                    <a:gd name="T23" fmla="*/ 147 h 2684"/>
                    <a:gd name="T24" fmla="*/ 42 w 119"/>
                    <a:gd name="T25" fmla="*/ 157 h 2684"/>
                    <a:gd name="T26" fmla="*/ 46 w 119"/>
                    <a:gd name="T27" fmla="*/ 168 h 2684"/>
                    <a:gd name="T28" fmla="*/ 39 w 119"/>
                    <a:gd name="T29" fmla="*/ 179 h 2684"/>
                    <a:gd name="T30" fmla="*/ 51 w 119"/>
                    <a:gd name="T31" fmla="*/ 193 h 2684"/>
                    <a:gd name="T32" fmla="*/ 52 w 119"/>
                    <a:gd name="T33" fmla="*/ 204 h 2684"/>
                    <a:gd name="T34" fmla="*/ 49 w 119"/>
                    <a:gd name="T35" fmla="*/ 218 h 2684"/>
                    <a:gd name="T36" fmla="*/ 45 w 119"/>
                    <a:gd name="T37" fmla="*/ 233 h 2684"/>
                    <a:gd name="T38" fmla="*/ 40 w 119"/>
                    <a:gd name="T39" fmla="*/ 249 h 2684"/>
                    <a:gd name="T40" fmla="*/ 37 w 119"/>
                    <a:gd name="T41" fmla="*/ 269 h 2684"/>
                    <a:gd name="T42" fmla="*/ 39 w 119"/>
                    <a:gd name="T43" fmla="*/ 285 h 2684"/>
                    <a:gd name="T44" fmla="*/ 42 w 119"/>
                    <a:gd name="T45" fmla="*/ 297 h 2684"/>
                    <a:gd name="T46" fmla="*/ 34 w 119"/>
                    <a:gd name="T47" fmla="*/ 307 h 2684"/>
                    <a:gd name="T48" fmla="*/ 39 w 119"/>
                    <a:gd name="T49" fmla="*/ 319 h 2684"/>
                    <a:gd name="T50" fmla="*/ 24 w 119"/>
                    <a:gd name="T51" fmla="*/ 327 h 2684"/>
                    <a:gd name="T52" fmla="*/ 17 w 119"/>
                    <a:gd name="T53" fmla="*/ 332 h 2684"/>
                    <a:gd name="T54" fmla="*/ 2 w 119"/>
                    <a:gd name="T55" fmla="*/ 335 h 2684"/>
                    <a:gd name="T56" fmla="*/ 3 w 119"/>
                    <a:gd name="T57" fmla="*/ 330 h 2684"/>
                    <a:gd name="T58" fmla="*/ 18 w 119"/>
                    <a:gd name="T59" fmla="*/ 322 h 2684"/>
                    <a:gd name="T60" fmla="*/ 23 w 119"/>
                    <a:gd name="T61" fmla="*/ 309 h 2684"/>
                    <a:gd name="T62" fmla="*/ 27 w 119"/>
                    <a:gd name="T63" fmla="*/ 297 h 2684"/>
                    <a:gd name="T64" fmla="*/ 33 w 119"/>
                    <a:gd name="T65" fmla="*/ 283 h 2684"/>
                    <a:gd name="T66" fmla="*/ 27 w 119"/>
                    <a:gd name="T67" fmla="*/ 264 h 2684"/>
                    <a:gd name="T68" fmla="*/ 28 w 119"/>
                    <a:gd name="T69" fmla="*/ 247 h 2684"/>
                    <a:gd name="T70" fmla="*/ 39 w 119"/>
                    <a:gd name="T71" fmla="*/ 229 h 2684"/>
                    <a:gd name="T72" fmla="*/ 39 w 119"/>
                    <a:gd name="T73" fmla="*/ 216 h 2684"/>
                    <a:gd name="T74" fmla="*/ 34 w 119"/>
                    <a:gd name="T75" fmla="*/ 202 h 2684"/>
                    <a:gd name="T76" fmla="*/ 40 w 119"/>
                    <a:gd name="T77" fmla="*/ 192 h 2684"/>
                    <a:gd name="T78" fmla="*/ 33 w 119"/>
                    <a:gd name="T79" fmla="*/ 177 h 2684"/>
                    <a:gd name="T80" fmla="*/ 34 w 119"/>
                    <a:gd name="T81" fmla="*/ 164 h 2684"/>
                    <a:gd name="T82" fmla="*/ 42 w 119"/>
                    <a:gd name="T83" fmla="*/ 138 h 2684"/>
                    <a:gd name="T84" fmla="*/ 37 w 119"/>
                    <a:gd name="T85" fmla="*/ 127 h 2684"/>
                    <a:gd name="T86" fmla="*/ 42 w 119"/>
                    <a:gd name="T87" fmla="*/ 115 h 2684"/>
                    <a:gd name="T88" fmla="*/ 46 w 119"/>
                    <a:gd name="T89" fmla="*/ 106 h 2684"/>
                    <a:gd name="T90" fmla="*/ 40 w 119"/>
                    <a:gd name="T91" fmla="*/ 95 h 2684"/>
                    <a:gd name="T92" fmla="*/ 45 w 119"/>
                    <a:gd name="T93" fmla="*/ 81 h 2684"/>
                    <a:gd name="T94" fmla="*/ 40 w 119"/>
                    <a:gd name="T95" fmla="*/ 67 h 2684"/>
                    <a:gd name="T96" fmla="*/ 40 w 119"/>
                    <a:gd name="T97" fmla="*/ 54 h 2684"/>
                    <a:gd name="T98" fmla="*/ 46 w 119"/>
                    <a:gd name="T99" fmla="*/ 43 h 2684"/>
                    <a:gd name="T100" fmla="*/ 42 w 119"/>
                    <a:gd name="T101" fmla="*/ 29 h 2684"/>
                    <a:gd name="T102" fmla="*/ 42 w 119"/>
                    <a:gd name="T103" fmla="*/ 18 h 2684"/>
                    <a:gd name="T104" fmla="*/ 59 w 119"/>
                    <a:gd name="T105" fmla="*/ 5 h 268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9"/>
                    <a:gd name="T160" fmla="*/ 0 h 2684"/>
                    <a:gd name="T161" fmla="*/ 119 w 119"/>
                    <a:gd name="T162" fmla="*/ 2684 h 268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9" h="2684">
                      <a:moveTo>
                        <a:pt x="119" y="0"/>
                      </a:moveTo>
                      <a:lnTo>
                        <a:pt x="107" y="46"/>
                      </a:lnTo>
                      <a:lnTo>
                        <a:pt x="95" y="110"/>
                      </a:lnTo>
                      <a:lnTo>
                        <a:pt x="77" y="186"/>
                      </a:lnTo>
                      <a:lnTo>
                        <a:pt x="77" y="217"/>
                      </a:lnTo>
                      <a:lnTo>
                        <a:pt x="77" y="257"/>
                      </a:lnTo>
                      <a:lnTo>
                        <a:pt x="77" y="312"/>
                      </a:lnTo>
                      <a:lnTo>
                        <a:pt x="83" y="360"/>
                      </a:lnTo>
                      <a:lnTo>
                        <a:pt x="83" y="434"/>
                      </a:lnTo>
                      <a:lnTo>
                        <a:pt x="83" y="489"/>
                      </a:lnTo>
                      <a:lnTo>
                        <a:pt x="77" y="535"/>
                      </a:lnTo>
                      <a:lnTo>
                        <a:pt x="77" y="568"/>
                      </a:lnTo>
                      <a:lnTo>
                        <a:pt x="80" y="663"/>
                      </a:lnTo>
                      <a:lnTo>
                        <a:pt x="80" y="712"/>
                      </a:lnTo>
                      <a:lnTo>
                        <a:pt x="83" y="807"/>
                      </a:lnTo>
                      <a:lnTo>
                        <a:pt x="83" y="837"/>
                      </a:lnTo>
                      <a:lnTo>
                        <a:pt x="77" y="880"/>
                      </a:lnTo>
                      <a:lnTo>
                        <a:pt x="80" y="950"/>
                      </a:lnTo>
                      <a:lnTo>
                        <a:pt x="86" y="981"/>
                      </a:lnTo>
                      <a:lnTo>
                        <a:pt x="86" y="1014"/>
                      </a:lnTo>
                      <a:lnTo>
                        <a:pt x="86" y="1063"/>
                      </a:lnTo>
                      <a:lnTo>
                        <a:pt x="74" y="1136"/>
                      </a:lnTo>
                      <a:lnTo>
                        <a:pt x="80" y="1112"/>
                      </a:lnTo>
                      <a:lnTo>
                        <a:pt x="80" y="1173"/>
                      </a:lnTo>
                      <a:lnTo>
                        <a:pt x="71" y="1207"/>
                      </a:lnTo>
                      <a:lnTo>
                        <a:pt x="67" y="1253"/>
                      </a:lnTo>
                      <a:lnTo>
                        <a:pt x="71" y="1308"/>
                      </a:lnTo>
                      <a:lnTo>
                        <a:pt x="74" y="1344"/>
                      </a:lnTo>
                      <a:lnTo>
                        <a:pt x="74" y="1387"/>
                      </a:lnTo>
                      <a:lnTo>
                        <a:pt x="61" y="1436"/>
                      </a:lnTo>
                      <a:lnTo>
                        <a:pt x="74" y="1488"/>
                      </a:lnTo>
                      <a:lnTo>
                        <a:pt x="80" y="1544"/>
                      </a:lnTo>
                      <a:lnTo>
                        <a:pt x="83" y="1599"/>
                      </a:lnTo>
                      <a:lnTo>
                        <a:pt x="83" y="1639"/>
                      </a:lnTo>
                      <a:lnTo>
                        <a:pt x="83" y="1694"/>
                      </a:lnTo>
                      <a:lnTo>
                        <a:pt x="77" y="1745"/>
                      </a:lnTo>
                      <a:lnTo>
                        <a:pt x="77" y="1804"/>
                      </a:lnTo>
                      <a:lnTo>
                        <a:pt x="71" y="1865"/>
                      </a:lnTo>
                      <a:lnTo>
                        <a:pt x="67" y="1907"/>
                      </a:lnTo>
                      <a:lnTo>
                        <a:pt x="64" y="1996"/>
                      </a:lnTo>
                      <a:lnTo>
                        <a:pt x="61" y="2069"/>
                      </a:lnTo>
                      <a:lnTo>
                        <a:pt x="58" y="2152"/>
                      </a:lnTo>
                      <a:lnTo>
                        <a:pt x="58" y="2219"/>
                      </a:lnTo>
                      <a:lnTo>
                        <a:pt x="61" y="2277"/>
                      </a:lnTo>
                      <a:lnTo>
                        <a:pt x="61" y="2326"/>
                      </a:lnTo>
                      <a:lnTo>
                        <a:pt x="67" y="2375"/>
                      </a:lnTo>
                      <a:lnTo>
                        <a:pt x="61" y="2429"/>
                      </a:lnTo>
                      <a:lnTo>
                        <a:pt x="55" y="2453"/>
                      </a:lnTo>
                      <a:lnTo>
                        <a:pt x="58" y="2496"/>
                      </a:lnTo>
                      <a:lnTo>
                        <a:pt x="61" y="2548"/>
                      </a:lnTo>
                      <a:lnTo>
                        <a:pt x="50" y="2585"/>
                      </a:lnTo>
                      <a:lnTo>
                        <a:pt x="39" y="2612"/>
                      </a:lnTo>
                      <a:lnTo>
                        <a:pt x="31" y="2633"/>
                      </a:lnTo>
                      <a:lnTo>
                        <a:pt x="27" y="2654"/>
                      </a:lnTo>
                      <a:lnTo>
                        <a:pt x="25" y="2684"/>
                      </a:lnTo>
                      <a:lnTo>
                        <a:pt x="2" y="2675"/>
                      </a:lnTo>
                      <a:lnTo>
                        <a:pt x="0" y="2656"/>
                      </a:lnTo>
                      <a:lnTo>
                        <a:pt x="3" y="2637"/>
                      </a:lnTo>
                      <a:lnTo>
                        <a:pt x="12" y="2603"/>
                      </a:lnTo>
                      <a:lnTo>
                        <a:pt x="28" y="2569"/>
                      </a:lnTo>
                      <a:lnTo>
                        <a:pt x="31" y="2527"/>
                      </a:lnTo>
                      <a:lnTo>
                        <a:pt x="37" y="2469"/>
                      </a:lnTo>
                      <a:lnTo>
                        <a:pt x="46" y="2404"/>
                      </a:lnTo>
                      <a:lnTo>
                        <a:pt x="43" y="2369"/>
                      </a:lnTo>
                      <a:lnTo>
                        <a:pt x="40" y="2320"/>
                      </a:lnTo>
                      <a:lnTo>
                        <a:pt x="52" y="2259"/>
                      </a:lnTo>
                      <a:lnTo>
                        <a:pt x="49" y="2146"/>
                      </a:lnTo>
                      <a:lnTo>
                        <a:pt x="43" y="2106"/>
                      </a:lnTo>
                      <a:lnTo>
                        <a:pt x="43" y="2042"/>
                      </a:lnTo>
                      <a:lnTo>
                        <a:pt x="46" y="1981"/>
                      </a:lnTo>
                      <a:lnTo>
                        <a:pt x="55" y="1932"/>
                      </a:lnTo>
                      <a:lnTo>
                        <a:pt x="61" y="1834"/>
                      </a:lnTo>
                      <a:lnTo>
                        <a:pt x="61" y="1785"/>
                      </a:lnTo>
                      <a:lnTo>
                        <a:pt x="61" y="1730"/>
                      </a:lnTo>
                      <a:lnTo>
                        <a:pt x="55" y="1681"/>
                      </a:lnTo>
                      <a:lnTo>
                        <a:pt x="55" y="1623"/>
                      </a:lnTo>
                      <a:lnTo>
                        <a:pt x="64" y="1581"/>
                      </a:lnTo>
                      <a:lnTo>
                        <a:pt x="64" y="1541"/>
                      </a:lnTo>
                      <a:lnTo>
                        <a:pt x="61" y="1476"/>
                      </a:lnTo>
                      <a:lnTo>
                        <a:pt x="52" y="1421"/>
                      </a:lnTo>
                      <a:lnTo>
                        <a:pt x="49" y="1366"/>
                      </a:lnTo>
                      <a:lnTo>
                        <a:pt x="55" y="1308"/>
                      </a:lnTo>
                      <a:lnTo>
                        <a:pt x="64" y="1188"/>
                      </a:lnTo>
                      <a:lnTo>
                        <a:pt x="67" y="1097"/>
                      </a:lnTo>
                      <a:lnTo>
                        <a:pt x="67" y="1066"/>
                      </a:lnTo>
                      <a:lnTo>
                        <a:pt x="58" y="1017"/>
                      </a:lnTo>
                      <a:lnTo>
                        <a:pt x="64" y="978"/>
                      </a:lnTo>
                      <a:lnTo>
                        <a:pt x="67" y="923"/>
                      </a:lnTo>
                      <a:lnTo>
                        <a:pt x="67" y="886"/>
                      </a:lnTo>
                      <a:lnTo>
                        <a:pt x="74" y="849"/>
                      </a:lnTo>
                      <a:lnTo>
                        <a:pt x="71" y="813"/>
                      </a:lnTo>
                      <a:lnTo>
                        <a:pt x="64" y="761"/>
                      </a:lnTo>
                      <a:lnTo>
                        <a:pt x="64" y="703"/>
                      </a:lnTo>
                      <a:lnTo>
                        <a:pt x="71" y="642"/>
                      </a:lnTo>
                      <a:lnTo>
                        <a:pt x="71" y="593"/>
                      </a:lnTo>
                      <a:lnTo>
                        <a:pt x="64" y="532"/>
                      </a:lnTo>
                      <a:lnTo>
                        <a:pt x="61" y="489"/>
                      </a:lnTo>
                      <a:lnTo>
                        <a:pt x="64" y="437"/>
                      </a:lnTo>
                      <a:lnTo>
                        <a:pt x="71" y="379"/>
                      </a:lnTo>
                      <a:lnTo>
                        <a:pt x="74" y="345"/>
                      </a:lnTo>
                      <a:lnTo>
                        <a:pt x="71" y="296"/>
                      </a:lnTo>
                      <a:lnTo>
                        <a:pt x="67" y="238"/>
                      </a:lnTo>
                      <a:lnTo>
                        <a:pt x="67" y="186"/>
                      </a:lnTo>
                      <a:lnTo>
                        <a:pt x="67" y="144"/>
                      </a:lnTo>
                      <a:lnTo>
                        <a:pt x="80" y="86"/>
                      </a:lnTo>
                      <a:lnTo>
                        <a:pt x="95" y="43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7" name="Freeform 366"/>
                <p:cNvSpPr>
                  <a:spLocks/>
                </p:cNvSpPr>
                <p:nvPr/>
              </p:nvSpPr>
              <p:spPr bwMode="auto">
                <a:xfrm rot="-3405074">
                  <a:off x="2250" y="1434"/>
                  <a:ext cx="351" cy="420"/>
                </a:xfrm>
                <a:custGeom>
                  <a:avLst/>
                  <a:gdLst>
                    <a:gd name="T0" fmla="*/ 14 w 406"/>
                    <a:gd name="T1" fmla="*/ 87 h 841"/>
                    <a:gd name="T2" fmla="*/ 34 w 406"/>
                    <a:gd name="T3" fmla="*/ 85 h 841"/>
                    <a:gd name="T4" fmla="*/ 57 w 406"/>
                    <a:gd name="T5" fmla="*/ 86 h 841"/>
                    <a:gd name="T6" fmla="*/ 83 w 406"/>
                    <a:gd name="T7" fmla="*/ 84 h 841"/>
                    <a:gd name="T8" fmla="*/ 102 w 406"/>
                    <a:gd name="T9" fmla="*/ 82 h 841"/>
                    <a:gd name="T10" fmla="*/ 120 w 406"/>
                    <a:gd name="T11" fmla="*/ 79 h 841"/>
                    <a:gd name="T12" fmla="*/ 143 w 406"/>
                    <a:gd name="T13" fmla="*/ 77 h 841"/>
                    <a:gd name="T14" fmla="*/ 148 w 406"/>
                    <a:gd name="T15" fmla="*/ 73 h 841"/>
                    <a:gd name="T16" fmla="*/ 160 w 406"/>
                    <a:gd name="T17" fmla="*/ 68 h 841"/>
                    <a:gd name="T18" fmla="*/ 171 w 406"/>
                    <a:gd name="T19" fmla="*/ 64 h 841"/>
                    <a:gd name="T20" fmla="*/ 179 w 406"/>
                    <a:gd name="T21" fmla="*/ 60 h 841"/>
                    <a:gd name="T22" fmla="*/ 182 w 406"/>
                    <a:gd name="T23" fmla="*/ 57 h 841"/>
                    <a:gd name="T24" fmla="*/ 182 w 406"/>
                    <a:gd name="T25" fmla="*/ 51 h 841"/>
                    <a:gd name="T26" fmla="*/ 185 w 406"/>
                    <a:gd name="T27" fmla="*/ 46 h 841"/>
                    <a:gd name="T28" fmla="*/ 190 w 406"/>
                    <a:gd name="T29" fmla="*/ 42 h 841"/>
                    <a:gd name="T30" fmla="*/ 195 w 406"/>
                    <a:gd name="T31" fmla="*/ 34 h 841"/>
                    <a:gd name="T32" fmla="*/ 193 w 406"/>
                    <a:gd name="T33" fmla="*/ 29 h 841"/>
                    <a:gd name="T34" fmla="*/ 193 w 406"/>
                    <a:gd name="T35" fmla="*/ 24 h 841"/>
                    <a:gd name="T36" fmla="*/ 195 w 406"/>
                    <a:gd name="T37" fmla="*/ 18 h 841"/>
                    <a:gd name="T38" fmla="*/ 197 w 406"/>
                    <a:gd name="T39" fmla="*/ 14 h 841"/>
                    <a:gd name="T40" fmla="*/ 195 w 406"/>
                    <a:gd name="T41" fmla="*/ 10 h 841"/>
                    <a:gd name="T42" fmla="*/ 197 w 406"/>
                    <a:gd name="T43" fmla="*/ 7 h 841"/>
                    <a:gd name="T44" fmla="*/ 201 w 406"/>
                    <a:gd name="T45" fmla="*/ 4 h 841"/>
                    <a:gd name="T46" fmla="*/ 205 w 406"/>
                    <a:gd name="T47" fmla="*/ 1 h 841"/>
                    <a:gd name="T48" fmla="*/ 223 w 406"/>
                    <a:gd name="T49" fmla="*/ 0 h 841"/>
                    <a:gd name="T50" fmla="*/ 247 w 406"/>
                    <a:gd name="T51" fmla="*/ 0 h 841"/>
                    <a:gd name="T52" fmla="*/ 258 w 406"/>
                    <a:gd name="T53" fmla="*/ 4 h 841"/>
                    <a:gd name="T54" fmla="*/ 262 w 406"/>
                    <a:gd name="T55" fmla="*/ 10 h 841"/>
                    <a:gd name="T56" fmla="*/ 258 w 406"/>
                    <a:gd name="T57" fmla="*/ 15 h 841"/>
                    <a:gd name="T58" fmla="*/ 257 w 406"/>
                    <a:gd name="T59" fmla="*/ 21 h 841"/>
                    <a:gd name="T60" fmla="*/ 258 w 406"/>
                    <a:gd name="T61" fmla="*/ 28 h 841"/>
                    <a:gd name="T62" fmla="*/ 255 w 406"/>
                    <a:gd name="T63" fmla="*/ 33 h 841"/>
                    <a:gd name="T64" fmla="*/ 252 w 406"/>
                    <a:gd name="T65" fmla="*/ 39 h 841"/>
                    <a:gd name="T66" fmla="*/ 248 w 406"/>
                    <a:gd name="T67" fmla="*/ 45 h 841"/>
                    <a:gd name="T68" fmla="*/ 253 w 406"/>
                    <a:gd name="T69" fmla="*/ 49 h 841"/>
                    <a:gd name="T70" fmla="*/ 252 w 406"/>
                    <a:gd name="T71" fmla="*/ 53 h 841"/>
                    <a:gd name="T72" fmla="*/ 251 w 406"/>
                    <a:gd name="T73" fmla="*/ 57 h 841"/>
                    <a:gd name="T74" fmla="*/ 246 w 406"/>
                    <a:gd name="T75" fmla="*/ 60 h 841"/>
                    <a:gd name="T76" fmla="*/ 245 w 406"/>
                    <a:gd name="T77" fmla="*/ 65 h 841"/>
                    <a:gd name="T78" fmla="*/ 239 w 406"/>
                    <a:gd name="T79" fmla="*/ 70 h 841"/>
                    <a:gd name="T80" fmla="*/ 227 w 406"/>
                    <a:gd name="T81" fmla="*/ 75 h 841"/>
                    <a:gd name="T82" fmla="*/ 219 w 406"/>
                    <a:gd name="T83" fmla="*/ 81 h 841"/>
                    <a:gd name="T84" fmla="*/ 205 w 406"/>
                    <a:gd name="T85" fmla="*/ 84 h 841"/>
                    <a:gd name="T86" fmla="*/ 193 w 406"/>
                    <a:gd name="T87" fmla="*/ 88 h 841"/>
                    <a:gd name="T88" fmla="*/ 174 w 406"/>
                    <a:gd name="T89" fmla="*/ 92 h 841"/>
                    <a:gd name="T90" fmla="*/ 142 w 406"/>
                    <a:gd name="T91" fmla="*/ 95 h 841"/>
                    <a:gd name="T92" fmla="*/ 118 w 406"/>
                    <a:gd name="T93" fmla="*/ 98 h 841"/>
                    <a:gd name="T94" fmla="*/ 97 w 406"/>
                    <a:gd name="T95" fmla="*/ 99 h 841"/>
                    <a:gd name="T96" fmla="*/ 73 w 406"/>
                    <a:gd name="T97" fmla="*/ 102 h 841"/>
                    <a:gd name="T98" fmla="*/ 46 w 406"/>
                    <a:gd name="T99" fmla="*/ 104 h 841"/>
                    <a:gd name="T100" fmla="*/ 27 w 406"/>
                    <a:gd name="T101" fmla="*/ 105 h 841"/>
                    <a:gd name="T102" fmla="*/ 8 w 406"/>
                    <a:gd name="T103" fmla="*/ 103 h 841"/>
                    <a:gd name="T104" fmla="*/ 3 w 406"/>
                    <a:gd name="T105" fmla="*/ 97 h 841"/>
                    <a:gd name="T106" fmla="*/ 0 w 406"/>
                    <a:gd name="T107" fmla="*/ 92 h 841"/>
                    <a:gd name="T108" fmla="*/ 14 w 406"/>
                    <a:gd name="T109" fmla="*/ 87 h 84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06"/>
                    <a:gd name="T166" fmla="*/ 0 h 841"/>
                    <a:gd name="T167" fmla="*/ 406 w 406"/>
                    <a:gd name="T168" fmla="*/ 841 h 841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06" h="841">
                      <a:moveTo>
                        <a:pt x="21" y="697"/>
                      </a:moveTo>
                      <a:lnTo>
                        <a:pt x="52" y="685"/>
                      </a:lnTo>
                      <a:lnTo>
                        <a:pt x="88" y="688"/>
                      </a:lnTo>
                      <a:lnTo>
                        <a:pt x="128" y="679"/>
                      </a:lnTo>
                      <a:lnTo>
                        <a:pt x="158" y="657"/>
                      </a:lnTo>
                      <a:lnTo>
                        <a:pt x="186" y="639"/>
                      </a:lnTo>
                      <a:lnTo>
                        <a:pt x="221" y="623"/>
                      </a:lnTo>
                      <a:lnTo>
                        <a:pt x="229" y="584"/>
                      </a:lnTo>
                      <a:lnTo>
                        <a:pt x="247" y="547"/>
                      </a:lnTo>
                      <a:lnTo>
                        <a:pt x="265" y="517"/>
                      </a:lnTo>
                      <a:lnTo>
                        <a:pt x="278" y="483"/>
                      </a:lnTo>
                      <a:lnTo>
                        <a:pt x="281" y="456"/>
                      </a:lnTo>
                      <a:lnTo>
                        <a:pt x="281" y="413"/>
                      </a:lnTo>
                      <a:lnTo>
                        <a:pt x="287" y="373"/>
                      </a:lnTo>
                      <a:lnTo>
                        <a:pt x="294" y="337"/>
                      </a:lnTo>
                      <a:lnTo>
                        <a:pt x="302" y="278"/>
                      </a:lnTo>
                      <a:lnTo>
                        <a:pt x="299" y="239"/>
                      </a:lnTo>
                      <a:lnTo>
                        <a:pt x="299" y="196"/>
                      </a:lnTo>
                      <a:lnTo>
                        <a:pt x="302" y="150"/>
                      </a:lnTo>
                      <a:lnTo>
                        <a:pt x="305" y="116"/>
                      </a:lnTo>
                      <a:lnTo>
                        <a:pt x="302" y="86"/>
                      </a:lnTo>
                      <a:lnTo>
                        <a:pt x="305" y="58"/>
                      </a:lnTo>
                      <a:lnTo>
                        <a:pt x="310" y="36"/>
                      </a:lnTo>
                      <a:lnTo>
                        <a:pt x="317" y="13"/>
                      </a:lnTo>
                      <a:lnTo>
                        <a:pt x="345" y="0"/>
                      </a:lnTo>
                      <a:lnTo>
                        <a:pt x="383" y="3"/>
                      </a:lnTo>
                      <a:lnTo>
                        <a:pt x="400" y="36"/>
                      </a:lnTo>
                      <a:lnTo>
                        <a:pt x="406" y="80"/>
                      </a:lnTo>
                      <a:lnTo>
                        <a:pt x="400" y="126"/>
                      </a:lnTo>
                      <a:lnTo>
                        <a:pt x="397" y="171"/>
                      </a:lnTo>
                      <a:lnTo>
                        <a:pt x="400" y="226"/>
                      </a:lnTo>
                      <a:lnTo>
                        <a:pt x="394" y="266"/>
                      </a:lnTo>
                      <a:lnTo>
                        <a:pt x="391" y="315"/>
                      </a:lnTo>
                      <a:lnTo>
                        <a:pt x="384" y="361"/>
                      </a:lnTo>
                      <a:lnTo>
                        <a:pt x="392" y="393"/>
                      </a:lnTo>
                      <a:lnTo>
                        <a:pt x="391" y="428"/>
                      </a:lnTo>
                      <a:lnTo>
                        <a:pt x="387" y="456"/>
                      </a:lnTo>
                      <a:lnTo>
                        <a:pt x="381" y="483"/>
                      </a:lnTo>
                      <a:lnTo>
                        <a:pt x="378" y="520"/>
                      </a:lnTo>
                      <a:lnTo>
                        <a:pt x="369" y="563"/>
                      </a:lnTo>
                      <a:lnTo>
                        <a:pt x="351" y="606"/>
                      </a:lnTo>
                      <a:lnTo>
                        <a:pt x="339" y="651"/>
                      </a:lnTo>
                      <a:lnTo>
                        <a:pt x="317" y="676"/>
                      </a:lnTo>
                      <a:lnTo>
                        <a:pt x="299" y="706"/>
                      </a:lnTo>
                      <a:lnTo>
                        <a:pt x="268" y="743"/>
                      </a:lnTo>
                      <a:lnTo>
                        <a:pt x="220" y="767"/>
                      </a:lnTo>
                      <a:lnTo>
                        <a:pt x="183" y="786"/>
                      </a:lnTo>
                      <a:lnTo>
                        <a:pt x="149" y="795"/>
                      </a:lnTo>
                      <a:lnTo>
                        <a:pt x="113" y="819"/>
                      </a:lnTo>
                      <a:lnTo>
                        <a:pt x="70" y="837"/>
                      </a:lnTo>
                      <a:lnTo>
                        <a:pt x="42" y="841"/>
                      </a:lnTo>
                      <a:lnTo>
                        <a:pt x="12" y="825"/>
                      </a:lnTo>
                      <a:lnTo>
                        <a:pt x="3" y="779"/>
                      </a:lnTo>
                      <a:lnTo>
                        <a:pt x="0" y="743"/>
                      </a:lnTo>
                      <a:lnTo>
                        <a:pt x="21" y="69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8" name="Freeform 367"/>
                <p:cNvSpPr>
                  <a:spLocks/>
                </p:cNvSpPr>
                <p:nvPr/>
              </p:nvSpPr>
              <p:spPr bwMode="auto">
                <a:xfrm rot="-3405074">
                  <a:off x="2258" y="1441"/>
                  <a:ext cx="336" cy="412"/>
                </a:xfrm>
                <a:custGeom>
                  <a:avLst/>
                  <a:gdLst>
                    <a:gd name="T0" fmla="*/ 98 w 388"/>
                    <a:gd name="T1" fmla="*/ 85 h 822"/>
                    <a:gd name="T2" fmla="*/ 132 w 388"/>
                    <a:gd name="T3" fmla="*/ 87 h 822"/>
                    <a:gd name="T4" fmla="*/ 165 w 388"/>
                    <a:gd name="T5" fmla="*/ 85 h 822"/>
                    <a:gd name="T6" fmla="*/ 184 w 388"/>
                    <a:gd name="T7" fmla="*/ 80 h 822"/>
                    <a:gd name="T8" fmla="*/ 193 w 388"/>
                    <a:gd name="T9" fmla="*/ 76 h 822"/>
                    <a:gd name="T10" fmla="*/ 208 w 388"/>
                    <a:gd name="T11" fmla="*/ 72 h 822"/>
                    <a:gd name="T12" fmla="*/ 223 w 388"/>
                    <a:gd name="T13" fmla="*/ 66 h 822"/>
                    <a:gd name="T14" fmla="*/ 225 w 388"/>
                    <a:gd name="T15" fmla="*/ 58 h 822"/>
                    <a:gd name="T16" fmla="*/ 231 w 388"/>
                    <a:gd name="T17" fmla="*/ 51 h 822"/>
                    <a:gd name="T18" fmla="*/ 229 w 388"/>
                    <a:gd name="T19" fmla="*/ 45 h 822"/>
                    <a:gd name="T20" fmla="*/ 231 w 388"/>
                    <a:gd name="T21" fmla="*/ 39 h 822"/>
                    <a:gd name="T22" fmla="*/ 234 w 388"/>
                    <a:gd name="T23" fmla="*/ 31 h 822"/>
                    <a:gd name="T24" fmla="*/ 233 w 388"/>
                    <a:gd name="T25" fmla="*/ 24 h 822"/>
                    <a:gd name="T26" fmla="*/ 238 w 388"/>
                    <a:gd name="T27" fmla="*/ 16 h 822"/>
                    <a:gd name="T28" fmla="*/ 241 w 388"/>
                    <a:gd name="T29" fmla="*/ 8 h 822"/>
                    <a:gd name="T30" fmla="*/ 239 w 388"/>
                    <a:gd name="T31" fmla="*/ 0 h 822"/>
                    <a:gd name="T32" fmla="*/ 251 w 388"/>
                    <a:gd name="T33" fmla="*/ 6 h 822"/>
                    <a:gd name="T34" fmla="*/ 252 w 388"/>
                    <a:gd name="T35" fmla="*/ 13 h 822"/>
                    <a:gd name="T36" fmla="*/ 247 w 388"/>
                    <a:gd name="T37" fmla="*/ 20 h 822"/>
                    <a:gd name="T38" fmla="*/ 246 w 388"/>
                    <a:gd name="T39" fmla="*/ 27 h 822"/>
                    <a:gd name="T40" fmla="*/ 242 w 388"/>
                    <a:gd name="T41" fmla="*/ 32 h 822"/>
                    <a:gd name="T42" fmla="*/ 243 w 388"/>
                    <a:gd name="T43" fmla="*/ 39 h 822"/>
                    <a:gd name="T44" fmla="*/ 239 w 388"/>
                    <a:gd name="T45" fmla="*/ 44 h 822"/>
                    <a:gd name="T46" fmla="*/ 243 w 388"/>
                    <a:gd name="T47" fmla="*/ 50 h 822"/>
                    <a:gd name="T48" fmla="*/ 241 w 388"/>
                    <a:gd name="T49" fmla="*/ 57 h 822"/>
                    <a:gd name="T50" fmla="*/ 235 w 388"/>
                    <a:gd name="T51" fmla="*/ 64 h 822"/>
                    <a:gd name="T52" fmla="*/ 226 w 388"/>
                    <a:gd name="T53" fmla="*/ 70 h 822"/>
                    <a:gd name="T54" fmla="*/ 212 w 388"/>
                    <a:gd name="T55" fmla="*/ 78 h 822"/>
                    <a:gd name="T56" fmla="*/ 193 w 388"/>
                    <a:gd name="T57" fmla="*/ 83 h 822"/>
                    <a:gd name="T58" fmla="*/ 180 w 388"/>
                    <a:gd name="T59" fmla="*/ 88 h 822"/>
                    <a:gd name="T60" fmla="*/ 158 w 388"/>
                    <a:gd name="T61" fmla="*/ 92 h 822"/>
                    <a:gd name="T62" fmla="*/ 128 w 388"/>
                    <a:gd name="T63" fmla="*/ 96 h 822"/>
                    <a:gd name="T64" fmla="*/ 93 w 388"/>
                    <a:gd name="T65" fmla="*/ 98 h 822"/>
                    <a:gd name="T66" fmla="*/ 69 w 388"/>
                    <a:gd name="T67" fmla="*/ 101 h 822"/>
                    <a:gd name="T68" fmla="*/ 23 w 388"/>
                    <a:gd name="T69" fmla="*/ 104 h 822"/>
                    <a:gd name="T70" fmla="*/ 5 w 388"/>
                    <a:gd name="T71" fmla="*/ 100 h 822"/>
                    <a:gd name="T72" fmla="*/ 0 w 388"/>
                    <a:gd name="T73" fmla="*/ 92 h 822"/>
                    <a:gd name="T74" fmla="*/ 31 w 388"/>
                    <a:gd name="T75" fmla="*/ 85 h 822"/>
                    <a:gd name="T76" fmla="*/ 59 w 388"/>
                    <a:gd name="T77" fmla="*/ 85 h 82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88"/>
                    <a:gd name="T118" fmla="*/ 0 h 822"/>
                    <a:gd name="T119" fmla="*/ 388 w 388"/>
                    <a:gd name="T120" fmla="*/ 822 h 82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88" h="822">
                      <a:moveTo>
                        <a:pt x="122" y="670"/>
                      </a:moveTo>
                      <a:lnTo>
                        <a:pt x="151" y="677"/>
                      </a:lnTo>
                      <a:lnTo>
                        <a:pt x="179" y="691"/>
                      </a:lnTo>
                      <a:lnTo>
                        <a:pt x="203" y="689"/>
                      </a:lnTo>
                      <a:lnTo>
                        <a:pt x="229" y="685"/>
                      </a:lnTo>
                      <a:lnTo>
                        <a:pt x="253" y="674"/>
                      </a:lnTo>
                      <a:lnTo>
                        <a:pt x="277" y="654"/>
                      </a:lnTo>
                      <a:lnTo>
                        <a:pt x="284" y="634"/>
                      </a:lnTo>
                      <a:lnTo>
                        <a:pt x="289" y="618"/>
                      </a:lnTo>
                      <a:lnTo>
                        <a:pt x="298" y="607"/>
                      </a:lnTo>
                      <a:lnTo>
                        <a:pt x="307" y="593"/>
                      </a:lnTo>
                      <a:lnTo>
                        <a:pt x="320" y="570"/>
                      </a:lnTo>
                      <a:lnTo>
                        <a:pt x="332" y="542"/>
                      </a:lnTo>
                      <a:lnTo>
                        <a:pt x="344" y="521"/>
                      </a:lnTo>
                      <a:lnTo>
                        <a:pt x="344" y="491"/>
                      </a:lnTo>
                      <a:lnTo>
                        <a:pt x="347" y="463"/>
                      </a:lnTo>
                      <a:lnTo>
                        <a:pt x="356" y="433"/>
                      </a:lnTo>
                      <a:lnTo>
                        <a:pt x="356" y="403"/>
                      </a:lnTo>
                      <a:lnTo>
                        <a:pt x="356" y="377"/>
                      </a:lnTo>
                      <a:lnTo>
                        <a:pt x="353" y="353"/>
                      </a:lnTo>
                      <a:lnTo>
                        <a:pt x="347" y="332"/>
                      </a:lnTo>
                      <a:lnTo>
                        <a:pt x="356" y="308"/>
                      </a:lnTo>
                      <a:lnTo>
                        <a:pt x="359" y="274"/>
                      </a:lnTo>
                      <a:lnTo>
                        <a:pt x="360" y="246"/>
                      </a:lnTo>
                      <a:lnTo>
                        <a:pt x="357" y="220"/>
                      </a:lnTo>
                      <a:lnTo>
                        <a:pt x="359" y="192"/>
                      </a:lnTo>
                      <a:lnTo>
                        <a:pt x="368" y="155"/>
                      </a:lnTo>
                      <a:lnTo>
                        <a:pt x="366" y="125"/>
                      </a:lnTo>
                      <a:lnTo>
                        <a:pt x="372" y="91"/>
                      </a:lnTo>
                      <a:lnTo>
                        <a:pt x="371" y="61"/>
                      </a:lnTo>
                      <a:lnTo>
                        <a:pt x="368" y="33"/>
                      </a:lnTo>
                      <a:lnTo>
                        <a:pt x="368" y="0"/>
                      </a:lnTo>
                      <a:lnTo>
                        <a:pt x="379" y="23"/>
                      </a:lnTo>
                      <a:lnTo>
                        <a:pt x="387" y="42"/>
                      </a:lnTo>
                      <a:lnTo>
                        <a:pt x="386" y="67"/>
                      </a:lnTo>
                      <a:lnTo>
                        <a:pt x="388" y="98"/>
                      </a:lnTo>
                      <a:lnTo>
                        <a:pt x="384" y="128"/>
                      </a:lnTo>
                      <a:lnTo>
                        <a:pt x="380" y="158"/>
                      </a:lnTo>
                      <a:lnTo>
                        <a:pt x="380" y="187"/>
                      </a:lnTo>
                      <a:lnTo>
                        <a:pt x="379" y="213"/>
                      </a:lnTo>
                      <a:lnTo>
                        <a:pt x="378" y="235"/>
                      </a:lnTo>
                      <a:lnTo>
                        <a:pt x="373" y="253"/>
                      </a:lnTo>
                      <a:lnTo>
                        <a:pt x="377" y="284"/>
                      </a:lnTo>
                      <a:lnTo>
                        <a:pt x="374" y="305"/>
                      </a:lnTo>
                      <a:lnTo>
                        <a:pt x="371" y="330"/>
                      </a:lnTo>
                      <a:lnTo>
                        <a:pt x="368" y="351"/>
                      </a:lnTo>
                      <a:lnTo>
                        <a:pt x="370" y="375"/>
                      </a:lnTo>
                      <a:lnTo>
                        <a:pt x="375" y="397"/>
                      </a:lnTo>
                      <a:lnTo>
                        <a:pt x="375" y="424"/>
                      </a:lnTo>
                      <a:lnTo>
                        <a:pt x="371" y="454"/>
                      </a:lnTo>
                      <a:lnTo>
                        <a:pt x="362" y="479"/>
                      </a:lnTo>
                      <a:lnTo>
                        <a:pt x="362" y="507"/>
                      </a:lnTo>
                      <a:lnTo>
                        <a:pt x="359" y="531"/>
                      </a:lnTo>
                      <a:lnTo>
                        <a:pt x="348" y="556"/>
                      </a:lnTo>
                      <a:lnTo>
                        <a:pt x="331" y="593"/>
                      </a:lnTo>
                      <a:lnTo>
                        <a:pt x="327" y="619"/>
                      </a:lnTo>
                      <a:lnTo>
                        <a:pt x="318" y="638"/>
                      </a:lnTo>
                      <a:lnTo>
                        <a:pt x="297" y="663"/>
                      </a:lnTo>
                      <a:lnTo>
                        <a:pt x="292" y="679"/>
                      </a:lnTo>
                      <a:lnTo>
                        <a:pt x="277" y="697"/>
                      </a:lnTo>
                      <a:lnTo>
                        <a:pt x="262" y="709"/>
                      </a:lnTo>
                      <a:lnTo>
                        <a:pt x="244" y="734"/>
                      </a:lnTo>
                      <a:lnTo>
                        <a:pt x="225" y="745"/>
                      </a:lnTo>
                      <a:lnTo>
                        <a:pt x="197" y="760"/>
                      </a:lnTo>
                      <a:lnTo>
                        <a:pt x="174" y="771"/>
                      </a:lnTo>
                      <a:lnTo>
                        <a:pt x="142" y="779"/>
                      </a:lnTo>
                      <a:lnTo>
                        <a:pt x="127" y="791"/>
                      </a:lnTo>
                      <a:lnTo>
                        <a:pt x="106" y="803"/>
                      </a:lnTo>
                      <a:lnTo>
                        <a:pt x="63" y="821"/>
                      </a:lnTo>
                      <a:lnTo>
                        <a:pt x="36" y="822"/>
                      </a:lnTo>
                      <a:lnTo>
                        <a:pt x="12" y="810"/>
                      </a:lnTo>
                      <a:lnTo>
                        <a:pt x="8" y="792"/>
                      </a:lnTo>
                      <a:lnTo>
                        <a:pt x="5" y="768"/>
                      </a:lnTo>
                      <a:lnTo>
                        <a:pt x="0" y="731"/>
                      </a:lnTo>
                      <a:lnTo>
                        <a:pt x="20" y="687"/>
                      </a:lnTo>
                      <a:lnTo>
                        <a:pt x="49" y="676"/>
                      </a:lnTo>
                      <a:lnTo>
                        <a:pt x="72" y="676"/>
                      </a:lnTo>
                      <a:lnTo>
                        <a:pt x="90" y="679"/>
                      </a:lnTo>
                      <a:lnTo>
                        <a:pt x="122" y="67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9" name="Freeform 368"/>
                <p:cNvSpPr>
                  <a:spLocks/>
                </p:cNvSpPr>
                <p:nvPr/>
              </p:nvSpPr>
              <p:spPr bwMode="auto">
                <a:xfrm rot="-3405074">
                  <a:off x="2347" y="1411"/>
                  <a:ext cx="170" cy="344"/>
                </a:xfrm>
                <a:custGeom>
                  <a:avLst/>
                  <a:gdLst>
                    <a:gd name="T0" fmla="*/ 129 w 195"/>
                    <a:gd name="T1" fmla="*/ 5 h 688"/>
                    <a:gd name="T2" fmla="*/ 129 w 195"/>
                    <a:gd name="T3" fmla="*/ 11 h 688"/>
                    <a:gd name="T4" fmla="*/ 126 w 195"/>
                    <a:gd name="T5" fmla="*/ 18 h 688"/>
                    <a:gd name="T6" fmla="*/ 121 w 195"/>
                    <a:gd name="T7" fmla="*/ 24 h 688"/>
                    <a:gd name="T8" fmla="*/ 121 w 195"/>
                    <a:gd name="T9" fmla="*/ 31 h 688"/>
                    <a:gd name="T10" fmla="*/ 116 w 195"/>
                    <a:gd name="T11" fmla="*/ 39 h 688"/>
                    <a:gd name="T12" fmla="*/ 116 w 195"/>
                    <a:gd name="T13" fmla="*/ 44 h 688"/>
                    <a:gd name="T14" fmla="*/ 117 w 195"/>
                    <a:gd name="T15" fmla="*/ 52 h 688"/>
                    <a:gd name="T16" fmla="*/ 112 w 195"/>
                    <a:gd name="T17" fmla="*/ 60 h 688"/>
                    <a:gd name="T18" fmla="*/ 104 w 195"/>
                    <a:gd name="T19" fmla="*/ 65 h 688"/>
                    <a:gd name="T20" fmla="*/ 94 w 195"/>
                    <a:gd name="T21" fmla="*/ 69 h 688"/>
                    <a:gd name="T22" fmla="*/ 80 w 195"/>
                    <a:gd name="T23" fmla="*/ 74 h 688"/>
                    <a:gd name="T24" fmla="*/ 70 w 195"/>
                    <a:gd name="T25" fmla="*/ 79 h 688"/>
                    <a:gd name="T26" fmla="*/ 54 w 195"/>
                    <a:gd name="T27" fmla="*/ 83 h 688"/>
                    <a:gd name="T28" fmla="*/ 33 w 195"/>
                    <a:gd name="T29" fmla="*/ 85 h 688"/>
                    <a:gd name="T30" fmla="*/ 3 w 195"/>
                    <a:gd name="T31" fmla="*/ 86 h 688"/>
                    <a:gd name="T32" fmla="*/ 15 w 195"/>
                    <a:gd name="T33" fmla="*/ 85 h 688"/>
                    <a:gd name="T34" fmla="*/ 42 w 195"/>
                    <a:gd name="T35" fmla="*/ 83 h 688"/>
                    <a:gd name="T36" fmla="*/ 58 w 195"/>
                    <a:gd name="T37" fmla="*/ 79 h 688"/>
                    <a:gd name="T38" fmla="*/ 68 w 195"/>
                    <a:gd name="T39" fmla="*/ 74 h 688"/>
                    <a:gd name="T40" fmla="*/ 80 w 195"/>
                    <a:gd name="T41" fmla="*/ 70 h 688"/>
                    <a:gd name="T42" fmla="*/ 86 w 195"/>
                    <a:gd name="T43" fmla="*/ 66 h 688"/>
                    <a:gd name="T44" fmla="*/ 100 w 195"/>
                    <a:gd name="T45" fmla="*/ 60 h 688"/>
                    <a:gd name="T46" fmla="*/ 108 w 195"/>
                    <a:gd name="T47" fmla="*/ 56 h 688"/>
                    <a:gd name="T48" fmla="*/ 110 w 195"/>
                    <a:gd name="T49" fmla="*/ 49 h 688"/>
                    <a:gd name="T50" fmla="*/ 105 w 195"/>
                    <a:gd name="T51" fmla="*/ 42 h 688"/>
                    <a:gd name="T52" fmla="*/ 111 w 195"/>
                    <a:gd name="T53" fmla="*/ 38 h 688"/>
                    <a:gd name="T54" fmla="*/ 116 w 195"/>
                    <a:gd name="T55" fmla="*/ 30 h 688"/>
                    <a:gd name="T56" fmla="*/ 116 w 195"/>
                    <a:gd name="T57" fmla="*/ 25 h 688"/>
                    <a:gd name="T58" fmla="*/ 121 w 195"/>
                    <a:gd name="T59" fmla="*/ 20 h 688"/>
                    <a:gd name="T60" fmla="*/ 119 w 195"/>
                    <a:gd name="T61" fmla="*/ 13 h 688"/>
                    <a:gd name="T62" fmla="*/ 126 w 195"/>
                    <a:gd name="T63" fmla="*/ 10 h 688"/>
                    <a:gd name="T64" fmla="*/ 126 w 195"/>
                    <a:gd name="T65" fmla="*/ 3 h 6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95"/>
                    <a:gd name="T100" fmla="*/ 0 h 688"/>
                    <a:gd name="T101" fmla="*/ 195 w 195"/>
                    <a:gd name="T102" fmla="*/ 688 h 68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95" h="688">
                      <a:moveTo>
                        <a:pt x="192" y="0"/>
                      </a:moveTo>
                      <a:lnTo>
                        <a:pt x="195" y="33"/>
                      </a:lnTo>
                      <a:lnTo>
                        <a:pt x="195" y="67"/>
                      </a:lnTo>
                      <a:lnTo>
                        <a:pt x="195" y="93"/>
                      </a:lnTo>
                      <a:lnTo>
                        <a:pt x="191" y="109"/>
                      </a:lnTo>
                      <a:lnTo>
                        <a:pt x="189" y="137"/>
                      </a:lnTo>
                      <a:lnTo>
                        <a:pt x="189" y="155"/>
                      </a:lnTo>
                      <a:lnTo>
                        <a:pt x="183" y="197"/>
                      </a:lnTo>
                      <a:lnTo>
                        <a:pt x="182" y="232"/>
                      </a:lnTo>
                      <a:lnTo>
                        <a:pt x="183" y="249"/>
                      </a:lnTo>
                      <a:lnTo>
                        <a:pt x="180" y="277"/>
                      </a:lnTo>
                      <a:lnTo>
                        <a:pt x="174" y="311"/>
                      </a:lnTo>
                      <a:lnTo>
                        <a:pt x="168" y="327"/>
                      </a:lnTo>
                      <a:lnTo>
                        <a:pt x="174" y="354"/>
                      </a:lnTo>
                      <a:lnTo>
                        <a:pt x="177" y="387"/>
                      </a:lnTo>
                      <a:lnTo>
                        <a:pt x="177" y="417"/>
                      </a:lnTo>
                      <a:lnTo>
                        <a:pt x="174" y="454"/>
                      </a:lnTo>
                      <a:lnTo>
                        <a:pt x="170" y="480"/>
                      </a:lnTo>
                      <a:lnTo>
                        <a:pt x="163" y="500"/>
                      </a:lnTo>
                      <a:lnTo>
                        <a:pt x="157" y="518"/>
                      </a:lnTo>
                      <a:lnTo>
                        <a:pt x="149" y="533"/>
                      </a:lnTo>
                      <a:lnTo>
                        <a:pt x="142" y="551"/>
                      </a:lnTo>
                      <a:lnTo>
                        <a:pt x="130" y="567"/>
                      </a:lnTo>
                      <a:lnTo>
                        <a:pt x="121" y="590"/>
                      </a:lnTo>
                      <a:lnTo>
                        <a:pt x="115" y="609"/>
                      </a:lnTo>
                      <a:lnTo>
                        <a:pt x="105" y="627"/>
                      </a:lnTo>
                      <a:lnTo>
                        <a:pt x="94" y="643"/>
                      </a:lnTo>
                      <a:lnTo>
                        <a:pt x="82" y="662"/>
                      </a:lnTo>
                      <a:lnTo>
                        <a:pt x="66" y="670"/>
                      </a:lnTo>
                      <a:lnTo>
                        <a:pt x="51" y="674"/>
                      </a:lnTo>
                      <a:lnTo>
                        <a:pt x="29" y="686"/>
                      </a:lnTo>
                      <a:lnTo>
                        <a:pt x="6" y="688"/>
                      </a:lnTo>
                      <a:lnTo>
                        <a:pt x="0" y="680"/>
                      </a:lnTo>
                      <a:lnTo>
                        <a:pt x="23" y="679"/>
                      </a:lnTo>
                      <a:lnTo>
                        <a:pt x="39" y="671"/>
                      </a:lnTo>
                      <a:lnTo>
                        <a:pt x="63" y="661"/>
                      </a:lnTo>
                      <a:lnTo>
                        <a:pt x="81" y="646"/>
                      </a:lnTo>
                      <a:lnTo>
                        <a:pt x="88" y="628"/>
                      </a:lnTo>
                      <a:lnTo>
                        <a:pt x="96" y="613"/>
                      </a:lnTo>
                      <a:lnTo>
                        <a:pt x="102" y="591"/>
                      </a:lnTo>
                      <a:lnTo>
                        <a:pt x="115" y="579"/>
                      </a:lnTo>
                      <a:lnTo>
                        <a:pt x="121" y="557"/>
                      </a:lnTo>
                      <a:lnTo>
                        <a:pt x="127" y="538"/>
                      </a:lnTo>
                      <a:lnTo>
                        <a:pt x="130" y="524"/>
                      </a:lnTo>
                      <a:lnTo>
                        <a:pt x="139" y="506"/>
                      </a:lnTo>
                      <a:lnTo>
                        <a:pt x="151" y="487"/>
                      </a:lnTo>
                      <a:lnTo>
                        <a:pt x="160" y="474"/>
                      </a:lnTo>
                      <a:lnTo>
                        <a:pt x="163" y="455"/>
                      </a:lnTo>
                      <a:lnTo>
                        <a:pt x="167" y="423"/>
                      </a:lnTo>
                      <a:lnTo>
                        <a:pt x="165" y="396"/>
                      </a:lnTo>
                      <a:lnTo>
                        <a:pt x="160" y="362"/>
                      </a:lnTo>
                      <a:lnTo>
                        <a:pt x="158" y="335"/>
                      </a:lnTo>
                      <a:lnTo>
                        <a:pt x="157" y="327"/>
                      </a:lnTo>
                      <a:lnTo>
                        <a:pt x="168" y="299"/>
                      </a:lnTo>
                      <a:lnTo>
                        <a:pt x="174" y="271"/>
                      </a:lnTo>
                      <a:lnTo>
                        <a:pt x="174" y="247"/>
                      </a:lnTo>
                      <a:lnTo>
                        <a:pt x="171" y="234"/>
                      </a:lnTo>
                      <a:lnTo>
                        <a:pt x="176" y="207"/>
                      </a:lnTo>
                      <a:lnTo>
                        <a:pt x="174" y="195"/>
                      </a:lnTo>
                      <a:lnTo>
                        <a:pt x="182" y="154"/>
                      </a:lnTo>
                      <a:lnTo>
                        <a:pt x="180" y="136"/>
                      </a:lnTo>
                      <a:lnTo>
                        <a:pt x="180" y="110"/>
                      </a:lnTo>
                      <a:lnTo>
                        <a:pt x="188" y="93"/>
                      </a:lnTo>
                      <a:lnTo>
                        <a:pt x="189" y="76"/>
                      </a:lnTo>
                      <a:lnTo>
                        <a:pt x="189" y="49"/>
                      </a:lnTo>
                      <a:lnTo>
                        <a:pt x="189" y="27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0" name="Freeform 369"/>
                <p:cNvSpPr>
                  <a:spLocks/>
                </p:cNvSpPr>
                <p:nvPr/>
              </p:nvSpPr>
              <p:spPr bwMode="auto">
                <a:xfrm rot="-3405074">
                  <a:off x="2337" y="1423"/>
                  <a:ext cx="177" cy="347"/>
                </a:xfrm>
                <a:custGeom>
                  <a:avLst/>
                  <a:gdLst>
                    <a:gd name="T0" fmla="*/ 126 w 206"/>
                    <a:gd name="T1" fmla="*/ 3 h 692"/>
                    <a:gd name="T2" fmla="*/ 123 w 206"/>
                    <a:gd name="T3" fmla="*/ 10 h 692"/>
                    <a:gd name="T4" fmla="*/ 121 w 206"/>
                    <a:gd name="T5" fmla="*/ 13 h 692"/>
                    <a:gd name="T6" fmla="*/ 116 w 206"/>
                    <a:gd name="T7" fmla="*/ 20 h 692"/>
                    <a:gd name="T8" fmla="*/ 116 w 206"/>
                    <a:gd name="T9" fmla="*/ 27 h 692"/>
                    <a:gd name="T10" fmla="*/ 117 w 206"/>
                    <a:gd name="T11" fmla="*/ 29 h 692"/>
                    <a:gd name="T12" fmla="*/ 115 w 206"/>
                    <a:gd name="T13" fmla="*/ 34 h 692"/>
                    <a:gd name="T14" fmla="*/ 107 w 206"/>
                    <a:gd name="T15" fmla="*/ 40 h 692"/>
                    <a:gd name="T16" fmla="*/ 106 w 206"/>
                    <a:gd name="T17" fmla="*/ 48 h 692"/>
                    <a:gd name="T18" fmla="*/ 101 w 206"/>
                    <a:gd name="T19" fmla="*/ 54 h 692"/>
                    <a:gd name="T20" fmla="*/ 103 w 206"/>
                    <a:gd name="T21" fmla="*/ 59 h 692"/>
                    <a:gd name="T22" fmla="*/ 89 w 206"/>
                    <a:gd name="T23" fmla="*/ 65 h 692"/>
                    <a:gd name="T24" fmla="*/ 77 w 206"/>
                    <a:gd name="T25" fmla="*/ 70 h 692"/>
                    <a:gd name="T26" fmla="*/ 69 w 206"/>
                    <a:gd name="T27" fmla="*/ 74 h 692"/>
                    <a:gd name="T28" fmla="*/ 55 w 206"/>
                    <a:gd name="T29" fmla="*/ 79 h 692"/>
                    <a:gd name="T30" fmla="*/ 34 w 206"/>
                    <a:gd name="T31" fmla="*/ 80 h 692"/>
                    <a:gd name="T32" fmla="*/ 20 w 206"/>
                    <a:gd name="T33" fmla="*/ 84 h 692"/>
                    <a:gd name="T34" fmla="*/ 0 w 206"/>
                    <a:gd name="T35" fmla="*/ 85 h 692"/>
                    <a:gd name="T36" fmla="*/ 22 w 206"/>
                    <a:gd name="T37" fmla="*/ 81 h 692"/>
                    <a:gd name="T38" fmla="*/ 45 w 206"/>
                    <a:gd name="T39" fmla="*/ 79 h 692"/>
                    <a:gd name="T40" fmla="*/ 62 w 206"/>
                    <a:gd name="T41" fmla="*/ 75 h 692"/>
                    <a:gd name="T42" fmla="*/ 70 w 206"/>
                    <a:gd name="T43" fmla="*/ 71 h 692"/>
                    <a:gd name="T44" fmla="*/ 86 w 206"/>
                    <a:gd name="T45" fmla="*/ 64 h 692"/>
                    <a:gd name="T46" fmla="*/ 95 w 206"/>
                    <a:gd name="T47" fmla="*/ 60 h 692"/>
                    <a:gd name="T48" fmla="*/ 96 w 206"/>
                    <a:gd name="T49" fmla="*/ 55 h 692"/>
                    <a:gd name="T50" fmla="*/ 99 w 206"/>
                    <a:gd name="T51" fmla="*/ 48 h 692"/>
                    <a:gd name="T52" fmla="*/ 105 w 206"/>
                    <a:gd name="T53" fmla="*/ 43 h 692"/>
                    <a:gd name="T54" fmla="*/ 102 w 206"/>
                    <a:gd name="T55" fmla="*/ 38 h 692"/>
                    <a:gd name="T56" fmla="*/ 109 w 206"/>
                    <a:gd name="T57" fmla="*/ 34 h 692"/>
                    <a:gd name="T58" fmla="*/ 111 w 206"/>
                    <a:gd name="T59" fmla="*/ 30 h 692"/>
                    <a:gd name="T60" fmla="*/ 108 w 206"/>
                    <a:gd name="T61" fmla="*/ 23 h 692"/>
                    <a:gd name="T62" fmla="*/ 113 w 206"/>
                    <a:gd name="T63" fmla="*/ 18 h 692"/>
                    <a:gd name="T64" fmla="*/ 118 w 206"/>
                    <a:gd name="T65" fmla="*/ 12 h 692"/>
                    <a:gd name="T66" fmla="*/ 116 w 206"/>
                    <a:gd name="T67" fmla="*/ 8 h 692"/>
                    <a:gd name="T68" fmla="*/ 120 w 206"/>
                    <a:gd name="T69" fmla="*/ 3 h 69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6"/>
                    <a:gd name="T106" fmla="*/ 0 h 692"/>
                    <a:gd name="T107" fmla="*/ 206 w 206"/>
                    <a:gd name="T108" fmla="*/ 692 h 69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6" h="692">
                      <a:moveTo>
                        <a:pt x="206" y="0"/>
                      </a:moveTo>
                      <a:lnTo>
                        <a:pt x="199" y="17"/>
                      </a:lnTo>
                      <a:lnTo>
                        <a:pt x="193" y="57"/>
                      </a:lnTo>
                      <a:lnTo>
                        <a:pt x="193" y="75"/>
                      </a:lnTo>
                      <a:lnTo>
                        <a:pt x="193" y="94"/>
                      </a:lnTo>
                      <a:lnTo>
                        <a:pt x="191" y="103"/>
                      </a:lnTo>
                      <a:lnTo>
                        <a:pt x="186" y="122"/>
                      </a:lnTo>
                      <a:lnTo>
                        <a:pt x="183" y="158"/>
                      </a:lnTo>
                      <a:lnTo>
                        <a:pt x="183" y="195"/>
                      </a:lnTo>
                      <a:lnTo>
                        <a:pt x="183" y="211"/>
                      </a:lnTo>
                      <a:lnTo>
                        <a:pt x="183" y="223"/>
                      </a:lnTo>
                      <a:lnTo>
                        <a:pt x="184" y="232"/>
                      </a:lnTo>
                      <a:lnTo>
                        <a:pt x="183" y="249"/>
                      </a:lnTo>
                      <a:lnTo>
                        <a:pt x="181" y="268"/>
                      </a:lnTo>
                      <a:lnTo>
                        <a:pt x="172" y="298"/>
                      </a:lnTo>
                      <a:lnTo>
                        <a:pt x="168" y="314"/>
                      </a:lnTo>
                      <a:lnTo>
                        <a:pt x="169" y="347"/>
                      </a:lnTo>
                      <a:lnTo>
                        <a:pt x="166" y="379"/>
                      </a:lnTo>
                      <a:lnTo>
                        <a:pt x="162" y="411"/>
                      </a:lnTo>
                      <a:lnTo>
                        <a:pt x="160" y="429"/>
                      </a:lnTo>
                      <a:lnTo>
                        <a:pt x="160" y="443"/>
                      </a:lnTo>
                      <a:lnTo>
                        <a:pt x="163" y="469"/>
                      </a:lnTo>
                      <a:lnTo>
                        <a:pt x="153" y="488"/>
                      </a:lnTo>
                      <a:lnTo>
                        <a:pt x="141" y="514"/>
                      </a:lnTo>
                      <a:lnTo>
                        <a:pt x="129" y="535"/>
                      </a:lnTo>
                      <a:lnTo>
                        <a:pt x="122" y="558"/>
                      </a:lnTo>
                      <a:lnTo>
                        <a:pt x="120" y="575"/>
                      </a:lnTo>
                      <a:lnTo>
                        <a:pt x="108" y="590"/>
                      </a:lnTo>
                      <a:lnTo>
                        <a:pt x="101" y="609"/>
                      </a:lnTo>
                      <a:lnTo>
                        <a:pt x="87" y="625"/>
                      </a:lnTo>
                      <a:lnTo>
                        <a:pt x="71" y="633"/>
                      </a:lnTo>
                      <a:lnTo>
                        <a:pt x="53" y="637"/>
                      </a:lnTo>
                      <a:lnTo>
                        <a:pt x="43" y="649"/>
                      </a:lnTo>
                      <a:lnTo>
                        <a:pt x="32" y="665"/>
                      </a:lnTo>
                      <a:lnTo>
                        <a:pt x="6" y="692"/>
                      </a:lnTo>
                      <a:lnTo>
                        <a:pt x="0" y="679"/>
                      </a:lnTo>
                      <a:lnTo>
                        <a:pt x="17" y="667"/>
                      </a:lnTo>
                      <a:lnTo>
                        <a:pt x="35" y="643"/>
                      </a:lnTo>
                      <a:lnTo>
                        <a:pt x="49" y="633"/>
                      </a:lnTo>
                      <a:lnTo>
                        <a:pt x="70" y="624"/>
                      </a:lnTo>
                      <a:lnTo>
                        <a:pt x="90" y="618"/>
                      </a:lnTo>
                      <a:lnTo>
                        <a:pt x="98" y="594"/>
                      </a:lnTo>
                      <a:lnTo>
                        <a:pt x="105" y="575"/>
                      </a:lnTo>
                      <a:lnTo>
                        <a:pt x="110" y="560"/>
                      </a:lnTo>
                      <a:lnTo>
                        <a:pt x="120" y="535"/>
                      </a:lnTo>
                      <a:lnTo>
                        <a:pt x="135" y="508"/>
                      </a:lnTo>
                      <a:lnTo>
                        <a:pt x="145" y="488"/>
                      </a:lnTo>
                      <a:lnTo>
                        <a:pt x="150" y="472"/>
                      </a:lnTo>
                      <a:lnTo>
                        <a:pt x="156" y="460"/>
                      </a:lnTo>
                      <a:lnTo>
                        <a:pt x="151" y="436"/>
                      </a:lnTo>
                      <a:lnTo>
                        <a:pt x="153" y="409"/>
                      </a:lnTo>
                      <a:lnTo>
                        <a:pt x="156" y="382"/>
                      </a:lnTo>
                      <a:lnTo>
                        <a:pt x="160" y="368"/>
                      </a:lnTo>
                      <a:lnTo>
                        <a:pt x="165" y="342"/>
                      </a:lnTo>
                      <a:lnTo>
                        <a:pt x="162" y="323"/>
                      </a:lnTo>
                      <a:lnTo>
                        <a:pt x="162" y="304"/>
                      </a:lnTo>
                      <a:lnTo>
                        <a:pt x="166" y="283"/>
                      </a:lnTo>
                      <a:lnTo>
                        <a:pt x="172" y="268"/>
                      </a:lnTo>
                      <a:lnTo>
                        <a:pt x="175" y="259"/>
                      </a:lnTo>
                      <a:lnTo>
                        <a:pt x="175" y="240"/>
                      </a:lnTo>
                      <a:lnTo>
                        <a:pt x="171" y="211"/>
                      </a:lnTo>
                      <a:lnTo>
                        <a:pt x="171" y="180"/>
                      </a:lnTo>
                      <a:lnTo>
                        <a:pt x="172" y="162"/>
                      </a:lnTo>
                      <a:lnTo>
                        <a:pt x="178" y="137"/>
                      </a:lnTo>
                      <a:lnTo>
                        <a:pt x="180" y="116"/>
                      </a:lnTo>
                      <a:lnTo>
                        <a:pt x="186" y="94"/>
                      </a:lnTo>
                      <a:lnTo>
                        <a:pt x="183" y="76"/>
                      </a:lnTo>
                      <a:lnTo>
                        <a:pt x="183" y="63"/>
                      </a:lnTo>
                      <a:lnTo>
                        <a:pt x="184" y="41"/>
                      </a:lnTo>
                      <a:lnTo>
                        <a:pt x="190" y="24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1" name="Freeform 370"/>
                <p:cNvSpPr>
                  <a:spLocks/>
                </p:cNvSpPr>
                <p:nvPr/>
              </p:nvSpPr>
              <p:spPr bwMode="auto">
                <a:xfrm rot="-3405074">
                  <a:off x="2220" y="1615"/>
                  <a:ext cx="140" cy="465"/>
                </a:xfrm>
                <a:custGeom>
                  <a:avLst/>
                  <a:gdLst>
                    <a:gd name="T0" fmla="*/ 93 w 162"/>
                    <a:gd name="T1" fmla="*/ 97 h 930"/>
                    <a:gd name="T2" fmla="*/ 102 w 162"/>
                    <a:gd name="T3" fmla="*/ 103 h 930"/>
                    <a:gd name="T4" fmla="*/ 105 w 162"/>
                    <a:gd name="T5" fmla="*/ 110 h 930"/>
                    <a:gd name="T6" fmla="*/ 92 w 162"/>
                    <a:gd name="T7" fmla="*/ 114 h 930"/>
                    <a:gd name="T8" fmla="*/ 68 w 162"/>
                    <a:gd name="T9" fmla="*/ 116 h 930"/>
                    <a:gd name="T10" fmla="*/ 38 w 162"/>
                    <a:gd name="T11" fmla="*/ 116 h 930"/>
                    <a:gd name="T12" fmla="*/ 35 w 162"/>
                    <a:gd name="T13" fmla="*/ 113 h 930"/>
                    <a:gd name="T14" fmla="*/ 40 w 162"/>
                    <a:gd name="T15" fmla="*/ 108 h 930"/>
                    <a:gd name="T16" fmla="*/ 40 w 162"/>
                    <a:gd name="T17" fmla="*/ 100 h 930"/>
                    <a:gd name="T18" fmla="*/ 35 w 162"/>
                    <a:gd name="T19" fmla="*/ 92 h 930"/>
                    <a:gd name="T20" fmla="*/ 26 w 162"/>
                    <a:gd name="T21" fmla="*/ 87 h 930"/>
                    <a:gd name="T22" fmla="*/ 26 w 162"/>
                    <a:gd name="T23" fmla="*/ 79 h 930"/>
                    <a:gd name="T24" fmla="*/ 16 w 162"/>
                    <a:gd name="T25" fmla="*/ 74 h 930"/>
                    <a:gd name="T26" fmla="*/ 10 w 162"/>
                    <a:gd name="T27" fmla="*/ 65 h 930"/>
                    <a:gd name="T28" fmla="*/ 10 w 162"/>
                    <a:gd name="T29" fmla="*/ 58 h 930"/>
                    <a:gd name="T30" fmla="*/ 0 w 162"/>
                    <a:gd name="T31" fmla="*/ 48 h 930"/>
                    <a:gd name="T32" fmla="*/ 8 w 162"/>
                    <a:gd name="T33" fmla="*/ 39 h 930"/>
                    <a:gd name="T34" fmla="*/ 4 w 162"/>
                    <a:gd name="T35" fmla="*/ 31 h 930"/>
                    <a:gd name="T36" fmla="*/ 4 w 162"/>
                    <a:gd name="T37" fmla="*/ 25 h 930"/>
                    <a:gd name="T38" fmla="*/ 16 w 162"/>
                    <a:gd name="T39" fmla="*/ 15 h 930"/>
                    <a:gd name="T40" fmla="*/ 12 w 162"/>
                    <a:gd name="T41" fmla="*/ 6 h 930"/>
                    <a:gd name="T42" fmla="*/ 14 w 162"/>
                    <a:gd name="T43" fmla="*/ 2 h 930"/>
                    <a:gd name="T44" fmla="*/ 28 w 162"/>
                    <a:gd name="T45" fmla="*/ 6 h 930"/>
                    <a:gd name="T46" fmla="*/ 35 w 162"/>
                    <a:gd name="T47" fmla="*/ 11 h 930"/>
                    <a:gd name="T48" fmla="*/ 34 w 162"/>
                    <a:gd name="T49" fmla="*/ 18 h 930"/>
                    <a:gd name="T50" fmla="*/ 29 w 162"/>
                    <a:gd name="T51" fmla="*/ 25 h 930"/>
                    <a:gd name="T52" fmla="*/ 30 w 162"/>
                    <a:gd name="T53" fmla="*/ 34 h 930"/>
                    <a:gd name="T54" fmla="*/ 35 w 162"/>
                    <a:gd name="T55" fmla="*/ 39 h 930"/>
                    <a:gd name="T56" fmla="*/ 30 w 162"/>
                    <a:gd name="T57" fmla="*/ 46 h 930"/>
                    <a:gd name="T58" fmla="*/ 30 w 162"/>
                    <a:gd name="T59" fmla="*/ 52 h 930"/>
                    <a:gd name="T60" fmla="*/ 35 w 162"/>
                    <a:gd name="T61" fmla="*/ 58 h 930"/>
                    <a:gd name="T62" fmla="*/ 33 w 162"/>
                    <a:gd name="T63" fmla="*/ 65 h 930"/>
                    <a:gd name="T64" fmla="*/ 41 w 162"/>
                    <a:gd name="T65" fmla="*/ 70 h 930"/>
                    <a:gd name="T66" fmla="*/ 51 w 162"/>
                    <a:gd name="T67" fmla="*/ 76 h 930"/>
                    <a:gd name="T68" fmla="*/ 53 w 162"/>
                    <a:gd name="T69" fmla="*/ 83 h 930"/>
                    <a:gd name="T70" fmla="*/ 65 w 162"/>
                    <a:gd name="T71" fmla="*/ 90 h 930"/>
                    <a:gd name="T72" fmla="*/ 86 w 162"/>
                    <a:gd name="T73" fmla="*/ 94 h 93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62"/>
                    <a:gd name="T112" fmla="*/ 0 h 930"/>
                    <a:gd name="T113" fmla="*/ 162 w 162"/>
                    <a:gd name="T114" fmla="*/ 930 h 93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62" h="930">
                      <a:moveTo>
                        <a:pt x="132" y="751"/>
                      </a:moveTo>
                      <a:lnTo>
                        <a:pt x="145" y="770"/>
                      </a:lnTo>
                      <a:lnTo>
                        <a:pt x="149" y="796"/>
                      </a:lnTo>
                      <a:lnTo>
                        <a:pt x="158" y="821"/>
                      </a:lnTo>
                      <a:lnTo>
                        <a:pt x="160" y="856"/>
                      </a:lnTo>
                      <a:lnTo>
                        <a:pt x="162" y="875"/>
                      </a:lnTo>
                      <a:lnTo>
                        <a:pt x="154" y="900"/>
                      </a:lnTo>
                      <a:lnTo>
                        <a:pt x="143" y="912"/>
                      </a:lnTo>
                      <a:lnTo>
                        <a:pt x="128" y="918"/>
                      </a:lnTo>
                      <a:lnTo>
                        <a:pt x="105" y="928"/>
                      </a:lnTo>
                      <a:lnTo>
                        <a:pt x="82" y="930"/>
                      </a:lnTo>
                      <a:lnTo>
                        <a:pt x="59" y="924"/>
                      </a:lnTo>
                      <a:lnTo>
                        <a:pt x="41" y="915"/>
                      </a:lnTo>
                      <a:lnTo>
                        <a:pt x="53" y="897"/>
                      </a:lnTo>
                      <a:lnTo>
                        <a:pt x="56" y="879"/>
                      </a:lnTo>
                      <a:lnTo>
                        <a:pt x="61" y="863"/>
                      </a:lnTo>
                      <a:lnTo>
                        <a:pt x="62" y="833"/>
                      </a:lnTo>
                      <a:lnTo>
                        <a:pt x="61" y="793"/>
                      </a:lnTo>
                      <a:lnTo>
                        <a:pt x="57" y="765"/>
                      </a:lnTo>
                      <a:lnTo>
                        <a:pt x="53" y="736"/>
                      </a:lnTo>
                      <a:lnTo>
                        <a:pt x="50" y="713"/>
                      </a:lnTo>
                      <a:lnTo>
                        <a:pt x="40" y="689"/>
                      </a:lnTo>
                      <a:lnTo>
                        <a:pt x="41" y="656"/>
                      </a:lnTo>
                      <a:lnTo>
                        <a:pt x="40" y="632"/>
                      </a:lnTo>
                      <a:lnTo>
                        <a:pt x="37" y="610"/>
                      </a:lnTo>
                      <a:lnTo>
                        <a:pt x="24" y="588"/>
                      </a:lnTo>
                      <a:lnTo>
                        <a:pt x="13" y="548"/>
                      </a:lnTo>
                      <a:lnTo>
                        <a:pt x="16" y="513"/>
                      </a:lnTo>
                      <a:lnTo>
                        <a:pt x="18" y="482"/>
                      </a:lnTo>
                      <a:lnTo>
                        <a:pt x="16" y="458"/>
                      </a:lnTo>
                      <a:lnTo>
                        <a:pt x="12" y="421"/>
                      </a:lnTo>
                      <a:lnTo>
                        <a:pt x="0" y="384"/>
                      </a:lnTo>
                      <a:lnTo>
                        <a:pt x="6" y="352"/>
                      </a:lnTo>
                      <a:lnTo>
                        <a:pt x="12" y="312"/>
                      </a:lnTo>
                      <a:lnTo>
                        <a:pt x="12" y="278"/>
                      </a:lnTo>
                      <a:lnTo>
                        <a:pt x="7" y="254"/>
                      </a:lnTo>
                      <a:lnTo>
                        <a:pt x="9" y="232"/>
                      </a:lnTo>
                      <a:lnTo>
                        <a:pt x="7" y="195"/>
                      </a:lnTo>
                      <a:lnTo>
                        <a:pt x="16" y="164"/>
                      </a:lnTo>
                      <a:lnTo>
                        <a:pt x="24" y="122"/>
                      </a:lnTo>
                      <a:lnTo>
                        <a:pt x="27" y="77"/>
                      </a:lnTo>
                      <a:lnTo>
                        <a:pt x="18" y="42"/>
                      </a:lnTo>
                      <a:lnTo>
                        <a:pt x="4" y="0"/>
                      </a:lnTo>
                      <a:lnTo>
                        <a:pt x="21" y="16"/>
                      </a:lnTo>
                      <a:lnTo>
                        <a:pt x="34" y="30"/>
                      </a:lnTo>
                      <a:lnTo>
                        <a:pt x="43" y="45"/>
                      </a:lnTo>
                      <a:lnTo>
                        <a:pt x="50" y="62"/>
                      </a:lnTo>
                      <a:lnTo>
                        <a:pt x="55" y="84"/>
                      </a:lnTo>
                      <a:lnTo>
                        <a:pt x="55" y="109"/>
                      </a:lnTo>
                      <a:lnTo>
                        <a:pt x="52" y="140"/>
                      </a:lnTo>
                      <a:lnTo>
                        <a:pt x="46" y="174"/>
                      </a:lnTo>
                      <a:lnTo>
                        <a:pt x="44" y="198"/>
                      </a:lnTo>
                      <a:lnTo>
                        <a:pt x="43" y="237"/>
                      </a:lnTo>
                      <a:lnTo>
                        <a:pt x="46" y="268"/>
                      </a:lnTo>
                      <a:lnTo>
                        <a:pt x="52" y="292"/>
                      </a:lnTo>
                      <a:lnTo>
                        <a:pt x="53" y="308"/>
                      </a:lnTo>
                      <a:lnTo>
                        <a:pt x="52" y="338"/>
                      </a:lnTo>
                      <a:lnTo>
                        <a:pt x="47" y="361"/>
                      </a:lnTo>
                      <a:lnTo>
                        <a:pt x="43" y="383"/>
                      </a:lnTo>
                      <a:lnTo>
                        <a:pt x="47" y="412"/>
                      </a:lnTo>
                      <a:lnTo>
                        <a:pt x="55" y="438"/>
                      </a:lnTo>
                      <a:lnTo>
                        <a:pt x="56" y="460"/>
                      </a:lnTo>
                      <a:lnTo>
                        <a:pt x="55" y="484"/>
                      </a:lnTo>
                      <a:lnTo>
                        <a:pt x="51" y="515"/>
                      </a:lnTo>
                      <a:lnTo>
                        <a:pt x="58" y="533"/>
                      </a:lnTo>
                      <a:lnTo>
                        <a:pt x="65" y="554"/>
                      </a:lnTo>
                      <a:lnTo>
                        <a:pt x="73" y="579"/>
                      </a:lnTo>
                      <a:lnTo>
                        <a:pt x="79" y="603"/>
                      </a:lnTo>
                      <a:lnTo>
                        <a:pt x="82" y="631"/>
                      </a:lnTo>
                      <a:lnTo>
                        <a:pt x="82" y="664"/>
                      </a:lnTo>
                      <a:lnTo>
                        <a:pt x="94" y="693"/>
                      </a:lnTo>
                      <a:lnTo>
                        <a:pt x="101" y="713"/>
                      </a:lnTo>
                      <a:lnTo>
                        <a:pt x="115" y="733"/>
                      </a:lnTo>
                      <a:lnTo>
                        <a:pt x="132" y="7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32" name="Group 371"/>
              <p:cNvGrpSpPr>
                <a:grpSpLocks/>
              </p:cNvGrpSpPr>
              <p:nvPr/>
            </p:nvGrpSpPr>
            <p:grpSpPr bwMode="auto">
              <a:xfrm>
                <a:off x="4689475" y="3325827"/>
                <a:ext cx="685800" cy="6858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094" name="Freeform 372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95" name="Group 373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60" name="Freeform 37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61" name="Freeform 37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62" name="Freeform 37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96" name="Group 377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57" name="Freeform 37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8" name="Freeform 37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9" name="Freeform 38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97" name="Freeform 381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98" name="Freeform 382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99" name="Freeform 383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0" name="Freeform 384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1" name="Freeform 385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2" name="Freeform 386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3" name="Freeform 387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4" name="Freeform 388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5" name="Freeform 389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6" name="Freeform 390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7" name="Freeform 391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8" name="Freeform 392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9" name="Freeform 393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0" name="Freeform 394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1" name="Freeform 395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12" name="Group 396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54" name="Freeform 397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5" name="Freeform 398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6" name="Freeform 399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13" name="Group 400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51" name="Freeform 401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2" name="Freeform 402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3" name="Freeform 403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14" name="Freeform 404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5" name="Freeform 405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6" name="Freeform 406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7" name="Freeform 407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8" name="Freeform 408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9" name="Freeform 409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0" name="Freeform 410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1" name="Freeform 411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2" name="Freeform 412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3" name="Freeform 413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4" name="Freeform 414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5" name="Freeform 415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6" name="Freeform 416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7" name="Freeform 417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8" name="Freeform 418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29" name="Group 419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48" name="Freeform 42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9" name="Freeform 42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0" name="Freeform 42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30" name="Group 423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45" name="Freeform 42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6" name="Freeform 42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7" name="Freeform 42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31" name="Freeform 427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2" name="Freeform 428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3" name="Freeform 429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4" name="Freeform 430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5" name="Freeform 431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6" name="Freeform 432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7" name="Freeform 433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8" name="Freeform 434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9" name="Freeform 435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0" name="Freeform 436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1" name="Freeform 437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2" name="Freeform 438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3" name="Freeform 439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4" name="Freeform 440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33" name="Freeform 441"/>
              <p:cNvSpPr>
                <a:spLocks/>
              </p:cNvSpPr>
              <p:nvPr/>
            </p:nvSpPr>
            <p:spPr bwMode="auto">
              <a:xfrm>
                <a:off x="4994275" y="26400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734" name="Group 442"/>
              <p:cNvGrpSpPr>
                <a:grpSpLocks/>
              </p:cNvGrpSpPr>
              <p:nvPr/>
            </p:nvGrpSpPr>
            <p:grpSpPr bwMode="auto">
              <a:xfrm>
                <a:off x="3927475" y="3249613"/>
                <a:ext cx="258763" cy="246062"/>
                <a:chOff x="1400" y="2127"/>
                <a:chExt cx="163" cy="155"/>
              </a:xfrm>
            </p:grpSpPr>
            <p:sp>
              <p:nvSpPr>
                <p:cNvPr id="1092" name="Freeform 443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93" name="Freeform 444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35" name="Freeform 445"/>
              <p:cNvSpPr>
                <a:spLocks/>
              </p:cNvSpPr>
              <p:nvPr/>
            </p:nvSpPr>
            <p:spPr bwMode="auto">
              <a:xfrm>
                <a:off x="3455988" y="2341563"/>
                <a:ext cx="728662" cy="746125"/>
              </a:xfrm>
              <a:custGeom>
                <a:avLst/>
                <a:gdLst>
                  <a:gd name="T0" fmla="*/ 2147483647 w 459"/>
                  <a:gd name="T1" fmla="*/ 2147483647 h 470"/>
                  <a:gd name="T2" fmla="*/ 2147483647 w 459"/>
                  <a:gd name="T3" fmla="*/ 2147483647 h 470"/>
                  <a:gd name="T4" fmla="*/ 2147483647 w 459"/>
                  <a:gd name="T5" fmla="*/ 2147483647 h 470"/>
                  <a:gd name="T6" fmla="*/ 2147483647 w 459"/>
                  <a:gd name="T7" fmla="*/ 2147483647 h 470"/>
                  <a:gd name="T8" fmla="*/ 2147483647 w 459"/>
                  <a:gd name="T9" fmla="*/ 2147483647 h 470"/>
                  <a:gd name="T10" fmla="*/ 2147483647 w 459"/>
                  <a:gd name="T11" fmla="*/ 2147483647 h 470"/>
                  <a:gd name="T12" fmla="*/ 2147483647 w 459"/>
                  <a:gd name="T13" fmla="*/ 2147483647 h 470"/>
                  <a:gd name="T14" fmla="*/ 2147483647 w 459"/>
                  <a:gd name="T15" fmla="*/ 2147483647 h 470"/>
                  <a:gd name="T16" fmla="*/ 2147483647 w 459"/>
                  <a:gd name="T17" fmla="*/ 2147483647 h 470"/>
                  <a:gd name="T18" fmla="*/ 2147483647 w 459"/>
                  <a:gd name="T19" fmla="*/ 2147483647 h 470"/>
                  <a:gd name="T20" fmla="*/ 2147483647 w 459"/>
                  <a:gd name="T21" fmla="*/ 2147483647 h 470"/>
                  <a:gd name="T22" fmla="*/ 2147483647 w 459"/>
                  <a:gd name="T23" fmla="*/ 2147483647 h 4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9"/>
                  <a:gd name="T37" fmla="*/ 0 h 470"/>
                  <a:gd name="T38" fmla="*/ 459 w 459"/>
                  <a:gd name="T39" fmla="*/ 470 h 47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9" h="470">
                    <a:moveTo>
                      <a:pt x="459" y="320"/>
                    </a:moveTo>
                    <a:cubicBezTo>
                      <a:pt x="457" y="256"/>
                      <a:pt x="458" y="192"/>
                      <a:pt x="453" y="128"/>
                    </a:cubicBezTo>
                    <a:cubicBezTo>
                      <a:pt x="452" y="108"/>
                      <a:pt x="458" y="79"/>
                      <a:pt x="441" y="68"/>
                    </a:cubicBezTo>
                    <a:cubicBezTo>
                      <a:pt x="412" y="49"/>
                      <a:pt x="430" y="58"/>
                      <a:pt x="387" y="44"/>
                    </a:cubicBezTo>
                    <a:cubicBezTo>
                      <a:pt x="381" y="42"/>
                      <a:pt x="369" y="38"/>
                      <a:pt x="369" y="38"/>
                    </a:cubicBezTo>
                    <a:cubicBezTo>
                      <a:pt x="331" y="0"/>
                      <a:pt x="279" y="20"/>
                      <a:pt x="231" y="32"/>
                    </a:cubicBezTo>
                    <a:cubicBezTo>
                      <a:pt x="197" y="57"/>
                      <a:pt x="187" y="70"/>
                      <a:pt x="177" y="110"/>
                    </a:cubicBezTo>
                    <a:cubicBezTo>
                      <a:pt x="184" y="197"/>
                      <a:pt x="199" y="241"/>
                      <a:pt x="183" y="338"/>
                    </a:cubicBezTo>
                    <a:cubicBezTo>
                      <a:pt x="182" y="344"/>
                      <a:pt x="110" y="361"/>
                      <a:pt x="105" y="362"/>
                    </a:cubicBezTo>
                    <a:cubicBezTo>
                      <a:pt x="83" y="371"/>
                      <a:pt x="59" y="374"/>
                      <a:pt x="39" y="386"/>
                    </a:cubicBezTo>
                    <a:cubicBezTo>
                      <a:pt x="24" y="395"/>
                      <a:pt x="19" y="414"/>
                      <a:pt x="9" y="428"/>
                    </a:cubicBezTo>
                    <a:cubicBezTo>
                      <a:pt x="0" y="454"/>
                      <a:pt x="3" y="440"/>
                      <a:pt x="3" y="47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6" name="Freeform 446"/>
              <p:cNvSpPr>
                <a:spLocks/>
              </p:cNvSpPr>
              <p:nvPr/>
            </p:nvSpPr>
            <p:spPr bwMode="auto">
              <a:xfrm>
                <a:off x="4289425" y="3068638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7" name="Freeform 447"/>
              <p:cNvSpPr>
                <a:spLocks/>
              </p:cNvSpPr>
              <p:nvPr/>
            </p:nvSpPr>
            <p:spPr bwMode="auto">
              <a:xfrm>
                <a:off x="4460875" y="40116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8" name="Freeform 448"/>
              <p:cNvSpPr>
                <a:spLocks/>
              </p:cNvSpPr>
              <p:nvPr/>
            </p:nvSpPr>
            <p:spPr bwMode="auto">
              <a:xfrm>
                <a:off x="3698875" y="33258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9" name="Freeform 449"/>
              <p:cNvSpPr>
                <a:spLocks/>
              </p:cNvSpPr>
              <p:nvPr/>
            </p:nvSpPr>
            <p:spPr bwMode="auto">
              <a:xfrm>
                <a:off x="5299075" y="35258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0" name="Freeform 450"/>
              <p:cNvSpPr>
                <a:spLocks/>
              </p:cNvSpPr>
              <p:nvPr/>
            </p:nvSpPr>
            <p:spPr bwMode="auto">
              <a:xfrm>
                <a:off x="5070475" y="2716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1" name="Freeform 451"/>
              <p:cNvSpPr>
                <a:spLocks/>
              </p:cNvSpPr>
              <p:nvPr/>
            </p:nvSpPr>
            <p:spPr bwMode="auto">
              <a:xfrm>
                <a:off x="2936875" y="3097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2" name="Freeform 452"/>
              <p:cNvSpPr>
                <a:spLocks/>
              </p:cNvSpPr>
              <p:nvPr/>
            </p:nvSpPr>
            <p:spPr bwMode="auto">
              <a:xfrm>
                <a:off x="3775075" y="2716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3" name="Freeform 454"/>
              <p:cNvSpPr>
                <a:spLocks/>
              </p:cNvSpPr>
              <p:nvPr/>
            </p:nvSpPr>
            <p:spPr bwMode="auto">
              <a:xfrm>
                <a:off x="4765675" y="40878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4" name="Freeform 455"/>
              <p:cNvSpPr>
                <a:spLocks/>
              </p:cNvSpPr>
              <p:nvPr/>
            </p:nvSpPr>
            <p:spPr bwMode="auto">
              <a:xfrm rot="3375668">
                <a:off x="5066507" y="2034381"/>
                <a:ext cx="457200" cy="906463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pt-BR"/>
              </a:p>
            </p:txBody>
          </p:sp>
          <p:sp>
            <p:nvSpPr>
              <p:cNvPr id="745" name="Freeform 456"/>
              <p:cNvSpPr>
                <a:spLocks/>
              </p:cNvSpPr>
              <p:nvPr/>
            </p:nvSpPr>
            <p:spPr bwMode="auto">
              <a:xfrm rot="-9256711">
                <a:off x="3622675" y="38592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grpSp>
            <p:nvGrpSpPr>
              <p:cNvPr id="746" name="Group 457"/>
              <p:cNvGrpSpPr>
                <a:grpSpLocks/>
              </p:cNvGrpSpPr>
              <p:nvPr/>
            </p:nvGrpSpPr>
            <p:grpSpPr bwMode="auto">
              <a:xfrm>
                <a:off x="4765675" y="27924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023" name="Freeform 458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24" name="Group 459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89" name="Freeform 46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90" name="Freeform 46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91" name="Freeform 46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25" name="Group 463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86" name="Freeform 46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7" name="Freeform 46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8" name="Freeform 46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26" name="Freeform 467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7" name="Freeform 468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8" name="Freeform 469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9" name="Freeform 470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0" name="Freeform 471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1" name="Freeform 472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2" name="Freeform 473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3" name="Freeform 474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4" name="Freeform 475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5" name="Freeform 476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6" name="Freeform 477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7" name="Freeform 478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8" name="Freeform 479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9" name="Freeform 480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0" name="Freeform 481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41" name="Group 482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83" name="Freeform 483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4" name="Freeform 484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5" name="Freeform 485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42" name="Group 486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80" name="Freeform 487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1" name="Freeform 488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2" name="Freeform 489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43" name="Freeform 490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4" name="Freeform 491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5" name="Freeform 492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6" name="Freeform 493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7" name="Freeform 494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8" name="Freeform 495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9" name="Freeform 496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0" name="Freeform 497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1" name="Freeform 498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2" name="Freeform 499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3" name="Freeform 500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4" name="Freeform 501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5" name="Freeform 502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6" name="Freeform 503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7" name="Freeform 504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58" name="Group 505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77" name="Freeform 506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8" name="Freeform 507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9" name="Freeform 508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59" name="Group 509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74" name="Freeform 510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5" name="Freeform 511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6" name="Freeform 512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60" name="Freeform 513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1" name="Freeform 514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2" name="Freeform 515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3" name="Freeform 516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4" name="Freeform 517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5" name="Freeform 518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6" name="Freeform 519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7" name="Freeform 520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8" name="Freeform 521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9" name="Freeform 522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0" name="Freeform 523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1" name="Freeform 524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2" name="Freeform 525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3" name="Freeform 526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7" name="Group 527"/>
              <p:cNvGrpSpPr>
                <a:grpSpLocks/>
              </p:cNvGrpSpPr>
              <p:nvPr/>
            </p:nvGrpSpPr>
            <p:grpSpPr bwMode="auto">
              <a:xfrm>
                <a:off x="4156075" y="3402013"/>
                <a:ext cx="258763" cy="246062"/>
                <a:chOff x="1400" y="2127"/>
                <a:chExt cx="163" cy="155"/>
              </a:xfrm>
            </p:grpSpPr>
            <p:sp>
              <p:nvSpPr>
                <p:cNvPr id="1021" name="Freeform 528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22" name="Freeform 529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8" name="Group 530"/>
              <p:cNvGrpSpPr>
                <a:grpSpLocks/>
              </p:cNvGrpSpPr>
              <p:nvPr/>
            </p:nvGrpSpPr>
            <p:grpSpPr bwMode="auto">
              <a:xfrm>
                <a:off x="4003675" y="2716213"/>
                <a:ext cx="258763" cy="246062"/>
                <a:chOff x="1400" y="2127"/>
                <a:chExt cx="163" cy="155"/>
              </a:xfrm>
            </p:grpSpPr>
            <p:sp>
              <p:nvSpPr>
                <p:cNvPr id="1019" name="Freeform 531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20" name="Freeform 532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9" name="Group 533"/>
              <p:cNvGrpSpPr>
                <a:grpSpLocks/>
              </p:cNvGrpSpPr>
              <p:nvPr/>
            </p:nvGrpSpPr>
            <p:grpSpPr bwMode="auto">
              <a:xfrm>
                <a:off x="3622675" y="4011613"/>
                <a:ext cx="258763" cy="246062"/>
                <a:chOff x="1400" y="2127"/>
                <a:chExt cx="163" cy="155"/>
              </a:xfrm>
            </p:grpSpPr>
            <p:sp>
              <p:nvSpPr>
                <p:cNvPr id="1017" name="Freeform 534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18" name="Freeform 535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0" name="Group 536"/>
              <p:cNvGrpSpPr>
                <a:grpSpLocks/>
              </p:cNvGrpSpPr>
              <p:nvPr/>
            </p:nvGrpSpPr>
            <p:grpSpPr bwMode="auto">
              <a:xfrm>
                <a:off x="4079875" y="3097227"/>
                <a:ext cx="428625" cy="411162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948" name="Freeform 537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49" name="Group 538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14" name="Freeform 539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5" name="Freeform 540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6" name="Freeform 541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50" name="Group 542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11" name="Freeform 543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2" name="Freeform 544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3" name="Freeform 545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51" name="Freeform 546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2" name="Freeform 547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3" name="Freeform 548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4" name="Freeform 549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5" name="Freeform 550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6" name="Freeform 551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7" name="Freeform 552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8" name="Freeform 553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9" name="Freeform 554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0" name="Freeform 555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1" name="Freeform 556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2" name="Freeform 557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3" name="Freeform 558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4" name="Freeform 559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5" name="Freeform 560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66" name="Group 561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08" name="Freeform 562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9" name="Freeform 563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0" name="Freeform 564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67" name="Group 565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05" name="Freeform 566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6" name="Freeform 567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7" name="Freeform 568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68" name="Freeform 569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9" name="Freeform 570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0" name="Freeform 571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1" name="Freeform 572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2" name="Freeform 573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3" name="Freeform 574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4" name="Freeform 575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5" name="Freeform 576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6" name="Freeform 577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7" name="Freeform 578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8" name="Freeform 579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9" name="Freeform 580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0" name="Freeform 581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1" name="Freeform 582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2" name="Freeform 583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83" name="Group 584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02" name="Freeform 585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3" name="Freeform 586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4" name="Freeform 587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84" name="Group 588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99" name="Freeform 589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0" name="Freeform 590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1" name="Freeform 591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85" name="Freeform 592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6" name="Freeform 593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7" name="Freeform 594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8" name="Freeform 595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9" name="Freeform 596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0" name="Freeform 597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1" name="Freeform 598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2" name="Freeform 599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3" name="Freeform 600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4" name="Freeform 601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5" name="Freeform 602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6" name="Freeform 603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7" name="Freeform 604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8" name="Freeform 605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51" name="Freeform 606"/>
              <p:cNvSpPr>
                <a:spLocks/>
              </p:cNvSpPr>
              <p:nvPr/>
            </p:nvSpPr>
            <p:spPr bwMode="auto">
              <a:xfrm>
                <a:off x="5375275" y="3325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2" name="Freeform 607"/>
              <p:cNvSpPr>
                <a:spLocks/>
              </p:cNvSpPr>
              <p:nvPr/>
            </p:nvSpPr>
            <p:spPr bwMode="auto">
              <a:xfrm>
                <a:off x="4613275" y="2944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3" name="Freeform 608"/>
              <p:cNvSpPr>
                <a:spLocks/>
              </p:cNvSpPr>
              <p:nvPr/>
            </p:nvSpPr>
            <p:spPr bwMode="auto">
              <a:xfrm>
                <a:off x="3927475" y="4087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4" name="Freeform 609"/>
              <p:cNvSpPr>
                <a:spLocks/>
              </p:cNvSpPr>
              <p:nvPr/>
            </p:nvSpPr>
            <p:spPr bwMode="auto">
              <a:xfrm>
                <a:off x="4003675" y="35544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5" name="Freeform 610"/>
              <p:cNvSpPr>
                <a:spLocks/>
              </p:cNvSpPr>
              <p:nvPr/>
            </p:nvSpPr>
            <p:spPr bwMode="auto">
              <a:xfrm>
                <a:off x="4079875" y="30210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756" name="Group 611"/>
              <p:cNvGrpSpPr>
                <a:grpSpLocks/>
              </p:cNvGrpSpPr>
              <p:nvPr/>
            </p:nvGrpSpPr>
            <p:grpSpPr bwMode="auto">
              <a:xfrm>
                <a:off x="4994275" y="2259013"/>
                <a:ext cx="258763" cy="246062"/>
                <a:chOff x="1400" y="2127"/>
                <a:chExt cx="163" cy="155"/>
              </a:xfrm>
            </p:grpSpPr>
            <p:sp>
              <p:nvSpPr>
                <p:cNvPr id="946" name="Freeform 61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7" name="Freeform 61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7" name="Group 614"/>
              <p:cNvGrpSpPr>
                <a:grpSpLocks/>
              </p:cNvGrpSpPr>
              <p:nvPr/>
            </p:nvGrpSpPr>
            <p:grpSpPr bwMode="auto">
              <a:xfrm>
                <a:off x="5070475" y="3402013"/>
                <a:ext cx="258763" cy="246062"/>
                <a:chOff x="1400" y="2127"/>
                <a:chExt cx="163" cy="155"/>
              </a:xfrm>
            </p:grpSpPr>
            <p:sp>
              <p:nvSpPr>
                <p:cNvPr id="944" name="Freeform 615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5" name="Freeform 616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8" name="Group 617"/>
              <p:cNvGrpSpPr>
                <a:grpSpLocks/>
              </p:cNvGrpSpPr>
              <p:nvPr/>
            </p:nvGrpSpPr>
            <p:grpSpPr bwMode="auto">
              <a:xfrm>
                <a:off x="4841875" y="3935413"/>
                <a:ext cx="258763" cy="246062"/>
                <a:chOff x="1400" y="2127"/>
                <a:chExt cx="163" cy="155"/>
              </a:xfrm>
            </p:grpSpPr>
            <p:sp>
              <p:nvSpPr>
                <p:cNvPr id="942" name="Freeform 618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3" name="Freeform 619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9" name="Group 620"/>
              <p:cNvGrpSpPr>
                <a:grpSpLocks/>
              </p:cNvGrpSpPr>
              <p:nvPr/>
            </p:nvGrpSpPr>
            <p:grpSpPr bwMode="auto">
              <a:xfrm>
                <a:off x="4308475" y="3097213"/>
                <a:ext cx="258763" cy="246062"/>
                <a:chOff x="1400" y="2127"/>
                <a:chExt cx="163" cy="155"/>
              </a:xfrm>
            </p:grpSpPr>
            <p:sp>
              <p:nvSpPr>
                <p:cNvPr id="940" name="Freeform 621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1" name="Freeform 622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0" name="Group 623"/>
              <p:cNvGrpSpPr>
                <a:grpSpLocks/>
              </p:cNvGrpSpPr>
              <p:nvPr/>
            </p:nvGrpSpPr>
            <p:grpSpPr bwMode="auto">
              <a:xfrm>
                <a:off x="4918075" y="3097213"/>
                <a:ext cx="258763" cy="246062"/>
                <a:chOff x="1400" y="2127"/>
                <a:chExt cx="163" cy="155"/>
              </a:xfrm>
            </p:grpSpPr>
            <p:sp>
              <p:nvSpPr>
                <p:cNvPr id="938" name="Freeform 624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39" name="Freeform 625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1" name="Group 626"/>
              <p:cNvGrpSpPr>
                <a:grpSpLocks/>
              </p:cNvGrpSpPr>
              <p:nvPr/>
            </p:nvGrpSpPr>
            <p:grpSpPr bwMode="auto">
              <a:xfrm>
                <a:off x="4613275" y="2182813"/>
                <a:ext cx="258763" cy="246062"/>
                <a:chOff x="1400" y="2127"/>
                <a:chExt cx="163" cy="155"/>
              </a:xfrm>
            </p:grpSpPr>
            <p:sp>
              <p:nvSpPr>
                <p:cNvPr id="936" name="Freeform 627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37" name="Freeform 628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62" name="Oval 629"/>
              <p:cNvSpPr>
                <a:spLocks noChangeArrowheads="1"/>
              </p:cNvSpPr>
              <p:nvPr/>
            </p:nvSpPr>
            <p:spPr bwMode="auto">
              <a:xfrm>
                <a:off x="4308475" y="28686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3" name="Oval 630"/>
              <p:cNvSpPr>
                <a:spLocks noChangeArrowheads="1"/>
              </p:cNvSpPr>
              <p:nvPr/>
            </p:nvSpPr>
            <p:spPr bwMode="auto">
              <a:xfrm>
                <a:off x="4537075" y="27924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4" name="Oval 631"/>
              <p:cNvSpPr>
                <a:spLocks noChangeArrowheads="1"/>
              </p:cNvSpPr>
              <p:nvPr/>
            </p:nvSpPr>
            <p:spPr bwMode="auto">
              <a:xfrm>
                <a:off x="4689475" y="38592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5" name="Oval 632"/>
              <p:cNvSpPr>
                <a:spLocks noChangeArrowheads="1"/>
              </p:cNvSpPr>
              <p:nvPr/>
            </p:nvSpPr>
            <p:spPr bwMode="auto">
              <a:xfrm>
                <a:off x="5680075" y="35544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grpSp>
            <p:nvGrpSpPr>
              <p:cNvPr id="766" name="Group 635"/>
              <p:cNvGrpSpPr>
                <a:grpSpLocks/>
              </p:cNvGrpSpPr>
              <p:nvPr/>
            </p:nvGrpSpPr>
            <p:grpSpPr bwMode="auto">
              <a:xfrm>
                <a:off x="3851275" y="39354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867" name="Freeform 636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68" name="Group 637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33" name="Freeform 638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4" name="Freeform 639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5" name="Freeform 640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69" name="Group 641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30" name="Freeform 642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1" name="Freeform 643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2" name="Freeform 644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70" name="Freeform 645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1" name="Freeform 646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2" name="Freeform 647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3" name="Freeform 648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4" name="Freeform 649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5" name="Freeform 650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6" name="Freeform 651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7" name="Freeform 652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8" name="Freeform 653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9" name="Freeform 654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0" name="Freeform 655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1" name="Freeform 656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2" name="Freeform 657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3" name="Freeform 658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4" name="Freeform 659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85" name="Group 660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27" name="Freeform 661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8" name="Freeform 662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9" name="Freeform 663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86" name="Group 664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24" name="Freeform 665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5" name="Freeform 666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6" name="Freeform 667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87" name="Freeform 668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8" name="Freeform 669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9" name="Freeform 670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0" name="Freeform 671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1" name="Freeform 672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2" name="Freeform 673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3" name="Freeform 674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4" name="Freeform 675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5" name="Freeform 676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6" name="Freeform 677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7" name="Freeform 678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8" name="Freeform 679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9" name="Freeform 680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0" name="Freeform 681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1" name="Freeform 682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02" name="Group 683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21" name="Freeform 68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2" name="Freeform 68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3" name="Freeform 68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03" name="Group 687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18" name="Freeform 68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19" name="Freeform 68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0" name="Freeform 69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04" name="Freeform 691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5" name="Freeform 692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6" name="Freeform 693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7" name="Freeform 694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8" name="Freeform 695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9" name="Freeform 696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0" name="Freeform 697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1" name="Freeform 698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2" name="Freeform 699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3" name="Freeform 700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4" name="Freeform 701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5" name="Freeform 702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6" name="Freeform 703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7" name="Freeform 704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7" name="Group 705"/>
              <p:cNvGrpSpPr>
                <a:grpSpLocks/>
              </p:cNvGrpSpPr>
              <p:nvPr/>
            </p:nvGrpSpPr>
            <p:grpSpPr bwMode="auto">
              <a:xfrm>
                <a:off x="4537075" y="40878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798" name="Freeform 706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799" name="Group 707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64" name="Freeform 708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5" name="Freeform 709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6" name="Freeform 710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00" name="Group 711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61" name="Freeform 712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2" name="Freeform 713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3" name="Freeform 714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01" name="Freeform 715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2" name="Freeform 716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3" name="Freeform 717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4" name="Freeform 718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5" name="Freeform 719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6" name="Freeform 720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7" name="Freeform 721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8" name="Freeform 722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9" name="Freeform 723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0" name="Freeform 724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1" name="Freeform 725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2" name="Freeform 726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3" name="Freeform 727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4" name="Freeform 728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5" name="Freeform 729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16" name="Group 730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58" name="Freeform 731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9" name="Freeform 732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0" name="Freeform 733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17" name="Group 734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55" name="Freeform 735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6" name="Freeform 736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7" name="Freeform 737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18" name="Freeform 738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9" name="Freeform 739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0" name="Freeform 740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1" name="Freeform 741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2" name="Freeform 742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3" name="Freeform 743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4" name="Freeform 744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5" name="Freeform 745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6" name="Freeform 746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7" name="Freeform 747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8" name="Freeform 748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9" name="Freeform 749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0" name="Freeform 750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1" name="Freeform 751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2" name="Freeform 752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33" name="Group 753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52" name="Freeform 75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3" name="Freeform 75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4" name="Freeform 75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34" name="Group 757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49" name="Freeform 75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0" name="Freeform 75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1" name="Freeform 76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35" name="Freeform 761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6" name="Freeform 762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7" name="Freeform 763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8" name="Freeform 764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9" name="Freeform 765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0" name="Freeform 766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1" name="Freeform 767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2" name="Freeform 768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3" name="Freeform 769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4" name="Freeform 770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5" name="Freeform 771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6" name="Freeform 772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7" name="Freeform 773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8" name="Freeform 774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68" name="Freeform 775"/>
              <p:cNvSpPr>
                <a:spLocks/>
              </p:cNvSpPr>
              <p:nvPr/>
            </p:nvSpPr>
            <p:spPr bwMode="auto">
              <a:xfrm>
                <a:off x="4765675" y="21066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69" name="Freeform 776"/>
              <p:cNvSpPr>
                <a:spLocks/>
              </p:cNvSpPr>
              <p:nvPr/>
            </p:nvSpPr>
            <p:spPr bwMode="auto">
              <a:xfrm rot="-2288628">
                <a:off x="3394075" y="23828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70" name="Freeform 777"/>
              <p:cNvSpPr>
                <a:spLocks/>
              </p:cNvSpPr>
              <p:nvPr/>
            </p:nvSpPr>
            <p:spPr bwMode="auto">
              <a:xfrm rot="-2288628">
                <a:off x="4156075" y="18494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71" name="Freeform 780"/>
              <p:cNvSpPr>
                <a:spLocks/>
              </p:cNvSpPr>
              <p:nvPr/>
            </p:nvSpPr>
            <p:spPr bwMode="auto">
              <a:xfrm>
                <a:off x="5527675" y="4364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2" name="Freeform 781"/>
              <p:cNvSpPr>
                <a:spLocks/>
              </p:cNvSpPr>
              <p:nvPr/>
            </p:nvSpPr>
            <p:spPr bwMode="auto">
              <a:xfrm>
                <a:off x="4918075" y="4592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3" name="Freeform 782"/>
              <p:cNvSpPr>
                <a:spLocks/>
              </p:cNvSpPr>
              <p:nvPr/>
            </p:nvSpPr>
            <p:spPr bwMode="auto">
              <a:xfrm>
                <a:off x="4308475" y="4745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4" name="Freeform 783"/>
              <p:cNvSpPr>
                <a:spLocks/>
              </p:cNvSpPr>
              <p:nvPr/>
            </p:nvSpPr>
            <p:spPr bwMode="auto">
              <a:xfrm>
                <a:off x="3927475" y="4516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5" name="Freeform 784"/>
              <p:cNvSpPr>
                <a:spLocks/>
              </p:cNvSpPr>
              <p:nvPr/>
            </p:nvSpPr>
            <p:spPr bwMode="auto">
              <a:xfrm>
                <a:off x="3698875" y="4364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6" name="Freeform 785"/>
              <p:cNvSpPr>
                <a:spLocks/>
              </p:cNvSpPr>
              <p:nvPr/>
            </p:nvSpPr>
            <p:spPr bwMode="auto">
              <a:xfrm>
                <a:off x="3546475" y="42878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7" name="Freeform 786"/>
              <p:cNvSpPr>
                <a:spLocks/>
              </p:cNvSpPr>
              <p:nvPr/>
            </p:nvSpPr>
            <p:spPr bwMode="auto">
              <a:xfrm>
                <a:off x="3394075" y="4135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8" name="Freeform 787"/>
              <p:cNvSpPr>
                <a:spLocks/>
              </p:cNvSpPr>
              <p:nvPr/>
            </p:nvSpPr>
            <p:spPr bwMode="auto">
              <a:xfrm>
                <a:off x="3317875" y="2840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9" name="Freeform 788"/>
              <p:cNvSpPr>
                <a:spLocks/>
              </p:cNvSpPr>
              <p:nvPr/>
            </p:nvSpPr>
            <p:spPr bwMode="auto">
              <a:xfrm>
                <a:off x="3546475" y="2687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0" name="Freeform 789"/>
              <p:cNvSpPr>
                <a:spLocks/>
              </p:cNvSpPr>
              <p:nvPr/>
            </p:nvSpPr>
            <p:spPr bwMode="auto">
              <a:xfrm>
                <a:off x="3622675" y="27638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1" name="Freeform 790"/>
              <p:cNvSpPr>
                <a:spLocks/>
              </p:cNvSpPr>
              <p:nvPr/>
            </p:nvSpPr>
            <p:spPr bwMode="auto">
              <a:xfrm>
                <a:off x="3470275" y="2840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2" name="Freeform 791"/>
              <p:cNvSpPr>
                <a:spLocks/>
              </p:cNvSpPr>
              <p:nvPr/>
            </p:nvSpPr>
            <p:spPr bwMode="auto">
              <a:xfrm>
                <a:off x="3357563" y="3457575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3" name="Freeform 792"/>
              <p:cNvSpPr>
                <a:spLocks/>
              </p:cNvSpPr>
              <p:nvPr/>
            </p:nvSpPr>
            <p:spPr bwMode="auto">
              <a:xfrm>
                <a:off x="3241675" y="3221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4" name="Freeform 793"/>
              <p:cNvSpPr>
                <a:spLocks/>
              </p:cNvSpPr>
              <p:nvPr/>
            </p:nvSpPr>
            <p:spPr bwMode="auto">
              <a:xfrm>
                <a:off x="3165475" y="3373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5" name="Freeform 794"/>
              <p:cNvSpPr>
                <a:spLocks/>
              </p:cNvSpPr>
              <p:nvPr/>
            </p:nvSpPr>
            <p:spPr bwMode="auto">
              <a:xfrm>
                <a:off x="46132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6" name="Freeform 795"/>
              <p:cNvSpPr>
                <a:spLocks/>
              </p:cNvSpPr>
              <p:nvPr/>
            </p:nvSpPr>
            <p:spPr bwMode="auto">
              <a:xfrm>
                <a:off x="43846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7" name="Freeform 796"/>
              <p:cNvSpPr>
                <a:spLocks/>
              </p:cNvSpPr>
              <p:nvPr/>
            </p:nvSpPr>
            <p:spPr bwMode="auto">
              <a:xfrm>
                <a:off x="41560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8" name="Freeform 797"/>
              <p:cNvSpPr>
                <a:spLocks/>
              </p:cNvSpPr>
              <p:nvPr/>
            </p:nvSpPr>
            <p:spPr bwMode="auto">
              <a:xfrm>
                <a:off x="3698875" y="2306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9" name="Freeform 798"/>
              <p:cNvSpPr>
                <a:spLocks/>
              </p:cNvSpPr>
              <p:nvPr/>
            </p:nvSpPr>
            <p:spPr bwMode="auto">
              <a:xfrm>
                <a:off x="36226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0" name="Freeform 799"/>
              <p:cNvSpPr>
                <a:spLocks/>
              </p:cNvSpPr>
              <p:nvPr/>
            </p:nvSpPr>
            <p:spPr bwMode="auto">
              <a:xfrm>
                <a:off x="36988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1" name="Freeform 800"/>
              <p:cNvSpPr>
                <a:spLocks/>
              </p:cNvSpPr>
              <p:nvPr/>
            </p:nvSpPr>
            <p:spPr bwMode="auto">
              <a:xfrm>
                <a:off x="4613275" y="32972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2" name="Freeform 801"/>
              <p:cNvSpPr>
                <a:spLocks/>
              </p:cNvSpPr>
              <p:nvPr/>
            </p:nvSpPr>
            <p:spPr bwMode="auto">
              <a:xfrm>
                <a:off x="5756275" y="3221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3" name="Freeform 802"/>
              <p:cNvSpPr>
                <a:spLocks/>
              </p:cNvSpPr>
              <p:nvPr/>
            </p:nvSpPr>
            <p:spPr bwMode="auto">
              <a:xfrm>
                <a:off x="5222875" y="2992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4" name="Freeform 803"/>
              <p:cNvSpPr>
                <a:spLocks/>
              </p:cNvSpPr>
              <p:nvPr/>
            </p:nvSpPr>
            <p:spPr bwMode="auto">
              <a:xfrm>
                <a:off x="56038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5" name="Freeform 804"/>
              <p:cNvSpPr>
                <a:spLocks/>
              </p:cNvSpPr>
              <p:nvPr/>
            </p:nvSpPr>
            <p:spPr bwMode="auto">
              <a:xfrm>
                <a:off x="5451475" y="2306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6" name="Freeform 805"/>
              <p:cNvSpPr>
                <a:spLocks/>
              </p:cNvSpPr>
              <p:nvPr/>
            </p:nvSpPr>
            <p:spPr bwMode="auto">
              <a:xfrm>
                <a:off x="49942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7" name="Freeform 806"/>
              <p:cNvSpPr>
                <a:spLocks/>
              </p:cNvSpPr>
              <p:nvPr/>
            </p:nvSpPr>
            <p:spPr bwMode="auto">
              <a:xfrm>
                <a:off x="48418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716" name="Seta para a direita 717"/>
            <p:cNvSpPr/>
            <p:nvPr/>
          </p:nvSpPr>
          <p:spPr>
            <a:xfrm>
              <a:off x="3203848" y="5301208"/>
              <a:ext cx="432048" cy="2516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7" name="Retângulo 716"/>
            <p:cNvSpPr/>
            <p:nvPr/>
          </p:nvSpPr>
          <p:spPr>
            <a:xfrm>
              <a:off x="3707904" y="4642398"/>
              <a:ext cx="1728192" cy="21733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8" name="Seta para a direita 720"/>
            <p:cNvSpPr/>
            <p:nvPr/>
          </p:nvSpPr>
          <p:spPr>
            <a:xfrm>
              <a:off x="5652120" y="5301208"/>
              <a:ext cx="432048" cy="2516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9" name="CaixaDeTexto 718"/>
            <p:cNvSpPr txBox="1"/>
            <p:nvPr/>
          </p:nvSpPr>
          <p:spPr>
            <a:xfrm>
              <a:off x="5868144" y="6290156"/>
              <a:ext cx="3275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Formação de </a:t>
              </a:r>
              <a:r>
                <a:rPr lang="pt-BR" sz="1400" dirty="0" err="1"/>
                <a:t>macroagregados</a:t>
              </a:r>
              <a:r>
                <a:rPr lang="pt-BR" sz="1400" dirty="0"/>
                <a:t> estáveis: Proteção </a:t>
              </a:r>
              <a:r>
                <a:rPr lang="pt-BR" sz="1400" dirty="0" err="1"/>
                <a:t>fisica</a:t>
              </a:r>
              <a:r>
                <a:rPr lang="pt-BR" sz="1400" dirty="0"/>
                <a:t>, </a:t>
              </a:r>
              <a:r>
                <a:rPr lang="pt-BR" sz="1400" dirty="0" err="1"/>
                <a:t>quimica</a:t>
              </a:r>
              <a:r>
                <a:rPr lang="pt-BR" sz="1400" dirty="0"/>
                <a:t> e </a:t>
              </a:r>
              <a:r>
                <a:rPr lang="pt-BR" sz="1400" dirty="0" err="1"/>
                <a:t>bioquimica</a:t>
              </a:r>
              <a:r>
                <a:rPr lang="pt-BR" sz="1400" dirty="0"/>
                <a:t> do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476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/>
          <p:cNvCxnSpPr/>
          <p:nvPr/>
        </p:nvCxnSpPr>
        <p:spPr>
          <a:xfrm flipH="1">
            <a:off x="2051050" y="946204"/>
            <a:ext cx="1" cy="4682896"/>
          </a:xfrm>
          <a:prstGeom prst="line">
            <a:avLst/>
          </a:prstGeom>
          <a:ln w="76200">
            <a:solidFill>
              <a:srgbClr val="00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H="1">
            <a:off x="3779838" y="944463"/>
            <a:ext cx="76" cy="4712449"/>
          </a:xfrm>
          <a:prstGeom prst="line">
            <a:avLst/>
          </a:prstGeom>
          <a:ln w="76200">
            <a:solidFill>
              <a:srgbClr val="00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7308305" y="946204"/>
            <a:ext cx="8606" cy="4710705"/>
          </a:xfrm>
          <a:prstGeom prst="line">
            <a:avLst/>
          </a:prstGeom>
          <a:ln w="76200">
            <a:solidFill>
              <a:srgbClr val="00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636044" y="1686643"/>
            <a:ext cx="1223266" cy="4025577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2261869" y="1700492"/>
            <a:ext cx="1322953" cy="4025577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4017817" y="1714342"/>
            <a:ext cx="3084365" cy="4025577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7535177" y="1700492"/>
            <a:ext cx="1464881" cy="4025577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 rot="16200000">
            <a:off x="-1490774" y="3237746"/>
            <a:ext cx="35097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</a:rPr>
              <a:t>Conteúdo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Carbono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7535" name="Text Box 15"/>
          <p:cNvSpPr txBox="1">
            <a:spLocks noChangeArrowheads="1"/>
          </p:cNvSpPr>
          <p:nvPr/>
        </p:nvSpPr>
        <p:spPr bwMode="auto">
          <a:xfrm>
            <a:off x="802607" y="5082405"/>
            <a:ext cx="947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/>
              <a:t>I &gt; M</a:t>
            </a:r>
          </a:p>
        </p:txBody>
      </p:sp>
      <p:sp>
        <p:nvSpPr>
          <p:cNvPr id="107537" name="Text Box 17"/>
          <p:cNvSpPr txBox="1">
            <a:spLocks noChangeArrowheads="1"/>
          </p:cNvSpPr>
          <p:nvPr/>
        </p:nvSpPr>
        <p:spPr bwMode="auto">
          <a:xfrm>
            <a:off x="2546698" y="4555976"/>
            <a:ext cx="881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/>
              <a:t>I </a:t>
            </a:r>
            <a:r>
              <a:rPr lang="en-US" sz="2400" b="1" dirty="0">
                <a:sym typeface="Symbol" pitchFamily="18" charset="2"/>
              </a:rPr>
              <a:t></a:t>
            </a:r>
            <a:r>
              <a:rPr lang="en-US" sz="2400" b="1" dirty="0"/>
              <a:t> M</a:t>
            </a:r>
          </a:p>
        </p:txBody>
      </p:sp>
      <p:sp>
        <p:nvSpPr>
          <p:cNvPr id="107538" name="Text Box 18"/>
          <p:cNvSpPr txBox="1">
            <a:spLocks noChangeArrowheads="1"/>
          </p:cNvSpPr>
          <p:nvPr/>
        </p:nvSpPr>
        <p:spPr bwMode="auto">
          <a:xfrm rot="20032784">
            <a:off x="4445536" y="3615895"/>
            <a:ext cx="23592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/>
              <a:t>I </a:t>
            </a:r>
            <a:r>
              <a:rPr lang="en-US" sz="2400" b="1" dirty="0">
                <a:sym typeface="Symbol" pitchFamily="18" charset="2"/>
              </a:rPr>
              <a:t></a:t>
            </a:r>
            <a:r>
              <a:rPr lang="en-US" sz="2400" b="1" dirty="0"/>
              <a:t> M  -  I &lt; M</a:t>
            </a:r>
          </a:p>
        </p:txBody>
      </p:sp>
      <p:sp>
        <p:nvSpPr>
          <p:cNvPr id="107539" name="Text Box 19"/>
          <p:cNvSpPr txBox="1">
            <a:spLocks noChangeArrowheads="1"/>
          </p:cNvSpPr>
          <p:nvPr/>
        </p:nvSpPr>
        <p:spPr bwMode="auto">
          <a:xfrm>
            <a:off x="4384972" y="4988024"/>
            <a:ext cx="19778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I = </a:t>
            </a:r>
            <a:r>
              <a:rPr lang="en-US" b="1" dirty="0" err="1"/>
              <a:t>imobilização</a:t>
            </a:r>
            <a:r>
              <a:rPr lang="en-US" b="1" dirty="0"/>
              <a:t>   M = </a:t>
            </a:r>
            <a:r>
              <a:rPr lang="en-US" b="1" dirty="0" err="1"/>
              <a:t>mineralização</a:t>
            </a:r>
            <a:endParaRPr lang="en-US" b="1" dirty="0"/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2376934" y="6236633"/>
            <a:ext cx="485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Tempo de </a:t>
            </a:r>
            <a:r>
              <a:rPr lang="en-US" sz="2400" b="1" dirty="0" err="1">
                <a:solidFill>
                  <a:schemeClr val="bg1"/>
                </a:solidFill>
              </a:rPr>
              <a:t>adoção</a:t>
            </a:r>
            <a:r>
              <a:rPr lang="en-US" sz="2400" b="1" dirty="0">
                <a:solidFill>
                  <a:schemeClr val="bg1"/>
                </a:solidFill>
              </a:rPr>
              <a:t> de PD (</a:t>
            </a:r>
            <a:r>
              <a:rPr lang="en-US" sz="2400" b="1" dirty="0" err="1">
                <a:solidFill>
                  <a:schemeClr val="bg1"/>
                </a:solidFill>
              </a:rPr>
              <a:t>anos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7762050" y="2140155"/>
            <a:ext cx="101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/>
              <a:t>I &lt; 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4096" y="-27384"/>
            <a:ext cx="8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Acúmulo de C orgânico, mineralização e imobilização de N nas fases de evolução do SPD (Sá, 2004)</a:t>
            </a:r>
          </a:p>
        </p:txBody>
      </p:sp>
      <p:sp>
        <p:nvSpPr>
          <p:cNvPr id="9" name="Forma Livre: Forma 8"/>
          <p:cNvSpPr/>
          <p:nvPr/>
        </p:nvSpPr>
        <p:spPr>
          <a:xfrm>
            <a:off x="929411" y="4776232"/>
            <a:ext cx="1148165" cy="282454"/>
          </a:xfrm>
          <a:custGeom>
            <a:avLst/>
            <a:gdLst>
              <a:gd name="connsiteX0" fmla="*/ 0 w 1039091"/>
              <a:gd name="connsiteY0" fmla="*/ 207819 h 207819"/>
              <a:gd name="connsiteX1" fmla="*/ 568036 w 1039091"/>
              <a:gd name="connsiteY1" fmla="*/ 152400 h 207819"/>
              <a:gd name="connsiteX2" fmla="*/ 831272 w 1039091"/>
              <a:gd name="connsiteY2" fmla="*/ 110837 h 207819"/>
              <a:gd name="connsiteX3" fmla="*/ 1039091 w 1039091"/>
              <a:gd name="connsiteY3" fmla="*/ 0 h 207819"/>
              <a:gd name="connsiteX4" fmla="*/ 1039091 w 1039091"/>
              <a:gd name="connsiteY4" fmla="*/ 0 h 207819"/>
              <a:gd name="connsiteX5" fmla="*/ 1039091 w 1039091"/>
              <a:gd name="connsiteY5" fmla="*/ 0 h 20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9091" h="207819">
                <a:moveTo>
                  <a:pt x="0" y="207819"/>
                </a:moveTo>
                <a:lnTo>
                  <a:pt x="568036" y="152400"/>
                </a:lnTo>
                <a:cubicBezTo>
                  <a:pt x="706581" y="136236"/>
                  <a:pt x="752763" y="136237"/>
                  <a:pt x="831272" y="110837"/>
                </a:cubicBezTo>
                <a:cubicBezTo>
                  <a:pt x="909781" y="85437"/>
                  <a:pt x="1039091" y="0"/>
                  <a:pt x="1039091" y="0"/>
                </a:cubicBezTo>
                <a:lnTo>
                  <a:pt x="1039091" y="0"/>
                </a:lnTo>
                <a:lnTo>
                  <a:pt x="1039091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: Forma 9"/>
          <p:cNvSpPr/>
          <p:nvPr/>
        </p:nvSpPr>
        <p:spPr>
          <a:xfrm>
            <a:off x="2008909" y="3976255"/>
            <a:ext cx="1787236" cy="858981"/>
          </a:xfrm>
          <a:custGeom>
            <a:avLst/>
            <a:gdLst>
              <a:gd name="connsiteX0" fmla="*/ 0 w 1787236"/>
              <a:gd name="connsiteY0" fmla="*/ 858981 h 858981"/>
              <a:gd name="connsiteX1" fmla="*/ 498764 w 1787236"/>
              <a:gd name="connsiteY1" fmla="*/ 609600 h 858981"/>
              <a:gd name="connsiteX2" fmla="*/ 762000 w 1787236"/>
              <a:gd name="connsiteY2" fmla="*/ 415636 h 858981"/>
              <a:gd name="connsiteX3" fmla="*/ 1136073 w 1787236"/>
              <a:gd name="connsiteY3" fmla="*/ 193963 h 858981"/>
              <a:gd name="connsiteX4" fmla="*/ 1427018 w 1787236"/>
              <a:gd name="connsiteY4" fmla="*/ 83127 h 858981"/>
              <a:gd name="connsiteX5" fmla="*/ 1787236 w 1787236"/>
              <a:gd name="connsiteY5" fmla="*/ 0 h 85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7236" h="858981">
                <a:moveTo>
                  <a:pt x="0" y="858981"/>
                </a:moveTo>
                <a:cubicBezTo>
                  <a:pt x="185882" y="771236"/>
                  <a:pt x="371764" y="683491"/>
                  <a:pt x="498764" y="609600"/>
                </a:cubicBezTo>
                <a:cubicBezTo>
                  <a:pt x="625764" y="535709"/>
                  <a:pt x="655782" y="484909"/>
                  <a:pt x="762000" y="415636"/>
                </a:cubicBezTo>
                <a:cubicBezTo>
                  <a:pt x="868218" y="346363"/>
                  <a:pt x="1025237" y="249381"/>
                  <a:pt x="1136073" y="193963"/>
                </a:cubicBezTo>
                <a:cubicBezTo>
                  <a:pt x="1246909" y="138545"/>
                  <a:pt x="1318491" y="115454"/>
                  <a:pt x="1427018" y="83127"/>
                </a:cubicBezTo>
                <a:cubicBezTo>
                  <a:pt x="1535545" y="50800"/>
                  <a:pt x="1661390" y="25400"/>
                  <a:pt x="1787236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/>
          <p:cNvSpPr/>
          <p:nvPr/>
        </p:nvSpPr>
        <p:spPr>
          <a:xfrm>
            <a:off x="3782291" y="2078182"/>
            <a:ext cx="3546764" cy="1898073"/>
          </a:xfrm>
          <a:custGeom>
            <a:avLst/>
            <a:gdLst>
              <a:gd name="connsiteX0" fmla="*/ 0 w 3546764"/>
              <a:gd name="connsiteY0" fmla="*/ 1898073 h 1898073"/>
              <a:gd name="connsiteX1" fmla="*/ 595745 w 3546764"/>
              <a:gd name="connsiteY1" fmla="*/ 1773382 h 1898073"/>
              <a:gd name="connsiteX2" fmla="*/ 1080654 w 3546764"/>
              <a:gd name="connsiteY2" fmla="*/ 1634836 h 1898073"/>
              <a:gd name="connsiteX3" fmla="*/ 1537854 w 3546764"/>
              <a:gd name="connsiteY3" fmla="*/ 1371600 h 1898073"/>
              <a:gd name="connsiteX4" fmla="*/ 2202873 w 3546764"/>
              <a:gd name="connsiteY4" fmla="*/ 858982 h 1898073"/>
              <a:gd name="connsiteX5" fmla="*/ 2951018 w 3546764"/>
              <a:gd name="connsiteY5" fmla="*/ 235527 h 1898073"/>
              <a:gd name="connsiteX6" fmla="*/ 3546764 w 3546764"/>
              <a:gd name="connsiteY6" fmla="*/ 0 h 189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764" h="1898073">
                <a:moveTo>
                  <a:pt x="0" y="1898073"/>
                </a:moveTo>
                <a:cubicBezTo>
                  <a:pt x="207818" y="1857664"/>
                  <a:pt x="415636" y="1817255"/>
                  <a:pt x="595745" y="1773382"/>
                </a:cubicBezTo>
                <a:cubicBezTo>
                  <a:pt x="775854" y="1729509"/>
                  <a:pt x="923636" y="1701800"/>
                  <a:pt x="1080654" y="1634836"/>
                </a:cubicBezTo>
                <a:cubicBezTo>
                  <a:pt x="1237672" y="1567872"/>
                  <a:pt x="1350818" y="1500909"/>
                  <a:pt x="1537854" y="1371600"/>
                </a:cubicBezTo>
                <a:cubicBezTo>
                  <a:pt x="1724891" y="1242291"/>
                  <a:pt x="1967346" y="1048327"/>
                  <a:pt x="2202873" y="858982"/>
                </a:cubicBezTo>
                <a:cubicBezTo>
                  <a:pt x="2438400" y="669636"/>
                  <a:pt x="2727036" y="378691"/>
                  <a:pt x="2951018" y="235527"/>
                </a:cubicBezTo>
                <a:cubicBezTo>
                  <a:pt x="3175000" y="92363"/>
                  <a:pt x="3360882" y="46181"/>
                  <a:pt x="3546764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/>
          <p:cNvSpPr/>
          <p:nvPr/>
        </p:nvSpPr>
        <p:spPr>
          <a:xfrm>
            <a:off x="7284354" y="1744486"/>
            <a:ext cx="1340856" cy="347557"/>
          </a:xfrm>
          <a:custGeom>
            <a:avLst/>
            <a:gdLst>
              <a:gd name="connsiteX0" fmla="*/ 0 w 1163782"/>
              <a:gd name="connsiteY0" fmla="*/ 304800 h 304800"/>
              <a:gd name="connsiteX1" fmla="*/ 374073 w 1163782"/>
              <a:gd name="connsiteY1" fmla="*/ 193964 h 304800"/>
              <a:gd name="connsiteX2" fmla="*/ 900545 w 1163782"/>
              <a:gd name="connsiteY2" fmla="*/ 69273 h 304800"/>
              <a:gd name="connsiteX3" fmla="*/ 1163782 w 1163782"/>
              <a:gd name="connsiteY3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782" h="304800">
                <a:moveTo>
                  <a:pt x="0" y="304800"/>
                </a:moveTo>
                <a:cubicBezTo>
                  <a:pt x="111991" y="269009"/>
                  <a:pt x="223982" y="233218"/>
                  <a:pt x="374073" y="193964"/>
                </a:cubicBezTo>
                <a:cubicBezTo>
                  <a:pt x="524164" y="154710"/>
                  <a:pt x="768927" y="101600"/>
                  <a:pt x="900545" y="69273"/>
                </a:cubicBezTo>
                <a:cubicBezTo>
                  <a:pt x="1032163" y="36946"/>
                  <a:pt x="1097972" y="18473"/>
                  <a:pt x="1163782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>
            <a:off x="611560" y="5697930"/>
            <a:ext cx="8388498" cy="39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4" name="Agrupar 23"/>
          <p:cNvGrpSpPr/>
          <p:nvPr/>
        </p:nvGrpSpPr>
        <p:grpSpPr>
          <a:xfrm>
            <a:off x="7091750" y="5737056"/>
            <a:ext cx="541337" cy="533060"/>
            <a:chOff x="7091750" y="5737056"/>
            <a:chExt cx="541337" cy="533060"/>
          </a:xfrm>
        </p:grpSpPr>
        <p:sp>
          <p:nvSpPr>
            <p:cNvPr id="107546" name="Text Box 26"/>
            <p:cNvSpPr txBox="1">
              <a:spLocks noChangeArrowheads="1"/>
            </p:cNvSpPr>
            <p:nvPr/>
          </p:nvSpPr>
          <p:spPr bwMode="auto">
            <a:xfrm>
              <a:off x="7091750" y="5812916"/>
              <a:ext cx="5413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20</a:t>
              </a:r>
            </a:p>
          </p:txBody>
        </p:sp>
        <p:cxnSp>
          <p:nvCxnSpPr>
            <p:cNvPr id="47" name="Conector reto 46"/>
            <p:cNvCxnSpPr/>
            <p:nvPr/>
          </p:nvCxnSpPr>
          <p:spPr>
            <a:xfrm>
              <a:off x="7329055" y="5737056"/>
              <a:ext cx="588" cy="151115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Agrupar 22"/>
          <p:cNvGrpSpPr/>
          <p:nvPr/>
        </p:nvGrpSpPr>
        <p:grpSpPr>
          <a:xfrm>
            <a:off x="3543255" y="5737053"/>
            <a:ext cx="576262" cy="544362"/>
            <a:chOff x="3543255" y="5737053"/>
            <a:chExt cx="576262" cy="544362"/>
          </a:xfrm>
        </p:grpSpPr>
        <p:sp>
          <p:nvSpPr>
            <p:cNvPr id="107532" name="Text Box 12"/>
            <p:cNvSpPr txBox="1">
              <a:spLocks noChangeArrowheads="1"/>
            </p:cNvSpPr>
            <p:nvPr/>
          </p:nvSpPr>
          <p:spPr bwMode="auto">
            <a:xfrm>
              <a:off x="3543255" y="5824215"/>
              <a:ext cx="5762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10</a:t>
              </a:r>
            </a:p>
          </p:txBody>
        </p:sp>
        <p:cxnSp>
          <p:nvCxnSpPr>
            <p:cNvPr id="48" name="Conector reto 47"/>
            <p:cNvCxnSpPr/>
            <p:nvPr/>
          </p:nvCxnSpPr>
          <p:spPr>
            <a:xfrm>
              <a:off x="3782285" y="5737053"/>
              <a:ext cx="588" cy="151115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Agrupar 20"/>
          <p:cNvGrpSpPr/>
          <p:nvPr/>
        </p:nvGrpSpPr>
        <p:grpSpPr>
          <a:xfrm>
            <a:off x="1847619" y="5737050"/>
            <a:ext cx="342900" cy="544363"/>
            <a:chOff x="1847619" y="5737050"/>
            <a:chExt cx="342900" cy="544363"/>
          </a:xfrm>
        </p:grpSpPr>
        <p:sp>
          <p:nvSpPr>
            <p:cNvPr id="107531" name="Text Box 11"/>
            <p:cNvSpPr txBox="1">
              <a:spLocks noChangeArrowheads="1"/>
            </p:cNvSpPr>
            <p:nvPr/>
          </p:nvSpPr>
          <p:spPr bwMode="auto">
            <a:xfrm>
              <a:off x="1847619" y="5824213"/>
              <a:ext cx="3429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49" name="Conector reto 48"/>
            <p:cNvCxnSpPr/>
            <p:nvPr/>
          </p:nvCxnSpPr>
          <p:spPr>
            <a:xfrm>
              <a:off x="2036615" y="5737050"/>
              <a:ext cx="588" cy="151115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Agrupar 19"/>
          <p:cNvGrpSpPr/>
          <p:nvPr/>
        </p:nvGrpSpPr>
        <p:grpSpPr>
          <a:xfrm>
            <a:off x="611560" y="903438"/>
            <a:ext cx="8388498" cy="783205"/>
            <a:chOff x="611560" y="903438"/>
            <a:chExt cx="8388498" cy="783205"/>
          </a:xfrm>
        </p:grpSpPr>
        <p:sp>
          <p:nvSpPr>
            <p:cNvPr id="22" name="Retângulo 21"/>
            <p:cNvSpPr/>
            <p:nvPr/>
          </p:nvSpPr>
          <p:spPr>
            <a:xfrm>
              <a:off x="611560" y="903445"/>
              <a:ext cx="8388498" cy="772211"/>
            </a:xfrm>
            <a:prstGeom prst="rect">
              <a:avLst/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611560" y="973905"/>
              <a:ext cx="14065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Fase </a:t>
              </a:r>
            </a:p>
            <a:p>
              <a:pPr algn="ctr"/>
              <a:r>
                <a:rPr lang="pt-BR" b="1" dirty="0"/>
                <a:t>inicial</a:t>
              </a: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2181573" y="973905"/>
              <a:ext cx="14065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Fase de transição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4519613" y="972164"/>
              <a:ext cx="170857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Fase de consolidação</a:t>
              </a: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7413948" y="972164"/>
              <a:ext cx="14065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Fase de manutenção</a:t>
              </a:r>
            </a:p>
          </p:txBody>
        </p:sp>
        <p:cxnSp>
          <p:nvCxnSpPr>
            <p:cNvPr id="19" name="Conector reto 18"/>
            <p:cNvCxnSpPr/>
            <p:nvPr/>
          </p:nvCxnSpPr>
          <p:spPr>
            <a:xfrm>
              <a:off x="2049866" y="903445"/>
              <a:ext cx="0" cy="7831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>
              <a:off x="3767840" y="903440"/>
              <a:ext cx="0" cy="7831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>
              <a:off x="7300739" y="903438"/>
              <a:ext cx="0" cy="7831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525" name="Line 5"/>
          <p:cNvSpPr>
            <a:spLocks noChangeShapeType="1"/>
          </p:cNvSpPr>
          <p:nvPr/>
        </p:nvSpPr>
        <p:spPr bwMode="auto">
          <a:xfrm>
            <a:off x="611560" y="883568"/>
            <a:ext cx="0" cy="4828653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 type="stealth" w="lg" len="lg"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42" name="Tabel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16423"/>
              </p:ext>
            </p:extLst>
          </p:nvPr>
        </p:nvGraphicFramePr>
        <p:xfrm>
          <a:off x="682899" y="1967095"/>
          <a:ext cx="1184550" cy="864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45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</a:rPr>
                        <a:t>Baixo acúmulo de palhada e elevada decomposição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5" name="Tabela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951189"/>
              </p:ext>
            </p:extLst>
          </p:nvPr>
        </p:nvGraphicFramePr>
        <p:xfrm>
          <a:off x="7680111" y="2632067"/>
          <a:ext cx="1256473" cy="1039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6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</a:rPr>
                        <a:t>Elevado acúmulo de palhada na superfície e  acúmulo de C e aumento da CTC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1" name="Tabe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604683"/>
              </p:ext>
            </p:extLst>
          </p:nvPr>
        </p:nvGraphicFramePr>
        <p:xfrm>
          <a:off x="652360" y="3471678"/>
          <a:ext cx="1160787" cy="1039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07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</a:rPr>
                        <a:t>Maior exigência de N mineral nas culturas de milho, sorgo, trigo e algodão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2" name="Tabela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251551"/>
              </p:ext>
            </p:extLst>
          </p:nvPr>
        </p:nvGraphicFramePr>
        <p:xfrm>
          <a:off x="7577775" y="4133249"/>
          <a:ext cx="1387837" cy="1249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7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chemeClr val="tx1"/>
                          </a:solidFill>
                          <a:effectLst/>
                        </a:rPr>
                        <a:t>Redução da resposta a N mineral; aumento do armazenamento de água e ciclagem de nutrientes</a:t>
                      </a:r>
                    </a:p>
                  </a:txBody>
                  <a:tcPr marL="53344" marR="53344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22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 animBg="1"/>
      <p:bldP spid="43" grpId="0" animBg="1"/>
      <p:bldP spid="44" grpId="0" animBg="1"/>
      <p:bldP spid="107535" grpId="0"/>
      <p:bldP spid="107537" grpId="0"/>
      <p:bldP spid="107538" grpId="0"/>
      <p:bldP spid="32" grpId="0"/>
      <p:bldP spid="9" grpId="0" animBg="1"/>
      <p:bldP spid="10" grpId="0" animBg="1"/>
      <p:bldP spid="11" grpId="0" animBg="1"/>
      <p:bldP spid="12" grpId="0" animBg="1"/>
      <p:bldP spid="107526" grpId="0" animBg="1"/>
      <p:bldP spid="1075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395536" y="1196752"/>
          <a:ext cx="8352928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627784" y="43425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CT-22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653377" y="256490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NT-10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724128" y="21328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NT-22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76056" y="327569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NT-20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9144000" cy="10724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323528" y="44624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Microbial C increase SOC stock as a function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of duration of NT 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429" y="6523764"/>
            <a:ext cx="4736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Sá </a:t>
            </a:r>
            <a:r>
              <a:rPr lang="pt-BR" sz="1400" dirty="0" err="1"/>
              <a:t>and</a:t>
            </a:r>
            <a:r>
              <a:rPr lang="pt-BR" sz="1400" dirty="0"/>
              <a:t> Lal, 2009. Soil  &amp; Tillage Research, v.103:46-56</a:t>
            </a:r>
          </a:p>
        </p:txBody>
      </p:sp>
    </p:spTree>
    <p:extLst>
      <p:ext uri="{BB962C8B-B14F-4D97-AF65-F5344CB8AC3E}">
        <p14:creationId xmlns:p14="http://schemas.microsoft.com/office/powerpoint/2010/main" val="10360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ilho PD - Aval"/>
          <p:cNvPicPr>
            <a:picLocks noChangeAspect="1" noChangeArrowheads="1"/>
          </p:cNvPicPr>
          <p:nvPr/>
        </p:nvPicPr>
        <p:blipFill>
          <a:blip r:embed="rId2" cstate="print"/>
          <a:srcRect t="4060" b="9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226459"/>
              </p:ext>
            </p:extLst>
          </p:nvPr>
        </p:nvGraphicFramePr>
        <p:xfrm>
          <a:off x="4572000" y="3357563"/>
          <a:ext cx="4572000" cy="3500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785657"/>
              </p:ext>
            </p:extLst>
          </p:nvPr>
        </p:nvGraphicFramePr>
        <p:xfrm>
          <a:off x="112295" y="71438"/>
          <a:ext cx="4459705" cy="3286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Forma Livre: Forma 6"/>
          <p:cNvSpPr/>
          <p:nvPr/>
        </p:nvSpPr>
        <p:spPr>
          <a:xfrm>
            <a:off x="3416968" y="1040096"/>
            <a:ext cx="3256548" cy="756620"/>
          </a:xfrm>
          <a:custGeom>
            <a:avLst/>
            <a:gdLst>
              <a:gd name="connsiteX0" fmla="*/ 0 w 3545306"/>
              <a:gd name="connsiteY0" fmla="*/ 804746 h 804746"/>
              <a:gd name="connsiteX1" fmla="*/ 2165685 w 3545306"/>
              <a:gd name="connsiteY1" fmla="*/ 2641 h 804746"/>
              <a:gd name="connsiteX2" fmla="*/ 3545306 w 3545306"/>
              <a:gd name="connsiteY2" fmla="*/ 596199 h 804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45306" h="804746">
                <a:moveTo>
                  <a:pt x="0" y="804746"/>
                </a:moveTo>
                <a:cubicBezTo>
                  <a:pt x="787400" y="421072"/>
                  <a:pt x="1574801" y="37399"/>
                  <a:pt x="2165685" y="2641"/>
                </a:cubicBezTo>
                <a:cubicBezTo>
                  <a:pt x="2756569" y="-32117"/>
                  <a:pt x="3150937" y="282041"/>
                  <a:pt x="3545306" y="596199"/>
                </a:cubicBezTo>
              </a:path>
            </a:pathLst>
          </a:custGeom>
          <a:noFill/>
          <a:ln w="57150">
            <a:solidFill>
              <a:srgbClr val="00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Forma Livre: Forma 7"/>
          <p:cNvSpPr/>
          <p:nvPr/>
        </p:nvSpPr>
        <p:spPr>
          <a:xfrm>
            <a:off x="7186863" y="2372225"/>
            <a:ext cx="1212035" cy="3017922"/>
          </a:xfrm>
          <a:custGeom>
            <a:avLst/>
            <a:gdLst>
              <a:gd name="connsiteX0" fmla="*/ 401052 w 987445"/>
              <a:gd name="connsiteY0" fmla="*/ 3096126 h 3096126"/>
              <a:gd name="connsiteX1" fmla="*/ 978568 w 987445"/>
              <a:gd name="connsiteY1" fmla="*/ 1155032 h 3096126"/>
              <a:gd name="connsiteX2" fmla="*/ 0 w 987445"/>
              <a:gd name="connsiteY2" fmla="*/ 0 h 309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7445" h="3096126">
                <a:moveTo>
                  <a:pt x="401052" y="3096126"/>
                </a:moveTo>
                <a:cubicBezTo>
                  <a:pt x="723231" y="2383589"/>
                  <a:pt x="1045410" y="1671053"/>
                  <a:pt x="978568" y="1155032"/>
                </a:cubicBezTo>
                <a:cubicBezTo>
                  <a:pt x="911726" y="639011"/>
                  <a:pt x="455863" y="319505"/>
                  <a:pt x="0" y="0"/>
                </a:cubicBezTo>
              </a:path>
            </a:pathLst>
          </a:custGeom>
          <a:noFill/>
          <a:ln w="57150">
            <a:solidFill>
              <a:srgbClr val="00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: Cantos Arredondados 8"/>
          <p:cNvSpPr/>
          <p:nvPr/>
        </p:nvSpPr>
        <p:spPr>
          <a:xfrm>
            <a:off x="5041900" y="1642983"/>
            <a:ext cx="3874168" cy="1085865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016500" y="1721108"/>
            <a:ext cx="394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0,369 Mg </a:t>
            </a:r>
            <a:r>
              <a:rPr 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Cmic</a:t>
            </a:r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para 1Mg COT</a:t>
            </a:r>
          </a:p>
          <a:p>
            <a:pPr algn="ctr"/>
            <a:endParaRPr lang="pt-BR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0,036 Mg </a:t>
            </a:r>
            <a:r>
              <a:rPr lang="pt-BR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Nmic</a:t>
            </a:r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 para 1Mg COT</a:t>
            </a:r>
          </a:p>
        </p:txBody>
      </p:sp>
    </p:spTree>
    <p:extLst>
      <p:ext uri="{BB962C8B-B14F-4D97-AF65-F5344CB8AC3E}">
        <p14:creationId xmlns:p14="http://schemas.microsoft.com/office/powerpoint/2010/main" val="250291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rdoba-Argentina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7026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280434"/>
              </p:ext>
            </p:extLst>
          </p:nvPr>
        </p:nvGraphicFramePr>
        <p:xfrm>
          <a:off x="71438" y="1341247"/>
          <a:ext cx="9001127" cy="73152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398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Classe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Profundidade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Compartimento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600" b="1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Classe de agregado, mm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98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textural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de coleta, cm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da MOS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600" b="1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19-8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8-4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4-2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2-1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1-0,5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0,5 – 0,25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177" name="Rectangle 3"/>
          <p:cNvSpPr>
            <a:spLocks noChangeArrowheads="1"/>
          </p:cNvSpPr>
          <p:nvPr/>
        </p:nvSpPr>
        <p:spPr bwMode="auto">
          <a:xfrm>
            <a:off x="71439" y="71071"/>
            <a:ext cx="8989510" cy="830997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chemeClr val="bg1"/>
                </a:solidFill>
                <a:cs typeface="Arial" panose="020B0604020202020204" pitchFamily="34" charset="0"/>
              </a:rPr>
              <a:t>Porcentagem de carbono orgânico total (COT) e carbono orgânico particulado (COP) nas classes de agregados</a:t>
            </a:r>
          </a:p>
        </p:txBody>
      </p:sp>
      <p:sp>
        <p:nvSpPr>
          <p:cNvPr id="3179" name="Retângulo 20"/>
          <p:cNvSpPr>
            <a:spLocks noChangeArrowheads="1"/>
          </p:cNvSpPr>
          <p:nvPr/>
        </p:nvSpPr>
        <p:spPr bwMode="auto">
          <a:xfrm>
            <a:off x="21518" y="6456584"/>
            <a:ext cx="7163243" cy="369332"/>
          </a:xfrm>
          <a:prstGeom prst="rect">
            <a:avLst/>
          </a:prstGeom>
          <a:solidFill>
            <a:schemeClr val="tx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Fonte: De Oliveira Ferreira, Sá et al., 2012. Ciência Rural, v.42:645-652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141623"/>
              </p:ext>
            </p:extLst>
          </p:nvPr>
        </p:nvGraphicFramePr>
        <p:xfrm>
          <a:off x="59822" y="3698293"/>
          <a:ext cx="9001127" cy="137160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xmlns="" val="2414204684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xmlns="" val="2964905144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xmlns="" val="154469554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xmlns="" val="4168694081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264802341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2073751045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xmlns="" val="150056064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410433741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3971495192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xmlns="" val="163895176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Argilosa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0- 5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83,98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3,69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687206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64,36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7,49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7,06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6,20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7,70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7,18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25366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5-20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85,93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2,92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956347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67,85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8,83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6,98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6,02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4,21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6,11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5010875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719003"/>
              </p:ext>
            </p:extLst>
          </p:nvPr>
        </p:nvGraphicFramePr>
        <p:xfrm>
          <a:off x="71438" y="2199730"/>
          <a:ext cx="9001127" cy="137160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xmlns="" val="1998225823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xmlns="" val="2124542756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xmlns="" val="1379434384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xmlns="" val="30222124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1203058167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2090801656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xmlns="" val="2581423062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341717664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xmlns="" val="2840719350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xmlns="" val="3661566187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Média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0-5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86,36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2,97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05869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52,53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9,95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10,06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8,30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7,33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11,82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534191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5-20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85,59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2,80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2,34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2,43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3,62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3,23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786372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60,96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8,31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9,38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4,34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7,27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9,74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9300190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572000" y="2215777"/>
            <a:ext cx="714375" cy="135555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563980" y="3699670"/>
            <a:ext cx="714375" cy="135555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951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CaixaDeTexto 2"/>
          <p:cNvSpPr txBox="1">
            <a:spLocks noChangeArrowheads="1"/>
          </p:cNvSpPr>
          <p:nvPr/>
        </p:nvSpPr>
        <p:spPr bwMode="auto">
          <a:xfrm>
            <a:off x="6304045" y="1012342"/>
            <a:ext cx="2786063" cy="41549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% de </a:t>
            </a:r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oriundo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dos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resíduos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culturais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convertidos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C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orgânico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do solo (</a:t>
            </a:r>
            <a:r>
              <a:rPr lang="en-US" sz="2400" b="1" u="sng" dirty="0" err="1">
                <a:solidFill>
                  <a:schemeClr val="bg1"/>
                </a:solidFill>
                <a:latin typeface="Calibri" pitchFamily="34" charset="0"/>
              </a:rPr>
              <a:t>barra</a:t>
            </a:r>
            <a:r>
              <a:rPr lang="en-US" sz="2400" b="1" u="sng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latin typeface="Calibri" pitchFamily="34" charset="0"/>
              </a:rPr>
              <a:t>cinza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) e % de 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original do solo (</a:t>
            </a:r>
            <a:r>
              <a:rPr lang="en-US" sz="2400" b="1" u="sng" dirty="0" err="1">
                <a:solidFill>
                  <a:schemeClr val="bg1"/>
                </a:solidFill>
                <a:latin typeface="Calibri" pitchFamily="34" charset="0"/>
              </a:rPr>
              <a:t>barra</a:t>
            </a:r>
            <a:r>
              <a:rPr lang="en-US" sz="2400" b="1" u="sng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b="1" u="sng" dirty="0" err="1">
                <a:solidFill>
                  <a:schemeClr val="bg1"/>
                </a:solidFill>
                <a:latin typeface="Calibri" pitchFamily="34" charset="0"/>
              </a:rPr>
              <a:t>preta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um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Latossolo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Vermelho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argiloso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a 22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anos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plantio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direto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itchFamily="34" charset="0"/>
              </a:rPr>
              <a:t>contínuo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. </a:t>
            </a:r>
          </a:p>
        </p:txBody>
      </p:sp>
      <p:sp>
        <p:nvSpPr>
          <p:cNvPr id="32773" name="CaixaDeTexto 3"/>
          <p:cNvSpPr txBox="1">
            <a:spLocks noChangeArrowheads="1"/>
          </p:cNvSpPr>
          <p:nvPr/>
        </p:nvSpPr>
        <p:spPr bwMode="auto">
          <a:xfrm>
            <a:off x="160420" y="6561170"/>
            <a:ext cx="57859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Source: Sá, </a:t>
            </a:r>
            <a:r>
              <a:rPr lang="en-US" sz="1400" b="1" dirty="0" err="1">
                <a:latin typeface="Calibri" pitchFamily="34" charset="0"/>
              </a:rPr>
              <a:t>Cerri</a:t>
            </a:r>
            <a:r>
              <a:rPr lang="en-US" sz="1400" b="1" dirty="0">
                <a:latin typeface="Calibri" pitchFamily="34" charset="0"/>
              </a:rPr>
              <a:t>, Lal et al., 2001. Soil Sci. Soc. Am. J, v.65:1486-1499</a:t>
            </a:r>
            <a:endParaRPr lang="pt-BR" sz="1400" b="1" dirty="0">
              <a:latin typeface="Calibri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74733" y="201613"/>
            <a:ext cx="7429509" cy="2640166"/>
            <a:chOff x="214313" y="201613"/>
            <a:chExt cx="7429509" cy="2640166"/>
          </a:xfrm>
        </p:grpSpPr>
        <p:pic>
          <p:nvPicPr>
            <p:cNvPr id="32771" name="Objeto 27"/>
            <p:cNvPicPr>
              <a:picLocks noChangeArrowheads="1"/>
            </p:cNvPicPr>
            <p:nvPr/>
          </p:nvPicPr>
          <p:blipFill rotWithShape="1">
            <a:blip r:embed="rId2" cstate="print"/>
            <a:srcRect l="-2625" t="-442" r="-2197" b="59159"/>
            <a:stretch/>
          </p:blipFill>
          <p:spPr bwMode="auto">
            <a:xfrm>
              <a:off x="214313" y="213779"/>
              <a:ext cx="6000750" cy="262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4" name="CaixaDeTexto 4"/>
            <p:cNvSpPr txBox="1">
              <a:spLocks noChangeArrowheads="1"/>
            </p:cNvSpPr>
            <p:nvPr/>
          </p:nvSpPr>
          <p:spPr bwMode="auto">
            <a:xfrm>
              <a:off x="3786181" y="201613"/>
              <a:ext cx="385764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Calibri" pitchFamily="34" charset="0"/>
                </a:rPr>
                <a:t>% de </a:t>
              </a:r>
              <a:r>
                <a:rPr lang="en-US" b="1" dirty="0">
                  <a:latin typeface="Calibri" pitchFamily="34" charset="0"/>
                </a:rPr>
                <a:t>C</a:t>
              </a:r>
              <a:r>
                <a:rPr lang="en-US" sz="1600" b="1" dirty="0">
                  <a:latin typeface="Calibri" pitchFamily="34" charset="0"/>
                </a:rPr>
                <a:t> </a:t>
              </a:r>
              <a:r>
                <a:rPr lang="en-US" sz="1600" b="1" dirty="0" err="1">
                  <a:latin typeface="Calibri" pitchFamily="34" charset="0"/>
                </a:rPr>
                <a:t>originado</a:t>
              </a:r>
              <a:r>
                <a:rPr lang="en-US" sz="1600" b="1" dirty="0">
                  <a:latin typeface="Calibri" pitchFamily="34" charset="0"/>
                </a:rPr>
                <a:t> dos </a:t>
              </a:r>
              <a:r>
                <a:rPr lang="en-US" sz="1600" b="1" dirty="0" err="1">
                  <a:latin typeface="Calibri" pitchFamily="34" charset="0"/>
                </a:rPr>
                <a:t>resíduos</a:t>
              </a:r>
              <a:r>
                <a:rPr lang="en-US" sz="1600" b="1" dirty="0">
                  <a:latin typeface="Calibri" pitchFamily="34" charset="0"/>
                </a:rPr>
                <a:t> </a:t>
              </a:r>
              <a:r>
                <a:rPr lang="en-US" sz="1600" b="1" dirty="0" err="1">
                  <a:latin typeface="Calibri" pitchFamily="34" charset="0"/>
                </a:rPr>
                <a:t>culturais</a:t>
              </a:r>
              <a:endParaRPr lang="pt-BR" sz="1600" b="1" dirty="0">
                <a:latin typeface="Calibri" pitchFamily="34" charset="0"/>
              </a:endParaRPr>
            </a:p>
          </p:txBody>
        </p:sp>
        <p:sp>
          <p:nvSpPr>
            <p:cNvPr id="32775" name="CaixaDeTexto 5"/>
            <p:cNvSpPr txBox="1">
              <a:spLocks noChangeArrowheads="1"/>
            </p:cNvSpPr>
            <p:nvPr/>
          </p:nvSpPr>
          <p:spPr bwMode="auto">
            <a:xfrm>
              <a:off x="3786182" y="558831"/>
              <a:ext cx="2428892" cy="3693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>
                  <a:latin typeface="Calibri" pitchFamily="34" charset="0"/>
                </a:rPr>
                <a:t>% de </a:t>
              </a:r>
              <a:r>
                <a:rPr lang="en-US" b="1" dirty="0">
                  <a:latin typeface="Calibri" pitchFamily="34" charset="0"/>
                </a:rPr>
                <a:t>C</a:t>
              </a:r>
              <a:r>
                <a:rPr lang="en-US" sz="1600" b="1" dirty="0">
                  <a:latin typeface="Calibri" pitchFamily="34" charset="0"/>
                </a:rPr>
                <a:t> original do solo</a:t>
              </a:r>
              <a:endParaRPr lang="pt-BR" sz="1600" b="1" dirty="0">
                <a:latin typeface="Calibri" pitchFamily="34" charset="0"/>
              </a:endParaRPr>
            </a:p>
          </p:txBody>
        </p:sp>
        <p:sp>
          <p:nvSpPr>
            <p:cNvPr id="32776" name="CaixaDeTexto 6"/>
            <p:cNvSpPr txBox="1">
              <a:spLocks noChangeArrowheads="1"/>
            </p:cNvSpPr>
            <p:nvPr/>
          </p:nvSpPr>
          <p:spPr bwMode="auto">
            <a:xfrm>
              <a:off x="285720" y="281810"/>
              <a:ext cx="1428760" cy="6463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Prof.</a:t>
              </a:r>
            </a:p>
            <a:p>
              <a:r>
                <a:rPr lang="en-US" b="1" dirty="0">
                  <a:latin typeface="Calibri" pitchFamily="34" charset="0"/>
                </a:rPr>
                <a:t>(cm)</a:t>
              </a:r>
              <a:endParaRPr lang="pt-BR" b="1" dirty="0">
                <a:latin typeface="Calibri" pitchFamily="34" charset="0"/>
              </a:endParaRPr>
            </a:p>
          </p:txBody>
        </p:sp>
        <p:sp>
          <p:nvSpPr>
            <p:cNvPr id="32777" name="CaixaDeTexto 7"/>
            <p:cNvSpPr txBox="1">
              <a:spLocks noChangeArrowheads="1"/>
            </p:cNvSpPr>
            <p:nvPr/>
          </p:nvSpPr>
          <p:spPr bwMode="auto">
            <a:xfrm>
              <a:off x="1572126" y="285200"/>
              <a:ext cx="1713990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 err="1">
                  <a:latin typeface="Calibri" pitchFamily="34" charset="0"/>
                </a:rPr>
                <a:t>Frações</a:t>
              </a:r>
              <a:r>
                <a:rPr lang="en-US" b="1" dirty="0">
                  <a:latin typeface="Calibri" pitchFamily="34" charset="0"/>
                </a:rPr>
                <a:t> </a:t>
              </a:r>
              <a:r>
                <a:rPr lang="en-US" b="1" dirty="0" err="1">
                  <a:latin typeface="Calibri" pitchFamily="34" charset="0"/>
                </a:rPr>
                <a:t>granul</a:t>
              </a:r>
              <a:r>
                <a:rPr lang="en-US" b="1" dirty="0">
                  <a:latin typeface="Calibri" pitchFamily="34" charset="0"/>
                </a:rPr>
                <a:t>., µm</a:t>
              </a:r>
              <a:endParaRPr lang="pt-BR" b="1" dirty="0">
                <a:latin typeface="Calibri" pitchFamily="34" charset="0"/>
              </a:endParaRPr>
            </a:p>
          </p:txBody>
        </p:sp>
        <p:sp>
          <p:nvSpPr>
            <p:cNvPr id="32778" name="CaixaDeTexto 8"/>
            <p:cNvSpPr txBox="1">
              <a:spLocks noChangeArrowheads="1"/>
            </p:cNvSpPr>
            <p:nvPr/>
          </p:nvSpPr>
          <p:spPr bwMode="auto">
            <a:xfrm>
              <a:off x="285720" y="987494"/>
              <a:ext cx="857256" cy="3385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/>
                <a:t>0 – 2.5</a:t>
              </a:r>
              <a:endParaRPr lang="pt-BR" sz="1600" b="1"/>
            </a:p>
          </p:txBody>
        </p:sp>
      </p:grpSp>
      <p:pic>
        <p:nvPicPr>
          <p:cNvPr id="13" name="Objeto 27"/>
          <p:cNvPicPr>
            <a:picLocks noChangeArrowheads="1"/>
          </p:cNvPicPr>
          <p:nvPr/>
        </p:nvPicPr>
        <p:blipFill rotWithShape="1">
          <a:blip r:embed="rId2" cstate="print"/>
          <a:srcRect l="-2625" t="40284" r="-2197" b="30309"/>
          <a:stretch/>
        </p:blipFill>
        <p:spPr bwMode="auto">
          <a:xfrm>
            <a:off x="374733" y="2808000"/>
            <a:ext cx="6000750" cy="18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jeto 27"/>
          <p:cNvPicPr>
            <a:picLocks noChangeArrowheads="1"/>
          </p:cNvPicPr>
          <p:nvPr/>
        </p:nvPicPr>
        <p:blipFill rotWithShape="1">
          <a:blip r:embed="rId2" cstate="print"/>
          <a:srcRect l="-2625" t="69107" r="-2197" b="-209"/>
          <a:stretch/>
        </p:blipFill>
        <p:spPr bwMode="auto">
          <a:xfrm>
            <a:off x="374733" y="4644000"/>
            <a:ext cx="600075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ector de Seta Reta 3"/>
          <p:cNvCxnSpPr/>
          <p:nvPr/>
        </p:nvCxnSpPr>
        <p:spPr>
          <a:xfrm>
            <a:off x="5903493" y="1012342"/>
            <a:ext cx="16042" cy="166669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5911515" y="2913326"/>
            <a:ext cx="16042" cy="166669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5951621" y="4814314"/>
            <a:ext cx="16042" cy="166669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/>
          <p:cNvSpPr/>
          <p:nvPr/>
        </p:nvSpPr>
        <p:spPr>
          <a:xfrm>
            <a:off x="4523872" y="960276"/>
            <a:ext cx="529390" cy="397883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4900860" y="2813140"/>
            <a:ext cx="529390" cy="397883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5229722" y="4698089"/>
            <a:ext cx="529390" cy="397883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39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s 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52388"/>
            <a:ext cx="34544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mos 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3" y="2308225"/>
            <a:ext cx="34544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mos menor 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3" y="4572000"/>
            <a:ext cx="3454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3725863" y="244475"/>
            <a:ext cx="812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394285" y="0"/>
            <a:ext cx="2928937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FF00"/>
                </a:solidFill>
              </a:rPr>
              <a:t>212 – 2000 </a:t>
            </a:r>
            <a:r>
              <a:rPr lang="en-US" sz="2800" b="1" dirty="0">
                <a:solidFill>
                  <a:srgbClr val="00FF00"/>
                </a:solidFill>
                <a:sym typeface="Symbol" pitchFamily="18" charset="2"/>
              </a:rPr>
              <a:t>m</a:t>
            </a:r>
            <a:endParaRPr lang="es-AR" sz="2800" b="1" dirty="0">
              <a:solidFill>
                <a:srgbClr val="00FF00"/>
              </a:solidFill>
            </a:endParaRP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3725863" y="2530475"/>
            <a:ext cx="812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4442411" y="2286000"/>
            <a:ext cx="2455695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FF00"/>
                </a:solidFill>
              </a:rPr>
              <a:t>53 – 200 </a:t>
            </a:r>
            <a:r>
              <a:rPr lang="en-US" sz="2800" b="1" dirty="0">
                <a:solidFill>
                  <a:srgbClr val="00FF00"/>
                </a:solidFill>
                <a:sym typeface="Symbol" pitchFamily="18" charset="2"/>
              </a:rPr>
              <a:t>m</a:t>
            </a:r>
            <a:endParaRPr lang="es-AR" sz="2800" b="1" dirty="0">
              <a:solidFill>
                <a:srgbClr val="00FF00"/>
              </a:solidFill>
            </a:endParaRPr>
          </a:p>
        </p:txBody>
      </p:sp>
      <p:sp>
        <p:nvSpPr>
          <p:cNvPr id="59401" name="Line 9"/>
          <p:cNvSpPr>
            <a:spLocks noChangeShapeType="1"/>
          </p:cNvSpPr>
          <p:nvPr/>
        </p:nvSpPr>
        <p:spPr bwMode="auto">
          <a:xfrm>
            <a:off x="3725863" y="4740275"/>
            <a:ext cx="812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4538663" y="4495800"/>
            <a:ext cx="1785937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FF00"/>
                </a:solidFill>
              </a:rPr>
              <a:t>0 – 53 </a:t>
            </a:r>
            <a:r>
              <a:rPr lang="en-US" sz="2800" b="1" dirty="0">
                <a:solidFill>
                  <a:srgbClr val="00FF00"/>
                </a:solidFill>
                <a:sym typeface="Symbol" pitchFamily="18" charset="2"/>
              </a:rPr>
              <a:t>m</a:t>
            </a:r>
            <a:endParaRPr lang="es-AR" sz="2800" b="1" dirty="0">
              <a:solidFill>
                <a:srgbClr val="00FF00"/>
              </a:solidFill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725863" y="457200"/>
            <a:ext cx="5283200" cy="120032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</a:rPr>
              <a:t>Prevalece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fragmentos</a:t>
            </a:r>
            <a:r>
              <a:rPr lang="en-US" sz="2400" b="1" dirty="0">
                <a:solidFill>
                  <a:schemeClr val="bg1"/>
                </a:solidFill>
              </a:rPr>
              <a:t> do </a:t>
            </a:r>
            <a:r>
              <a:rPr lang="en-US" sz="2400" b="1" dirty="0" err="1">
                <a:solidFill>
                  <a:schemeClr val="bg1"/>
                </a:solidFill>
              </a:rPr>
              <a:t>residuo</a:t>
            </a:r>
            <a:r>
              <a:rPr lang="en-US" sz="2400" b="1" dirty="0">
                <a:solidFill>
                  <a:schemeClr val="bg1"/>
                </a:solidFill>
              </a:rPr>
              <a:t> cultural </a:t>
            </a:r>
            <a:r>
              <a:rPr lang="en-US" sz="2400" b="1" dirty="0" err="1">
                <a:solidFill>
                  <a:schemeClr val="bg1"/>
                </a:solidFill>
              </a:rPr>
              <a:t>recente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diferentes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estágios</a:t>
            </a:r>
            <a:r>
              <a:rPr lang="en-US" sz="2400" b="1" dirty="0">
                <a:solidFill>
                  <a:schemeClr val="bg1"/>
                </a:solidFill>
              </a:rPr>
              <a:t> de </a:t>
            </a:r>
            <a:r>
              <a:rPr lang="en-US" sz="2400" b="1" dirty="0" err="1">
                <a:solidFill>
                  <a:schemeClr val="bg1"/>
                </a:solidFill>
              </a:rPr>
              <a:t>oxidação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cuja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relação</a:t>
            </a:r>
            <a:r>
              <a:rPr lang="en-US" sz="2400" b="1" dirty="0">
                <a:solidFill>
                  <a:schemeClr val="bg1"/>
                </a:solidFill>
              </a:rPr>
              <a:t> C:N </a:t>
            </a:r>
            <a:r>
              <a:rPr lang="en-US" sz="2400" b="1" dirty="0">
                <a:solidFill>
                  <a:schemeClr val="bg1"/>
                </a:solidFill>
                <a:sym typeface="Symbol" panose="05050102010706020507" pitchFamily="18" charset="2"/>
              </a:rPr>
              <a:t> 20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 rot="-5400000">
            <a:off x="-1430338" y="2876551"/>
            <a:ext cx="3197225" cy="3365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</a:rPr>
              <a:t>Foto: Dr. Christian Feller, 1994</a:t>
            </a:r>
            <a:endParaRPr lang="es-AR" sz="1600" b="1">
              <a:solidFill>
                <a:srgbClr val="FFFF00"/>
              </a:solidFill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3725863" y="2727325"/>
            <a:ext cx="5283200" cy="120032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Prevalece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fragmentos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do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resíduo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cultural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elevado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estágio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oxidação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relação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C:N 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  <a:sym typeface="Symbol" panose="05050102010706020507" pitchFamily="18" charset="2"/>
              </a:rPr>
              <a:t> 16 a 20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.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3725863" y="4965199"/>
            <a:ext cx="5418137" cy="163121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err="1">
                <a:solidFill>
                  <a:schemeClr val="bg1"/>
                </a:solidFill>
              </a:rPr>
              <a:t>Prevalece</a:t>
            </a:r>
            <a:r>
              <a:rPr lang="en-US" sz="2000" b="1" dirty="0">
                <a:solidFill>
                  <a:schemeClr val="bg1"/>
                </a:solidFill>
              </a:rPr>
              <a:t> a </a:t>
            </a:r>
            <a:r>
              <a:rPr lang="en-US" sz="2000" b="1" dirty="0" err="1">
                <a:solidFill>
                  <a:schemeClr val="bg1"/>
                </a:solidFill>
              </a:rPr>
              <a:t>formação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>
                <a:solidFill>
                  <a:schemeClr val="bg1"/>
                </a:solidFill>
              </a:rPr>
              <a:t>complexos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organo-silte</a:t>
            </a:r>
            <a:r>
              <a:rPr lang="en-US" sz="2000" b="1" dirty="0">
                <a:solidFill>
                  <a:schemeClr val="bg1"/>
                </a:solidFill>
              </a:rPr>
              <a:t> (debris de </a:t>
            </a:r>
            <a:r>
              <a:rPr lang="en-US" sz="2000" b="1" dirty="0" err="1">
                <a:solidFill>
                  <a:schemeClr val="bg1"/>
                </a:solidFill>
              </a:rPr>
              <a:t>fungos</a:t>
            </a:r>
            <a:r>
              <a:rPr lang="en-US" sz="2000" b="1" dirty="0">
                <a:solidFill>
                  <a:schemeClr val="bg1"/>
                </a:solidFill>
              </a:rPr>
              <a:t> + </a:t>
            </a:r>
            <a:r>
              <a:rPr lang="en-US" sz="2000" b="1" dirty="0" err="1">
                <a:solidFill>
                  <a:schemeClr val="bg1"/>
                </a:solidFill>
              </a:rPr>
              <a:t>resíduo</a:t>
            </a:r>
            <a:r>
              <a:rPr lang="en-US" sz="2000" b="1" dirty="0">
                <a:solidFill>
                  <a:schemeClr val="bg1"/>
                </a:solidFill>
              </a:rPr>
              <a:t> cultural </a:t>
            </a:r>
            <a:r>
              <a:rPr lang="en-US" sz="2000" b="1" dirty="0" err="1">
                <a:solidFill>
                  <a:schemeClr val="bg1"/>
                </a:solidFill>
              </a:rPr>
              <a:t>muito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humificados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Fração</a:t>
            </a:r>
            <a:r>
              <a:rPr lang="en-US" sz="2000" b="1" dirty="0">
                <a:solidFill>
                  <a:schemeClr val="bg1"/>
                </a:solidFill>
              </a:rPr>
              <a:t> 2 a 50 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en-US" sz="2000" b="1" dirty="0">
                <a:solidFill>
                  <a:schemeClr val="bg1"/>
                </a:solidFill>
              </a:rPr>
              <a:t>m) e </a:t>
            </a:r>
            <a:r>
              <a:rPr lang="en-US" sz="2000" b="1" dirty="0" err="1">
                <a:solidFill>
                  <a:schemeClr val="bg1"/>
                </a:solidFill>
              </a:rPr>
              <a:t>complexos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organo-argila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atuando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como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agente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>
                <a:solidFill>
                  <a:schemeClr val="bg1"/>
                </a:solidFill>
              </a:rPr>
              <a:t>ligação</a:t>
            </a:r>
            <a:r>
              <a:rPr lang="en-US" sz="2000" b="1" dirty="0">
                <a:solidFill>
                  <a:schemeClr val="bg1"/>
                </a:solidFill>
              </a:rPr>
              <a:t> (</a:t>
            </a:r>
            <a:r>
              <a:rPr lang="en-US" sz="2000" b="1" dirty="0" err="1">
                <a:solidFill>
                  <a:schemeClr val="bg1"/>
                </a:solidFill>
              </a:rPr>
              <a:t>fração</a:t>
            </a:r>
            <a:r>
              <a:rPr lang="en-US" sz="2000" b="1" dirty="0">
                <a:solidFill>
                  <a:schemeClr val="bg1"/>
                </a:solidFill>
              </a:rPr>
              <a:t> 0 a 2 </a:t>
            </a:r>
            <a:r>
              <a:rPr lang="en-US" sz="2000" b="1" dirty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en-US" sz="2000" b="1" dirty="0">
                <a:solidFill>
                  <a:schemeClr val="bg1"/>
                </a:solidFill>
              </a:rPr>
              <a:t>m) da MO </a:t>
            </a:r>
            <a:r>
              <a:rPr lang="en-US" sz="2000" b="1" dirty="0" err="1">
                <a:solidFill>
                  <a:schemeClr val="bg1"/>
                </a:solidFill>
              </a:rPr>
              <a:t>amorfa</a:t>
            </a:r>
            <a:endParaRPr lang="en-US" sz="2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769256" y="1026695"/>
            <a:ext cx="667657" cy="41951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1712686" y="729919"/>
            <a:ext cx="580571" cy="41951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336550" y="1658064"/>
            <a:ext cx="534307" cy="41951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938895" y="3319950"/>
            <a:ext cx="534307" cy="41951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2179871" y="5402745"/>
            <a:ext cx="534307" cy="41951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372844" y="5105206"/>
            <a:ext cx="534307" cy="41951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nimBg="1"/>
      <p:bldP spid="59398" grpId="0"/>
      <p:bldP spid="59399" grpId="0" animBg="1"/>
      <p:bldP spid="59400" grpId="0"/>
      <p:bldP spid="59401" grpId="0" animBg="1"/>
      <p:bldP spid="59402" grpId="0"/>
      <p:bldP spid="59403" grpId="0"/>
      <p:bldP spid="59405" grpId="0"/>
      <p:bldP spid="59406" grpId="0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Text Box 2"/>
          <p:cNvSpPr txBox="1">
            <a:spLocks noChangeArrowheads="1"/>
          </p:cNvSpPr>
          <p:nvPr/>
        </p:nvSpPr>
        <p:spPr bwMode="auto">
          <a:xfrm>
            <a:off x="84221" y="72190"/>
            <a:ext cx="73432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00"/>
                </a:solidFill>
              </a:rPr>
              <a:t>COT (Mg ha</a:t>
            </a:r>
            <a:r>
              <a:rPr lang="en-US" sz="3200" b="1" baseline="30000" dirty="0">
                <a:solidFill>
                  <a:srgbClr val="FFFF00"/>
                </a:solidFill>
              </a:rPr>
              <a:t>-1</a:t>
            </a:r>
            <a:r>
              <a:rPr lang="en-US" sz="3200" b="1" dirty="0">
                <a:solidFill>
                  <a:srgbClr val="FFFF00"/>
                </a:solidFill>
              </a:rPr>
              <a:t>) </a:t>
            </a:r>
            <a:r>
              <a:rPr lang="en-US" sz="3200" b="1" dirty="0" err="1">
                <a:solidFill>
                  <a:srgbClr val="FFFF00"/>
                </a:solidFill>
              </a:rPr>
              <a:t>nas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frações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granulométricas</a:t>
            </a:r>
            <a:r>
              <a:rPr lang="en-US" sz="3200" b="1" dirty="0">
                <a:solidFill>
                  <a:srgbClr val="FFFF00"/>
                </a:solidFill>
              </a:rPr>
              <a:t> da MOS 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um LV </a:t>
            </a:r>
            <a:r>
              <a:rPr lang="en-US" sz="3200" b="1" dirty="0" err="1">
                <a:solidFill>
                  <a:srgbClr val="FFFF00"/>
                </a:solidFill>
              </a:rPr>
              <a:t>argiloso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na</a:t>
            </a:r>
            <a:r>
              <a:rPr lang="en-US" sz="3200" b="1" dirty="0">
                <a:solidFill>
                  <a:srgbClr val="FFFF00"/>
                </a:solidFill>
              </a:rPr>
              <a:t>         </a:t>
            </a:r>
            <a:r>
              <a:rPr lang="en-US" sz="3200" b="1" dirty="0" err="1">
                <a:solidFill>
                  <a:srgbClr val="FFFF00"/>
                </a:solidFill>
              </a:rPr>
              <a:t>camada</a:t>
            </a:r>
            <a:r>
              <a:rPr lang="en-US" sz="3200" b="1" dirty="0">
                <a:solidFill>
                  <a:srgbClr val="FFFF00"/>
                </a:solidFill>
              </a:rPr>
              <a:t> de 0-5 cm </a:t>
            </a:r>
            <a:endParaRPr lang="es-AR" sz="3200" b="1" dirty="0">
              <a:solidFill>
                <a:srgbClr val="FFFF00"/>
              </a:solidFill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152400" y="1905000"/>
            <a:ext cx="2819400" cy="4710113"/>
            <a:chOff x="152400" y="1905000"/>
            <a:chExt cx="2819400" cy="4710113"/>
          </a:xfrm>
        </p:grpSpPr>
        <p:pic>
          <p:nvPicPr>
            <p:cNvPr id="57377" name="Picture 4" descr="mos 20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4465638"/>
              <a:ext cx="2819400" cy="1712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78" name="Text Box 5"/>
            <p:cNvSpPr txBox="1">
              <a:spLocks noChangeArrowheads="1"/>
            </p:cNvSpPr>
            <p:nvPr/>
          </p:nvSpPr>
          <p:spPr bwMode="auto">
            <a:xfrm>
              <a:off x="609600" y="6248400"/>
              <a:ext cx="1631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chemeClr val="bg1"/>
                  </a:solidFill>
                </a:rPr>
                <a:t>212-2000 </a:t>
              </a:r>
              <a:r>
                <a:rPr lang="en-US" b="1" dirty="0">
                  <a:solidFill>
                    <a:schemeClr val="bg1"/>
                  </a:solidFill>
                  <a:sym typeface="Symbol" pitchFamily="18" charset="2"/>
                </a:rPr>
                <a:t>m</a:t>
              </a:r>
              <a:endParaRPr lang="es-AR" b="1" dirty="0">
                <a:solidFill>
                  <a:schemeClr val="bg1"/>
                </a:solidFill>
              </a:endParaRPr>
            </a:p>
          </p:txBody>
        </p:sp>
        <p:sp>
          <p:nvSpPr>
            <p:cNvPr id="57384" name="AutoShape 8"/>
            <p:cNvSpPr>
              <a:spLocks noChangeArrowheads="1"/>
            </p:cNvSpPr>
            <p:nvPr/>
          </p:nvSpPr>
          <p:spPr bwMode="auto">
            <a:xfrm>
              <a:off x="2193756" y="2209800"/>
              <a:ext cx="533400" cy="1600200"/>
            </a:xfrm>
            <a:prstGeom prst="can">
              <a:avLst>
                <a:gd name="adj" fmla="val 26194"/>
              </a:avLst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312329" name="Text Box 9"/>
            <p:cNvSpPr txBox="1">
              <a:spLocks noChangeArrowheads="1"/>
            </p:cNvSpPr>
            <p:nvPr/>
          </p:nvSpPr>
          <p:spPr bwMode="auto">
            <a:xfrm>
              <a:off x="2117556" y="1905000"/>
              <a:ext cx="762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</a:rPr>
                <a:t>4,77</a:t>
              </a:r>
              <a:endParaRPr lang="es-AR" sz="1400" b="1">
                <a:solidFill>
                  <a:schemeClr val="bg1"/>
                </a:solidFill>
              </a:endParaRPr>
            </a:p>
          </p:txBody>
        </p:sp>
        <p:sp>
          <p:nvSpPr>
            <p:cNvPr id="312330" name="Text Box 10"/>
            <p:cNvSpPr txBox="1">
              <a:spLocks noChangeArrowheads="1"/>
            </p:cNvSpPr>
            <p:nvPr/>
          </p:nvSpPr>
          <p:spPr bwMode="auto">
            <a:xfrm>
              <a:off x="1235246" y="2819400"/>
              <a:ext cx="762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</a:rPr>
                <a:t>1,69</a:t>
              </a:r>
              <a:endParaRPr lang="es-AR" sz="1400" b="1">
                <a:solidFill>
                  <a:schemeClr val="bg1"/>
                </a:solidFill>
              </a:endParaRPr>
            </a:p>
          </p:txBody>
        </p:sp>
        <p:sp>
          <p:nvSpPr>
            <p:cNvPr id="312331" name="Text Box 11"/>
            <p:cNvSpPr txBox="1">
              <a:spLocks noChangeArrowheads="1"/>
            </p:cNvSpPr>
            <p:nvPr/>
          </p:nvSpPr>
          <p:spPr bwMode="auto">
            <a:xfrm>
              <a:off x="457200" y="2590800"/>
              <a:ext cx="762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</a:rPr>
                <a:t>2,54</a:t>
              </a:r>
              <a:endParaRPr lang="es-AR" sz="1400" b="1">
                <a:solidFill>
                  <a:schemeClr val="bg1"/>
                </a:solidFill>
              </a:endParaRPr>
            </a:p>
          </p:txBody>
        </p:sp>
        <p:sp>
          <p:nvSpPr>
            <p:cNvPr id="57388" name="AutoShape 12"/>
            <p:cNvSpPr>
              <a:spLocks noChangeArrowheads="1"/>
            </p:cNvSpPr>
            <p:nvPr/>
          </p:nvSpPr>
          <p:spPr bwMode="auto">
            <a:xfrm>
              <a:off x="609600" y="2895600"/>
              <a:ext cx="533400" cy="914400"/>
            </a:xfrm>
            <a:prstGeom prst="can">
              <a:avLst>
                <a:gd name="adj" fmla="val 26190"/>
              </a:avLst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7389" name="AutoShape 13"/>
            <p:cNvSpPr>
              <a:spLocks noChangeArrowheads="1"/>
            </p:cNvSpPr>
            <p:nvPr/>
          </p:nvSpPr>
          <p:spPr bwMode="auto">
            <a:xfrm>
              <a:off x="1387646" y="3124200"/>
              <a:ext cx="533400" cy="685800"/>
            </a:xfrm>
            <a:prstGeom prst="can">
              <a:avLst>
                <a:gd name="adj" fmla="val 19643"/>
              </a:avLst>
            </a:prstGeom>
            <a:solidFill>
              <a:srgbClr val="00FF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312334" name="Text Box 14"/>
            <p:cNvSpPr txBox="1">
              <a:spLocks noChangeArrowheads="1"/>
            </p:cNvSpPr>
            <p:nvPr/>
          </p:nvSpPr>
          <p:spPr bwMode="auto">
            <a:xfrm>
              <a:off x="609600" y="3886200"/>
              <a:ext cx="533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VN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2335" name="Text Box 15"/>
            <p:cNvSpPr txBox="1">
              <a:spLocks noChangeArrowheads="1"/>
            </p:cNvSpPr>
            <p:nvPr/>
          </p:nvSpPr>
          <p:spPr bwMode="auto">
            <a:xfrm>
              <a:off x="2193756" y="3886200"/>
              <a:ext cx="5334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SPD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2336" name="Text Box 16"/>
            <p:cNvSpPr txBox="1">
              <a:spLocks noChangeArrowheads="1"/>
            </p:cNvSpPr>
            <p:nvPr/>
          </p:nvSpPr>
          <p:spPr bwMode="auto">
            <a:xfrm>
              <a:off x="1387646" y="3886200"/>
              <a:ext cx="5334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PC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3200400" y="2590800"/>
            <a:ext cx="2819400" cy="4024313"/>
            <a:chOff x="3200400" y="2590800"/>
            <a:chExt cx="2819400" cy="4024313"/>
          </a:xfrm>
        </p:grpSpPr>
        <p:pic>
          <p:nvPicPr>
            <p:cNvPr id="57364" name="Picture 18" descr="mos 5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00400" y="4452938"/>
              <a:ext cx="2819400" cy="171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5" name="Text Box 19"/>
            <p:cNvSpPr txBox="1">
              <a:spLocks noChangeArrowheads="1"/>
            </p:cNvSpPr>
            <p:nvPr/>
          </p:nvSpPr>
          <p:spPr bwMode="auto">
            <a:xfrm>
              <a:off x="3859213" y="6248400"/>
              <a:ext cx="13223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chemeClr val="bg1"/>
                  </a:solidFill>
                </a:rPr>
                <a:t>53-212 </a:t>
              </a:r>
              <a:r>
                <a:rPr lang="en-US" b="1" dirty="0">
                  <a:solidFill>
                    <a:schemeClr val="bg1"/>
                  </a:solidFill>
                  <a:sym typeface="Symbol" pitchFamily="18" charset="2"/>
                </a:rPr>
                <a:t>m</a:t>
              </a:r>
              <a:endParaRPr lang="es-AR" b="1" dirty="0">
                <a:solidFill>
                  <a:schemeClr val="bg1"/>
                </a:solidFill>
              </a:endParaRPr>
            </a:p>
          </p:txBody>
        </p:sp>
        <p:sp>
          <p:nvSpPr>
            <p:cNvPr id="57371" name="AutoShape 22"/>
            <p:cNvSpPr>
              <a:spLocks noChangeArrowheads="1"/>
            </p:cNvSpPr>
            <p:nvPr/>
          </p:nvSpPr>
          <p:spPr bwMode="auto">
            <a:xfrm>
              <a:off x="3505200" y="3200400"/>
              <a:ext cx="533400" cy="533400"/>
            </a:xfrm>
            <a:prstGeom prst="can">
              <a:avLst>
                <a:gd name="adj" fmla="val 15278"/>
              </a:avLst>
            </a:prstGeom>
            <a:solidFill>
              <a:srgbClr val="FF99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7372" name="AutoShape 23"/>
            <p:cNvSpPr>
              <a:spLocks noChangeArrowheads="1"/>
            </p:cNvSpPr>
            <p:nvPr/>
          </p:nvSpPr>
          <p:spPr bwMode="auto">
            <a:xfrm>
              <a:off x="5101393" y="2971800"/>
              <a:ext cx="533400" cy="762000"/>
            </a:xfrm>
            <a:prstGeom prst="can">
              <a:avLst>
                <a:gd name="adj" fmla="val 21825"/>
              </a:avLst>
            </a:prstGeom>
            <a:solidFill>
              <a:srgbClr val="FF99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7373" name="AutoShape 24"/>
            <p:cNvSpPr>
              <a:spLocks noChangeArrowheads="1"/>
            </p:cNvSpPr>
            <p:nvPr/>
          </p:nvSpPr>
          <p:spPr bwMode="auto">
            <a:xfrm>
              <a:off x="4275222" y="3352800"/>
              <a:ext cx="533400" cy="381000"/>
            </a:xfrm>
            <a:prstGeom prst="can">
              <a:avLst>
                <a:gd name="adj" fmla="val 15278"/>
              </a:avLst>
            </a:prstGeom>
            <a:solidFill>
              <a:srgbClr val="FF99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312345" name="Text Box 25"/>
            <p:cNvSpPr txBox="1">
              <a:spLocks noChangeArrowheads="1"/>
            </p:cNvSpPr>
            <p:nvPr/>
          </p:nvSpPr>
          <p:spPr bwMode="auto">
            <a:xfrm>
              <a:off x="5025193" y="2590800"/>
              <a:ext cx="762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</a:rPr>
                <a:t>2,10</a:t>
              </a:r>
              <a:endParaRPr lang="es-AR" sz="1400" b="1">
                <a:solidFill>
                  <a:schemeClr val="bg1"/>
                </a:solidFill>
              </a:endParaRPr>
            </a:p>
          </p:txBody>
        </p:sp>
        <p:sp>
          <p:nvSpPr>
            <p:cNvPr id="312346" name="Text Box 26"/>
            <p:cNvSpPr txBox="1">
              <a:spLocks noChangeArrowheads="1"/>
            </p:cNvSpPr>
            <p:nvPr/>
          </p:nvSpPr>
          <p:spPr bwMode="auto">
            <a:xfrm>
              <a:off x="4122822" y="3048000"/>
              <a:ext cx="762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</a:rPr>
                <a:t>1,26</a:t>
              </a:r>
              <a:endParaRPr lang="es-AR" sz="1400" b="1">
                <a:solidFill>
                  <a:schemeClr val="bg1"/>
                </a:solidFill>
              </a:endParaRPr>
            </a:p>
          </p:txBody>
        </p:sp>
        <p:sp>
          <p:nvSpPr>
            <p:cNvPr id="312347" name="Text Box 27"/>
            <p:cNvSpPr txBox="1">
              <a:spLocks noChangeArrowheads="1"/>
            </p:cNvSpPr>
            <p:nvPr/>
          </p:nvSpPr>
          <p:spPr bwMode="auto">
            <a:xfrm>
              <a:off x="3429000" y="2743200"/>
              <a:ext cx="762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</a:rPr>
                <a:t>1,47</a:t>
              </a:r>
              <a:endParaRPr lang="es-AR" sz="1400" b="1">
                <a:solidFill>
                  <a:schemeClr val="bg1"/>
                </a:solidFill>
              </a:endParaRPr>
            </a:p>
          </p:txBody>
        </p:sp>
        <p:sp>
          <p:nvSpPr>
            <p:cNvPr id="312348" name="Text Box 28"/>
            <p:cNvSpPr txBox="1">
              <a:spLocks noChangeArrowheads="1"/>
            </p:cNvSpPr>
            <p:nvPr/>
          </p:nvSpPr>
          <p:spPr bwMode="auto">
            <a:xfrm>
              <a:off x="3543300" y="3886200"/>
              <a:ext cx="5334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VN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2349" name="Text Box 29"/>
            <p:cNvSpPr txBox="1">
              <a:spLocks noChangeArrowheads="1"/>
            </p:cNvSpPr>
            <p:nvPr/>
          </p:nvSpPr>
          <p:spPr bwMode="auto">
            <a:xfrm>
              <a:off x="5101393" y="3886200"/>
              <a:ext cx="5334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SPD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2350" name="Text Box 30"/>
            <p:cNvSpPr txBox="1">
              <a:spLocks noChangeArrowheads="1"/>
            </p:cNvSpPr>
            <p:nvPr/>
          </p:nvSpPr>
          <p:spPr bwMode="auto">
            <a:xfrm>
              <a:off x="4275222" y="3886200"/>
              <a:ext cx="5334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PC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5638800" y="152400"/>
            <a:ext cx="3505200" cy="6716127"/>
            <a:chOff x="5638800" y="152400"/>
            <a:chExt cx="3505200" cy="6716127"/>
          </a:xfrm>
        </p:grpSpPr>
        <p:pic>
          <p:nvPicPr>
            <p:cNvPr id="57351" name="Picture 32" descr="mos menor 5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13475" y="4419600"/>
              <a:ext cx="2854325" cy="174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2" name="Text Box 33"/>
            <p:cNvSpPr txBox="1">
              <a:spLocks noChangeArrowheads="1"/>
            </p:cNvSpPr>
            <p:nvPr/>
          </p:nvSpPr>
          <p:spPr bwMode="auto">
            <a:xfrm>
              <a:off x="7067550" y="6172200"/>
              <a:ext cx="10858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&lt; 53 </a:t>
              </a:r>
              <a:r>
                <a:rPr lang="en-US" b="1">
                  <a:solidFill>
                    <a:schemeClr val="bg1"/>
                  </a:solidFill>
                  <a:sym typeface="Symbol" pitchFamily="18" charset="2"/>
                </a:rPr>
                <a:t>m</a:t>
              </a:r>
              <a:endParaRPr lang="es-AR" b="1">
                <a:solidFill>
                  <a:schemeClr val="bg1"/>
                </a:solidFill>
              </a:endParaRPr>
            </a:p>
          </p:txBody>
        </p:sp>
        <p:sp>
          <p:nvSpPr>
            <p:cNvPr id="312356" name="Text Box 36"/>
            <p:cNvSpPr txBox="1">
              <a:spLocks noChangeArrowheads="1"/>
            </p:cNvSpPr>
            <p:nvPr/>
          </p:nvSpPr>
          <p:spPr bwMode="auto">
            <a:xfrm>
              <a:off x="8017047" y="152400"/>
              <a:ext cx="762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9,78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2357" name="Text Box 37"/>
            <p:cNvSpPr txBox="1">
              <a:spLocks noChangeArrowheads="1"/>
            </p:cNvSpPr>
            <p:nvPr/>
          </p:nvSpPr>
          <p:spPr bwMode="auto">
            <a:xfrm>
              <a:off x="7196894" y="611438"/>
              <a:ext cx="762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7,13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2358" name="Text Box 38"/>
            <p:cNvSpPr txBox="1">
              <a:spLocks noChangeArrowheads="1"/>
            </p:cNvSpPr>
            <p:nvPr/>
          </p:nvSpPr>
          <p:spPr bwMode="auto">
            <a:xfrm>
              <a:off x="6301544" y="1112586"/>
              <a:ext cx="762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6,89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7361" name="AutoShape 39"/>
            <p:cNvSpPr>
              <a:spLocks noChangeArrowheads="1"/>
            </p:cNvSpPr>
            <p:nvPr/>
          </p:nvSpPr>
          <p:spPr bwMode="auto">
            <a:xfrm>
              <a:off x="6477000" y="1524000"/>
              <a:ext cx="533400" cy="2209800"/>
            </a:xfrm>
            <a:prstGeom prst="can">
              <a:avLst>
                <a:gd name="adj" fmla="val 32855"/>
              </a:avLst>
            </a:prstGeom>
            <a:solidFill>
              <a:srgbClr val="FF99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7362" name="AutoShape 40"/>
            <p:cNvSpPr>
              <a:spLocks noChangeArrowheads="1"/>
            </p:cNvSpPr>
            <p:nvPr/>
          </p:nvSpPr>
          <p:spPr bwMode="auto">
            <a:xfrm>
              <a:off x="8169447" y="457200"/>
              <a:ext cx="533400" cy="3276600"/>
            </a:xfrm>
            <a:prstGeom prst="can">
              <a:avLst>
                <a:gd name="adj" fmla="val 36601"/>
              </a:avLst>
            </a:prstGeom>
            <a:solidFill>
              <a:srgbClr val="FF99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57363" name="AutoShape 41"/>
            <p:cNvSpPr>
              <a:spLocks noChangeArrowheads="1"/>
            </p:cNvSpPr>
            <p:nvPr/>
          </p:nvSpPr>
          <p:spPr bwMode="auto">
            <a:xfrm>
              <a:off x="7311194" y="1066800"/>
              <a:ext cx="533400" cy="2667000"/>
            </a:xfrm>
            <a:prstGeom prst="can">
              <a:avLst>
                <a:gd name="adj" fmla="val 38981"/>
              </a:avLst>
            </a:prstGeom>
            <a:solidFill>
              <a:srgbClr val="FF99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  <p:sp>
          <p:nvSpPr>
            <p:cNvPr id="312362" name="Text Box 42"/>
            <p:cNvSpPr txBox="1">
              <a:spLocks noChangeArrowheads="1"/>
            </p:cNvSpPr>
            <p:nvPr/>
          </p:nvSpPr>
          <p:spPr bwMode="auto">
            <a:xfrm>
              <a:off x="6527800" y="3886200"/>
              <a:ext cx="5334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VN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2363" name="Text Box 43"/>
            <p:cNvSpPr txBox="1">
              <a:spLocks noChangeArrowheads="1"/>
            </p:cNvSpPr>
            <p:nvPr/>
          </p:nvSpPr>
          <p:spPr bwMode="auto">
            <a:xfrm>
              <a:off x="8169447" y="3886200"/>
              <a:ext cx="5334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SPD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12364" name="Text Box 44"/>
            <p:cNvSpPr txBox="1">
              <a:spLocks noChangeArrowheads="1"/>
            </p:cNvSpPr>
            <p:nvPr/>
          </p:nvSpPr>
          <p:spPr bwMode="auto">
            <a:xfrm>
              <a:off x="7311194" y="3886200"/>
              <a:ext cx="5334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chemeClr val="bg1"/>
                  </a:solidFill>
                </a:rPr>
                <a:t>PC</a:t>
              </a:r>
              <a:endParaRPr lang="es-A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7350" name="Text Box 45"/>
            <p:cNvSpPr txBox="1">
              <a:spLocks noChangeArrowheads="1"/>
            </p:cNvSpPr>
            <p:nvPr/>
          </p:nvSpPr>
          <p:spPr bwMode="auto">
            <a:xfrm>
              <a:off x="5638800" y="6529973"/>
              <a:ext cx="3505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600" b="1" dirty="0">
                  <a:solidFill>
                    <a:srgbClr val="FFFF00"/>
                  </a:solidFill>
                </a:rPr>
                <a:t>Fonte: Sá et al., SSSAJ </a:t>
              </a:r>
              <a:r>
                <a:rPr lang="en-US" sz="1600" b="1" dirty="0">
                  <a:solidFill>
                    <a:srgbClr val="FFFF00"/>
                  </a:solidFill>
                </a:rPr>
                <a:t>v.65:1486-1499</a:t>
              </a:r>
              <a:endParaRPr lang="es-AR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38100" y="6563954"/>
            <a:ext cx="2727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Fotos cedidas por C. </a:t>
            </a:r>
            <a:r>
              <a:rPr lang="pt-BR" sz="1400" b="1" dirty="0" err="1">
                <a:solidFill>
                  <a:schemeClr val="bg1"/>
                </a:solidFill>
              </a:rPr>
              <a:t>Feller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9144000" cy="673768"/>
          </a:xfrm>
          <a:prstGeom prst="rect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4450693"/>
              </p:ext>
            </p:extLst>
          </p:nvPr>
        </p:nvGraphicFramePr>
        <p:xfrm>
          <a:off x="251520" y="126884"/>
          <a:ext cx="8640960" cy="6398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Elipse 8"/>
          <p:cNvSpPr/>
          <p:nvPr/>
        </p:nvSpPr>
        <p:spPr>
          <a:xfrm>
            <a:off x="8172400" y="1147633"/>
            <a:ext cx="720080" cy="576064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572000" y="1628800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899592" y="1340768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6372200" y="1412776"/>
            <a:ext cx="720080" cy="576064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upo 14"/>
          <p:cNvGrpSpPr/>
          <p:nvPr/>
        </p:nvGrpSpPr>
        <p:grpSpPr>
          <a:xfrm>
            <a:off x="7815904" y="5938611"/>
            <a:ext cx="1134126" cy="461665"/>
            <a:chOff x="4644008" y="5991671"/>
            <a:chExt cx="1134126" cy="461665"/>
          </a:xfrm>
        </p:grpSpPr>
        <p:sp>
          <p:nvSpPr>
            <p:cNvPr id="16" name="Retângulo 15"/>
            <p:cNvSpPr/>
            <p:nvPr/>
          </p:nvSpPr>
          <p:spPr>
            <a:xfrm>
              <a:off x="4644008" y="6025099"/>
              <a:ext cx="360040" cy="35622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004048" y="5991671"/>
              <a:ext cx="774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VN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5311763" y="5916703"/>
            <a:ext cx="1008112" cy="461665"/>
            <a:chOff x="6948264" y="5972380"/>
            <a:chExt cx="1008112" cy="461665"/>
          </a:xfrm>
        </p:grpSpPr>
        <p:sp>
          <p:nvSpPr>
            <p:cNvPr id="19" name="Retângulo 18"/>
            <p:cNvSpPr/>
            <p:nvPr/>
          </p:nvSpPr>
          <p:spPr>
            <a:xfrm>
              <a:off x="6948264" y="6021288"/>
              <a:ext cx="360040" cy="3562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7326306" y="5972380"/>
              <a:ext cx="630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PC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581249" y="5947373"/>
            <a:ext cx="1134126" cy="461665"/>
            <a:chOff x="4644008" y="5991671"/>
            <a:chExt cx="1134126" cy="461665"/>
          </a:xfrm>
        </p:grpSpPr>
        <p:sp>
          <p:nvSpPr>
            <p:cNvPr id="22" name="Retângulo 21"/>
            <p:cNvSpPr/>
            <p:nvPr/>
          </p:nvSpPr>
          <p:spPr>
            <a:xfrm>
              <a:off x="4644008" y="6025099"/>
              <a:ext cx="360040" cy="35622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5004048" y="5991671"/>
              <a:ext cx="774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PD</a:t>
              </a:r>
            </a:p>
          </p:txBody>
        </p:sp>
      </p:grpSp>
      <p:sp>
        <p:nvSpPr>
          <p:cNvPr id="24" name="Elipse 23"/>
          <p:cNvSpPr>
            <a:spLocks noChangeAspect="1"/>
          </p:cNvSpPr>
          <p:nvPr/>
        </p:nvSpPr>
        <p:spPr>
          <a:xfrm>
            <a:off x="2843808" y="2348880"/>
            <a:ext cx="520258" cy="416206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/>
          <p:cNvSpPr>
            <a:spLocks noChangeAspect="1"/>
          </p:cNvSpPr>
          <p:nvPr/>
        </p:nvSpPr>
        <p:spPr>
          <a:xfrm>
            <a:off x="2179534" y="3240883"/>
            <a:ext cx="520258" cy="416206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/>
          <p:cNvSpPr>
            <a:spLocks noChangeAspect="1"/>
          </p:cNvSpPr>
          <p:nvPr/>
        </p:nvSpPr>
        <p:spPr>
          <a:xfrm>
            <a:off x="1963510" y="4077072"/>
            <a:ext cx="520258" cy="416206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>
            <a:spLocks noChangeAspect="1"/>
          </p:cNvSpPr>
          <p:nvPr/>
        </p:nvSpPr>
        <p:spPr>
          <a:xfrm>
            <a:off x="1891502" y="5013176"/>
            <a:ext cx="520258" cy="416206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>
            <a:spLocks noChangeAspect="1"/>
          </p:cNvSpPr>
          <p:nvPr/>
        </p:nvSpPr>
        <p:spPr>
          <a:xfrm>
            <a:off x="1819494" y="5877272"/>
            <a:ext cx="520258" cy="416206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35496" y="6525344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err="1"/>
              <a:t>Source</a:t>
            </a:r>
            <a:r>
              <a:rPr lang="pt-BR" sz="1400" b="1" dirty="0"/>
              <a:t>: </a:t>
            </a:r>
            <a:r>
              <a:rPr lang="pt-BR" sz="1400" dirty="0"/>
              <a:t>Tivet, Sá, Lal, et al., 2013. </a:t>
            </a:r>
            <a:r>
              <a:rPr lang="pt-BR" sz="1400" dirty="0" err="1"/>
              <a:t>Soil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Tillage</a:t>
            </a:r>
            <a:r>
              <a:rPr lang="pt-BR" sz="1400" dirty="0"/>
              <a:t> </a:t>
            </a:r>
            <a:r>
              <a:rPr lang="pt-BR" sz="1400" dirty="0" err="1"/>
              <a:t>Research</a:t>
            </a:r>
            <a:r>
              <a:rPr lang="pt-BR" sz="1400" dirty="0"/>
              <a:t>, 126: 203-218 </a:t>
            </a:r>
          </a:p>
        </p:txBody>
      </p:sp>
      <p:cxnSp>
        <p:nvCxnSpPr>
          <p:cNvPr id="4" name="Conector de Seta Reta 3"/>
          <p:cNvCxnSpPr/>
          <p:nvPr/>
        </p:nvCxnSpPr>
        <p:spPr>
          <a:xfrm flipV="1">
            <a:off x="8532440" y="1916833"/>
            <a:ext cx="0" cy="371400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flipV="1">
            <a:off x="6830544" y="2163271"/>
            <a:ext cx="0" cy="371400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V="1">
            <a:off x="5367437" y="2163271"/>
            <a:ext cx="0" cy="371400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1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" r="9091" b="5681"/>
          <a:stretch/>
        </p:blipFill>
        <p:spPr>
          <a:xfrm>
            <a:off x="-27689" y="-1735"/>
            <a:ext cx="9143980" cy="685799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89" y="-1735"/>
            <a:ext cx="9171689" cy="91135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66255" y="221673"/>
            <a:ext cx="1939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SUMÁRIO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24679" y="1018265"/>
            <a:ext cx="8825345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Plantio direto: evolução da área cultivada e estado atual da qualidade do sistema no Território Nacional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24685" y="2338560"/>
            <a:ext cx="8825345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A redistribuição do C dos resíduos culturais nos compartimentos de C do solo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24679" y="4327100"/>
            <a:ext cx="8825345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O acúmulo de C em função dos sistemas de produção em regiões </a:t>
            </a:r>
            <a:r>
              <a:rPr lang="pt-BR" sz="2400" b="1" dirty="0" err="1">
                <a:solidFill>
                  <a:schemeClr val="bg1"/>
                </a:solidFill>
              </a:rPr>
              <a:t>sub-tropicais</a:t>
            </a:r>
            <a:r>
              <a:rPr lang="pt-BR" sz="2400" b="1" dirty="0">
                <a:solidFill>
                  <a:schemeClr val="bg1"/>
                </a:solidFill>
              </a:rPr>
              <a:t> e tropicais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45482" y="3536613"/>
            <a:ext cx="8825345" cy="461665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A proteção do C nos agregados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10830" y="5469309"/>
            <a:ext cx="8825345" cy="461665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Potencial global do SPD na mitigação das mudanças climáticas 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10825" y="6293633"/>
            <a:ext cx="8825345" cy="461665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Considerações finais</a:t>
            </a:r>
          </a:p>
        </p:txBody>
      </p:sp>
    </p:spTree>
    <p:extLst>
      <p:ext uri="{BB962C8B-B14F-4D97-AF65-F5344CB8AC3E}">
        <p14:creationId xmlns:p14="http://schemas.microsoft.com/office/powerpoint/2010/main" val="25764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CaixaDeTexto 2"/>
          <p:cNvSpPr txBox="1">
            <a:spLocks noChangeArrowheads="1"/>
          </p:cNvSpPr>
          <p:nvPr/>
        </p:nvSpPr>
        <p:spPr bwMode="auto">
          <a:xfrm>
            <a:off x="214313" y="71438"/>
            <a:ext cx="87153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Comparison of Soil Basal Respiration of Land Use Systems: 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Native field (NF), no-tillage for 22 years (NT-22) and 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  <a:latin typeface="Calibri" pitchFamily="34" charset="0"/>
              </a:rPr>
              <a:t>conventional tillage for 22 years (CT-22) </a:t>
            </a:r>
            <a:endParaRPr lang="pt-BR" sz="2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582613" y="1268760"/>
            <a:ext cx="7989887" cy="5194300"/>
            <a:chOff x="582613" y="1268760"/>
            <a:chExt cx="7989887" cy="5194300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582613" y="1268760"/>
            <a:ext cx="7989887" cy="5194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" name="Worksheet" r:id="rId3" imgW="4895951" imgH="3238500" progId="Excel.Sheet.8">
                    <p:embed/>
                  </p:oleObj>
                </mc:Choice>
                <mc:Fallback>
                  <p:oleObj name="Worksheet" r:id="rId3" imgW="4895951" imgH="3238500" progId="Excel.Sheet.8">
                    <p:embed/>
                    <p:pic>
                      <p:nvPicPr>
                        <p:cNvPr id="205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2613" y="1268760"/>
                          <a:ext cx="7989887" cy="51943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3" name="CaixaDeTexto 3"/>
            <p:cNvSpPr txBox="1">
              <a:spLocks noChangeArrowheads="1"/>
            </p:cNvSpPr>
            <p:nvPr/>
          </p:nvSpPr>
          <p:spPr bwMode="auto">
            <a:xfrm>
              <a:off x="3082925" y="1432511"/>
              <a:ext cx="4143375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Basal Respiration, mg g</a:t>
              </a:r>
              <a:r>
                <a:rPr lang="en-US" sz="2000" baseline="30000" dirty="0">
                  <a:latin typeface="Calibri" pitchFamily="34" charset="0"/>
                </a:rPr>
                <a:t>-1</a:t>
              </a:r>
              <a:r>
                <a:rPr lang="en-US" sz="2000" dirty="0">
                  <a:latin typeface="Calibri" pitchFamily="34" charset="0"/>
                </a:rPr>
                <a:t> of soil 10d</a:t>
              </a:r>
              <a:r>
                <a:rPr lang="en-US" sz="2000" baseline="30000" dirty="0">
                  <a:latin typeface="Calibri" pitchFamily="34" charset="0"/>
                </a:rPr>
                <a:t>-1</a:t>
              </a:r>
              <a:endParaRPr lang="pt-BR" sz="2000" baseline="30000" dirty="0">
                <a:latin typeface="Calibri" pitchFamily="34" charset="0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6732240" y="4149080"/>
              <a:ext cx="1428750" cy="2071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2055" name="CaixaDeTexto 6"/>
            <p:cNvSpPr txBox="1">
              <a:spLocks noChangeArrowheads="1"/>
            </p:cNvSpPr>
            <p:nvPr/>
          </p:nvSpPr>
          <p:spPr bwMode="auto">
            <a:xfrm>
              <a:off x="6726238" y="4406900"/>
              <a:ext cx="928687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0 – 2.5</a:t>
              </a:r>
              <a:endParaRPr lang="pt-BR" sz="2000" dirty="0">
                <a:latin typeface="Calibri" pitchFamily="34" charset="0"/>
              </a:endParaRPr>
            </a:p>
          </p:txBody>
        </p:sp>
        <p:sp>
          <p:nvSpPr>
            <p:cNvPr id="2056" name="CaixaDeTexto 7"/>
            <p:cNvSpPr txBox="1">
              <a:spLocks noChangeArrowheads="1"/>
            </p:cNvSpPr>
            <p:nvPr/>
          </p:nvSpPr>
          <p:spPr bwMode="auto">
            <a:xfrm>
              <a:off x="6726238" y="4764088"/>
              <a:ext cx="928687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2.5 - 5</a:t>
              </a:r>
              <a:endParaRPr lang="pt-BR" sz="2000" dirty="0">
                <a:latin typeface="Calibri" pitchFamily="34" charset="0"/>
              </a:endParaRPr>
            </a:p>
          </p:txBody>
        </p:sp>
        <p:sp>
          <p:nvSpPr>
            <p:cNvPr id="2057" name="CaixaDeTexto 8"/>
            <p:cNvSpPr txBox="1">
              <a:spLocks noChangeArrowheads="1"/>
            </p:cNvSpPr>
            <p:nvPr/>
          </p:nvSpPr>
          <p:spPr bwMode="auto">
            <a:xfrm>
              <a:off x="6726238" y="5164138"/>
              <a:ext cx="8572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5 - 10</a:t>
              </a:r>
              <a:endParaRPr lang="pt-BR" sz="2000" dirty="0">
                <a:latin typeface="Calibri" pitchFamily="34" charset="0"/>
              </a:endParaRPr>
            </a:p>
          </p:txBody>
        </p:sp>
        <p:sp>
          <p:nvSpPr>
            <p:cNvPr id="2058" name="CaixaDeTexto 9"/>
            <p:cNvSpPr txBox="1">
              <a:spLocks noChangeArrowheads="1"/>
            </p:cNvSpPr>
            <p:nvPr/>
          </p:nvSpPr>
          <p:spPr bwMode="auto">
            <a:xfrm>
              <a:off x="6726238" y="5549900"/>
              <a:ext cx="10001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10 - 20</a:t>
              </a:r>
              <a:endParaRPr lang="pt-BR" sz="2000" dirty="0">
                <a:latin typeface="Calibri" pitchFamily="34" charset="0"/>
              </a:endParaRPr>
            </a:p>
          </p:txBody>
        </p:sp>
        <p:sp>
          <p:nvSpPr>
            <p:cNvPr id="2059" name="CaixaDeTexto 10"/>
            <p:cNvSpPr txBox="1">
              <a:spLocks noChangeArrowheads="1"/>
            </p:cNvSpPr>
            <p:nvPr/>
          </p:nvSpPr>
          <p:spPr bwMode="auto">
            <a:xfrm>
              <a:off x="6726238" y="5929313"/>
              <a:ext cx="928687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Calibri" pitchFamily="34" charset="0"/>
                </a:rPr>
                <a:t>20 - 40</a:t>
              </a:r>
              <a:endParaRPr lang="pt-BR" sz="2000" dirty="0">
                <a:latin typeface="Calibri" pitchFamily="34" charset="0"/>
              </a:endParaRPr>
            </a:p>
          </p:txBody>
        </p:sp>
        <p:sp>
          <p:nvSpPr>
            <p:cNvPr id="2060" name="CaixaDeTexto 11"/>
            <p:cNvSpPr txBox="1">
              <a:spLocks noChangeArrowheads="1"/>
            </p:cNvSpPr>
            <p:nvPr/>
          </p:nvSpPr>
          <p:spPr bwMode="auto">
            <a:xfrm>
              <a:off x="1582738" y="1949450"/>
              <a:ext cx="714375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latin typeface="Calibri" pitchFamily="34" charset="0"/>
                </a:rPr>
                <a:t>0.0</a:t>
              </a:r>
              <a:endParaRPr lang="pt-BR" sz="2000">
                <a:latin typeface="Calibri" pitchFamily="34" charset="0"/>
              </a:endParaRPr>
            </a:p>
          </p:txBody>
        </p:sp>
        <p:sp>
          <p:nvSpPr>
            <p:cNvPr id="2061" name="CaixaDeTexto 12"/>
            <p:cNvSpPr txBox="1">
              <a:spLocks noChangeArrowheads="1"/>
            </p:cNvSpPr>
            <p:nvPr/>
          </p:nvSpPr>
          <p:spPr bwMode="auto">
            <a:xfrm>
              <a:off x="3154363" y="1949450"/>
              <a:ext cx="714375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latin typeface="Calibri" pitchFamily="34" charset="0"/>
                </a:rPr>
                <a:t>0.5</a:t>
              </a:r>
              <a:endParaRPr lang="pt-BR" sz="2000">
                <a:latin typeface="Calibri" pitchFamily="34" charset="0"/>
              </a:endParaRPr>
            </a:p>
          </p:txBody>
        </p:sp>
        <p:sp>
          <p:nvSpPr>
            <p:cNvPr id="2062" name="CaixaDeTexto 13"/>
            <p:cNvSpPr txBox="1">
              <a:spLocks noChangeArrowheads="1"/>
            </p:cNvSpPr>
            <p:nvPr/>
          </p:nvSpPr>
          <p:spPr bwMode="auto">
            <a:xfrm>
              <a:off x="4725988" y="1949450"/>
              <a:ext cx="714375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latin typeface="Calibri" pitchFamily="34" charset="0"/>
                </a:rPr>
                <a:t>1.0</a:t>
              </a:r>
              <a:endParaRPr lang="pt-BR" sz="2000">
                <a:latin typeface="Calibri" pitchFamily="34" charset="0"/>
              </a:endParaRPr>
            </a:p>
          </p:txBody>
        </p:sp>
        <p:sp>
          <p:nvSpPr>
            <p:cNvPr id="2063" name="CaixaDeTexto 14"/>
            <p:cNvSpPr txBox="1">
              <a:spLocks noChangeArrowheads="1"/>
            </p:cNvSpPr>
            <p:nvPr/>
          </p:nvSpPr>
          <p:spPr bwMode="auto">
            <a:xfrm>
              <a:off x="6226175" y="1949450"/>
              <a:ext cx="714375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latin typeface="Calibri" pitchFamily="34" charset="0"/>
                </a:rPr>
                <a:t>1.5</a:t>
              </a:r>
              <a:endParaRPr lang="pt-BR" sz="2000">
                <a:latin typeface="Calibri" pitchFamily="34" charset="0"/>
              </a:endParaRPr>
            </a:p>
          </p:txBody>
        </p:sp>
        <p:sp>
          <p:nvSpPr>
            <p:cNvPr id="2064" name="CaixaDeTexto 15"/>
            <p:cNvSpPr txBox="1">
              <a:spLocks noChangeArrowheads="1"/>
            </p:cNvSpPr>
            <p:nvPr/>
          </p:nvSpPr>
          <p:spPr bwMode="auto">
            <a:xfrm>
              <a:off x="7726363" y="1949450"/>
              <a:ext cx="714375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latin typeface="Calibri" pitchFamily="34" charset="0"/>
                </a:rPr>
                <a:t>2.0</a:t>
              </a:r>
              <a:endParaRPr lang="pt-BR" sz="2000">
                <a:latin typeface="Calibri" pitchFamily="34" charset="0"/>
              </a:endParaRPr>
            </a:p>
          </p:txBody>
        </p:sp>
        <p:sp>
          <p:nvSpPr>
            <p:cNvPr id="2065" name="CaixaDeTexto 17"/>
            <p:cNvSpPr txBox="1">
              <a:spLocks noChangeArrowheads="1"/>
            </p:cNvSpPr>
            <p:nvPr/>
          </p:nvSpPr>
          <p:spPr bwMode="auto">
            <a:xfrm>
              <a:off x="6429375" y="4071938"/>
              <a:ext cx="12858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latin typeface="Calibri" pitchFamily="34" charset="0"/>
                </a:rPr>
                <a:t>Depth, cm</a:t>
              </a:r>
              <a:endParaRPr lang="pt-BR" b="1">
                <a:latin typeface="Calibri" pitchFamily="34" charset="0"/>
              </a:endParaRPr>
            </a:p>
          </p:txBody>
        </p:sp>
      </p:grpSp>
      <p:sp>
        <p:nvSpPr>
          <p:cNvPr id="3" name="Retângulo 2"/>
          <p:cNvSpPr/>
          <p:nvPr/>
        </p:nvSpPr>
        <p:spPr>
          <a:xfrm>
            <a:off x="838373" y="3645024"/>
            <a:ext cx="7334027" cy="1409637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285921" y="6491143"/>
            <a:ext cx="5547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>
                <a:solidFill>
                  <a:schemeClr val="bg1"/>
                </a:solidFill>
              </a:rPr>
              <a:t>Source</a:t>
            </a:r>
            <a:r>
              <a:rPr lang="pt-BR" sz="1400" dirty="0">
                <a:solidFill>
                  <a:schemeClr val="bg1"/>
                </a:solidFill>
              </a:rPr>
              <a:t>: Sá and Lal, 2009. Soil  &amp; Tillage Research, v.103:46-56</a:t>
            </a:r>
          </a:p>
        </p:txBody>
      </p:sp>
    </p:spTree>
    <p:extLst>
      <p:ext uri="{BB962C8B-B14F-4D97-AF65-F5344CB8AC3E}">
        <p14:creationId xmlns:p14="http://schemas.microsoft.com/office/powerpoint/2010/main" val="21429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852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59"/>
          <p:cNvGrpSpPr>
            <a:grpSpLocks/>
          </p:cNvGrpSpPr>
          <p:nvPr/>
        </p:nvGrpSpPr>
        <p:grpSpPr bwMode="auto">
          <a:xfrm>
            <a:off x="1187450" y="875621"/>
            <a:ext cx="6892925" cy="5793466"/>
            <a:chOff x="1187624" y="636908"/>
            <a:chExt cx="6893265" cy="5873379"/>
          </a:xfrm>
        </p:grpSpPr>
        <p:pic>
          <p:nvPicPr>
            <p:cNvPr id="7175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9958" t="27820" r="10281" b="13306"/>
            <a:stretch>
              <a:fillRect/>
            </a:stretch>
          </p:blipFill>
          <p:spPr bwMode="auto">
            <a:xfrm>
              <a:off x="1187624" y="692696"/>
              <a:ext cx="6893265" cy="581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6" name="CaixaDeTexto 56"/>
            <p:cNvSpPr txBox="1">
              <a:spLocks noChangeArrowheads="1"/>
            </p:cNvSpPr>
            <p:nvPr/>
          </p:nvSpPr>
          <p:spPr bwMode="auto">
            <a:xfrm>
              <a:off x="6228184" y="1300698"/>
              <a:ext cx="108012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Forest</a:t>
              </a:r>
              <a:endParaRPr lang="pt-BR" sz="2000"/>
            </a:p>
          </p:txBody>
        </p:sp>
        <p:sp>
          <p:nvSpPr>
            <p:cNvPr id="7177" name="CaixaDeTexto 57"/>
            <p:cNvSpPr txBox="1">
              <a:spLocks noChangeArrowheads="1"/>
            </p:cNvSpPr>
            <p:nvPr/>
          </p:nvSpPr>
          <p:spPr bwMode="auto">
            <a:xfrm>
              <a:off x="3852225" y="4133891"/>
              <a:ext cx="108012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dirty="0"/>
                <a:t>CT</a:t>
              </a:r>
              <a:endParaRPr lang="pt-BR" sz="2000" dirty="0"/>
            </a:p>
          </p:txBody>
        </p:sp>
        <p:sp>
          <p:nvSpPr>
            <p:cNvPr id="7178" name="CaixaDeTexto 58"/>
            <p:cNvSpPr txBox="1">
              <a:spLocks noChangeArrowheads="1"/>
            </p:cNvSpPr>
            <p:nvPr/>
          </p:nvSpPr>
          <p:spPr bwMode="auto">
            <a:xfrm>
              <a:off x="1763688" y="636908"/>
              <a:ext cx="1080120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dirty="0"/>
                <a:t>NT</a:t>
              </a:r>
              <a:endParaRPr lang="pt-BR" sz="2000" dirty="0"/>
            </a:p>
          </p:txBody>
        </p:sp>
      </p:grpSp>
      <p:sp>
        <p:nvSpPr>
          <p:cNvPr id="7171" name="CaixaDeTexto 60"/>
          <p:cNvSpPr txBox="1">
            <a:spLocks noChangeArrowheads="1"/>
          </p:cNvSpPr>
          <p:nvPr/>
        </p:nvSpPr>
        <p:spPr bwMode="auto">
          <a:xfrm>
            <a:off x="323850" y="44624"/>
            <a:ext cx="8496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Análise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multivariada</a:t>
            </a:r>
            <a:r>
              <a:rPr lang="en-US" sz="2400" b="1" dirty="0">
                <a:solidFill>
                  <a:schemeClr val="bg1"/>
                </a:solidFill>
              </a:rPr>
              <a:t> – principal </a:t>
            </a:r>
            <a:r>
              <a:rPr lang="en-US" sz="2400" b="1" dirty="0" err="1">
                <a:solidFill>
                  <a:schemeClr val="bg1"/>
                </a:solidFill>
              </a:rPr>
              <a:t>componente</a:t>
            </a:r>
            <a:r>
              <a:rPr lang="en-US" sz="2400" b="1" dirty="0">
                <a:solidFill>
                  <a:schemeClr val="bg1"/>
                </a:solidFill>
              </a:rPr>
              <a:t> – para </a:t>
            </a:r>
            <a:r>
              <a:rPr lang="en-US" sz="2400" b="1" dirty="0" err="1">
                <a:solidFill>
                  <a:schemeClr val="bg1"/>
                </a:solidFill>
              </a:rPr>
              <a:t>os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compostos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orgânicos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determinados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por</a:t>
            </a:r>
            <a:r>
              <a:rPr lang="en-US" sz="2400" b="1" dirty="0">
                <a:solidFill>
                  <a:schemeClr val="bg1"/>
                </a:solidFill>
              </a:rPr>
              <a:t> infra-</a:t>
            </a:r>
            <a:r>
              <a:rPr lang="en-US" sz="2400" b="1" dirty="0" err="1">
                <a:solidFill>
                  <a:schemeClr val="bg1"/>
                </a:solidFill>
              </a:rPr>
              <a:t>vermelho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um LV </a:t>
            </a:r>
            <a:r>
              <a:rPr lang="en-US" sz="2400" b="1" dirty="0" err="1">
                <a:solidFill>
                  <a:schemeClr val="bg1"/>
                </a:solidFill>
              </a:rPr>
              <a:t>argiloso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4" name="Forma livre 63"/>
          <p:cNvSpPr/>
          <p:nvPr/>
        </p:nvSpPr>
        <p:spPr>
          <a:xfrm>
            <a:off x="3851275" y="1628775"/>
            <a:ext cx="4105275" cy="1854200"/>
          </a:xfrm>
          <a:custGeom>
            <a:avLst/>
            <a:gdLst>
              <a:gd name="connsiteX0" fmla="*/ 152400 w 3891887"/>
              <a:gd name="connsiteY0" fmla="*/ 184245 h 1769660"/>
              <a:gd name="connsiteX1" fmla="*/ 971266 w 3891887"/>
              <a:gd name="connsiteY1" fmla="*/ 102358 h 1769660"/>
              <a:gd name="connsiteX2" fmla="*/ 3223146 w 3891887"/>
              <a:gd name="connsiteY2" fmla="*/ 798394 h 1769660"/>
              <a:gd name="connsiteX3" fmla="*/ 3878239 w 3891887"/>
              <a:gd name="connsiteY3" fmla="*/ 1453487 h 1769660"/>
              <a:gd name="connsiteX4" fmla="*/ 3305033 w 3891887"/>
              <a:gd name="connsiteY4" fmla="*/ 1726442 h 1769660"/>
              <a:gd name="connsiteX5" fmla="*/ 1189630 w 3891887"/>
              <a:gd name="connsiteY5" fmla="*/ 1194179 h 1769660"/>
              <a:gd name="connsiteX6" fmla="*/ 166048 w 3891887"/>
              <a:gd name="connsiteY6" fmla="*/ 580030 h 1769660"/>
              <a:gd name="connsiteX7" fmla="*/ 152400 w 3891887"/>
              <a:gd name="connsiteY7" fmla="*/ 184245 h 17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1887" h="1769660">
                <a:moveTo>
                  <a:pt x="152400" y="184245"/>
                </a:moveTo>
                <a:cubicBezTo>
                  <a:pt x="286603" y="104633"/>
                  <a:pt x="459475" y="0"/>
                  <a:pt x="971266" y="102358"/>
                </a:cubicBezTo>
                <a:cubicBezTo>
                  <a:pt x="1483057" y="204716"/>
                  <a:pt x="2738651" y="573206"/>
                  <a:pt x="3223146" y="798394"/>
                </a:cubicBezTo>
                <a:cubicBezTo>
                  <a:pt x="3707641" y="1023582"/>
                  <a:pt x="3864591" y="1298812"/>
                  <a:pt x="3878239" y="1453487"/>
                </a:cubicBezTo>
                <a:cubicBezTo>
                  <a:pt x="3891887" y="1608162"/>
                  <a:pt x="3753135" y="1769660"/>
                  <a:pt x="3305033" y="1726442"/>
                </a:cubicBezTo>
                <a:cubicBezTo>
                  <a:pt x="2856931" y="1683224"/>
                  <a:pt x="1712794" y="1385248"/>
                  <a:pt x="1189630" y="1194179"/>
                </a:cubicBezTo>
                <a:cubicBezTo>
                  <a:pt x="666466" y="1003110"/>
                  <a:pt x="332096" y="750627"/>
                  <a:pt x="166048" y="580030"/>
                </a:cubicBezTo>
                <a:cubicBezTo>
                  <a:pt x="0" y="409433"/>
                  <a:pt x="18197" y="263857"/>
                  <a:pt x="152400" y="18424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5" name="Forma livre 64"/>
          <p:cNvSpPr/>
          <p:nvPr/>
        </p:nvSpPr>
        <p:spPr>
          <a:xfrm>
            <a:off x="1344613" y="1052735"/>
            <a:ext cx="2417762" cy="2968403"/>
          </a:xfrm>
          <a:custGeom>
            <a:avLst/>
            <a:gdLst>
              <a:gd name="connsiteX0" fmla="*/ 402608 w 2417928"/>
              <a:gd name="connsiteY0" fmla="*/ 145576 h 3088944"/>
              <a:gd name="connsiteX1" fmla="*/ 102358 w 2417928"/>
              <a:gd name="connsiteY1" fmla="*/ 459475 h 3088944"/>
              <a:gd name="connsiteX2" fmla="*/ 34119 w 2417928"/>
              <a:gd name="connsiteY2" fmla="*/ 1100919 h 3088944"/>
              <a:gd name="connsiteX3" fmla="*/ 307074 w 2417928"/>
              <a:gd name="connsiteY3" fmla="*/ 2220036 h 3088944"/>
              <a:gd name="connsiteX4" fmla="*/ 989462 w 2417928"/>
              <a:gd name="connsiteY4" fmla="*/ 2916072 h 3088944"/>
              <a:gd name="connsiteX5" fmla="*/ 1685498 w 2417928"/>
              <a:gd name="connsiteY5" fmla="*/ 2970663 h 3088944"/>
              <a:gd name="connsiteX6" fmla="*/ 2326943 w 2417928"/>
              <a:gd name="connsiteY6" fmla="*/ 2206388 h 3088944"/>
              <a:gd name="connsiteX7" fmla="*/ 2231408 w 2417928"/>
              <a:gd name="connsiteY7" fmla="*/ 841612 h 3088944"/>
              <a:gd name="connsiteX8" fmla="*/ 1494429 w 2417928"/>
              <a:gd name="connsiteY8" fmla="*/ 118281 h 3088944"/>
              <a:gd name="connsiteX9" fmla="*/ 402608 w 2417928"/>
              <a:gd name="connsiteY9" fmla="*/ 145576 h 308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7928" h="3088944">
                <a:moveTo>
                  <a:pt x="402608" y="145576"/>
                </a:moveTo>
                <a:cubicBezTo>
                  <a:pt x="170596" y="202442"/>
                  <a:pt x="163773" y="300251"/>
                  <a:pt x="102358" y="459475"/>
                </a:cubicBezTo>
                <a:cubicBezTo>
                  <a:pt x="40943" y="618699"/>
                  <a:pt x="0" y="807492"/>
                  <a:pt x="34119" y="1100919"/>
                </a:cubicBezTo>
                <a:cubicBezTo>
                  <a:pt x="68238" y="1394346"/>
                  <a:pt x="147850" y="1917511"/>
                  <a:pt x="307074" y="2220036"/>
                </a:cubicBezTo>
                <a:cubicBezTo>
                  <a:pt x="466298" y="2522562"/>
                  <a:pt x="759725" y="2790968"/>
                  <a:pt x="989462" y="2916072"/>
                </a:cubicBezTo>
                <a:cubicBezTo>
                  <a:pt x="1219199" y="3041176"/>
                  <a:pt x="1462585" y="3088944"/>
                  <a:pt x="1685498" y="2970663"/>
                </a:cubicBezTo>
                <a:cubicBezTo>
                  <a:pt x="1908411" y="2852382"/>
                  <a:pt x="2235958" y="2561230"/>
                  <a:pt x="2326943" y="2206388"/>
                </a:cubicBezTo>
                <a:cubicBezTo>
                  <a:pt x="2417928" y="1851546"/>
                  <a:pt x="2370160" y="1189630"/>
                  <a:pt x="2231408" y="841612"/>
                </a:cubicBezTo>
                <a:cubicBezTo>
                  <a:pt x="2092656" y="493594"/>
                  <a:pt x="1796954" y="236562"/>
                  <a:pt x="1494429" y="118281"/>
                </a:cubicBezTo>
                <a:cubicBezTo>
                  <a:pt x="1191904" y="0"/>
                  <a:pt x="634620" y="88710"/>
                  <a:pt x="402608" y="145576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8" name="Forma livre 67"/>
          <p:cNvSpPr/>
          <p:nvPr/>
        </p:nvSpPr>
        <p:spPr>
          <a:xfrm>
            <a:off x="1592263" y="4268788"/>
            <a:ext cx="3170237" cy="2478087"/>
          </a:xfrm>
          <a:custGeom>
            <a:avLst/>
            <a:gdLst>
              <a:gd name="connsiteX0" fmla="*/ 100084 w 3170831"/>
              <a:gd name="connsiteY0" fmla="*/ 439004 h 2477069"/>
              <a:gd name="connsiteX1" fmla="*/ 645995 w 3170831"/>
              <a:gd name="connsiteY1" fmla="*/ 56866 h 2477069"/>
              <a:gd name="connsiteX2" fmla="*/ 1601338 w 3170831"/>
              <a:gd name="connsiteY2" fmla="*/ 97810 h 2477069"/>
              <a:gd name="connsiteX3" fmla="*/ 2693159 w 3170831"/>
              <a:gd name="connsiteY3" fmla="*/ 630072 h 2477069"/>
              <a:gd name="connsiteX4" fmla="*/ 3157183 w 3170831"/>
              <a:gd name="connsiteY4" fmla="*/ 1476233 h 2477069"/>
              <a:gd name="connsiteX5" fmla="*/ 2775046 w 3170831"/>
              <a:gd name="connsiteY5" fmla="*/ 2240508 h 2477069"/>
              <a:gd name="connsiteX6" fmla="*/ 1683225 w 3170831"/>
              <a:gd name="connsiteY6" fmla="*/ 2363338 h 2477069"/>
              <a:gd name="connsiteX7" fmla="*/ 332096 w 3170831"/>
              <a:gd name="connsiteY7" fmla="*/ 1558120 h 2477069"/>
              <a:gd name="connsiteX8" fmla="*/ 45493 w 3170831"/>
              <a:gd name="connsiteY8" fmla="*/ 807493 h 2477069"/>
              <a:gd name="connsiteX9" fmla="*/ 100084 w 3170831"/>
              <a:gd name="connsiteY9" fmla="*/ 439004 h 247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70831" h="2477069">
                <a:moveTo>
                  <a:pt x="100084" y="439004"/>
                </a:moveTo>
                <a:cubicBezTo>
                  <a:pt x="200168" y="313900"/>
                  <a:pt x="395786" y="113732"/>
                  <a:pt x="645995" y="56866"/>
                </a:cubicBezTo>
                <a:cubicBezTo>
                  <a:pt x="896204" y="0"/>
                  <a:pt x="1260144" y="2276"/>
                  <a:pt x="1601338" y="97810"/>
                </a:cubicBezTo>
                <a:cubicBezTo>
                  <a:pt x="1942532" y="193344"/>
                  <a:pt x="2433852" y="400335"/>
                  <a:pt x="2693159" y="630072"/>
                </a:cubicBezTo>
                <a:cubicBezTo>
                  <a:pt x="2952467" y="859809"/>
                  <a:pt x="3143535" y="1207827"/>
                  <a:pt x="3157183" y="1476233"/>
                </a:cubicBezTo>
                <a:cubicBezTo>
                  <a:pt x="3170831" y="1744639"/>
                  <a:pt x="3020706" y="2092657"/>
                  <a:pt x="2775046" y="2240508"/>
                </a:cubicBezTo>
                <a:cubicBezTo>
                  <a:pt x="2529386" y="2388359"/>
                  <a:pt x="2090383" y="2477069"/>
                  <a:pt x="1683225" y="2363338"/>
                </a:cubicBezTo>
                <a:cubicBezTo>
                  <a:pt x="1276067" y="2249607"/>
                  <a:pt x="605051" y="1817428"/>
                  <a:pt x="332096" y="1558120"/>
                </a:cubicBezTo>
                <a:cubicBezTo>
                  <a:pt x="59141" y="1298813"/>
                  <a:pt x="79612" y="998562"/>
                  <a:pt x="45493" y="807493"/>
                </a:cubicBezTo>
                <a:cubicBezTo>
                  <a:pt x="11374" y="616424"/>
                  <a:pt x="0" y="564108"/>
                  <a:pt x="100084" y="43900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724128" y="350100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Compostos</a:t>
            </a:r>
            <a:r>
              <a:rPr lang="en-US" dirty="0"/>
              <a:t> </a:t>
            </a:r>
            <a:r>
              <a:rPr lang="en-US" dirty="0" err="1"/>
              <a:t>orgânicos</a:t>
            </a:r>
            <a:r>
              <a:rPr lang="en-US" dirty="0"/>
              <a:t> </a:t>
            </a:r>
            <a:r>
              <a:rPr lang="en-US" dirty="0" err="1"/>
              <a:t>aromáticos</a:t>
            </a:r>
            <a:r>
              <a:rPr lang="en-US" dirty="0"/>
              <a:t> e </a:t>
            </a:r>
            <a:r>
              <a:rPr lang="en-US" dirty="0" err="1"/>
              <a:t>Lábeis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788024" y="5445224"/>
            <a:ext cx="2165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Compostos</a:t>
            </a:r>
            <a:r>
              <a:rPr lang="en-US" dirty="0"/>
              <a:t> </a:t>
            </a:r>
            <a:r>
              <a:rPr lang="en-US" dirty="0" err="1"/>
              <a:t>orgânicos</a:t>
            </a:r>
            <a:r>
              <a:rPr lang="en-US" dirty="0"/>
              <a:t> </a:t>
            </a:r>
            <a:r>
              <a:rPr lang="en-US" dirty="0" err="1"/>
              <a:t>aromáticos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51520" y="234888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Compostos</a:t>
            </a:r>
            <a:r>
              <a:rPr lang="en-US" dirty="0"/>
              <a:t> </a:t>
            </a:r>
            <a:r>
              <a:rPr lang="en-US" dirty="0" err="1"/>
              <a:t>orgânicos</a:t>
            </a:r>
            <a:r>
              <a:rPr lang="en-US" dirty="0"/>
              <a:t> </a:t>
            </a:r>
            <a:r>
              <a:rPr lang="en-US" dirty="0" err="1"/>
              <a:t>lábeis</a:t>
            </a:r>
            <a:r>
              <a:rPr lang="en-US" dirty="0"/>
              <a:t> e </a:t>
            </a:r>
            <a:r>
              <a:rPr lang="en-US" dirty="0" err="1"/>
              <a:t>aromáticos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350327" y="6495334"/>
            <a:ext cx="4793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Source: Tivet, Sá, Lal et al., 2013. </a:t>
            </a:r>
            <a:r>
              <a:rPr lang="en-US" sz="1400" b="1" dirty="0" err="1"/>
              <a:t>Geoderma</a:t>
            </a:r>
            <a:r>
              <a:rPr lang="en-US" sz="1400" b="1" dirty="0"/>
              <a:t>, v.207-208, 71-81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47051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8" grpId="0" animBg="1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323528" y="243743"/>
            <a:ext cx="8424936" cy="6120680"/>
            <a:chOff x="323528" y="243743"/>
            <a:chExt cx="8424936" cy="6120680"/>
          </a:xfrm>
        </p:grpSpPr>
        <p:pic>
          <p:nvPicPr>
            <p:cNvPr id="2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43743"/>
              <a:ext cx="8424936" cy="6120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2717794" y="5805264"/>
              <a:ext cx="61206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NT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4427984" y="5850859"/>
              <a:ext cx="61206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CT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6192180" y="5837202"/>
              <a:ext cx="61206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NV</a:t>
              </a:r>
            </a:p>
          </p:txBody>
        </p:sp>
      </p:grpSp>
      <p:cxnSp>
        <p:nvCxnSpPr>
          <p:cNvPr id="13" name="Conector reto 12"/>
          <p:cNvCxnSpPr/>
          <p:nvPr/>
        </p:nvCxnSpPr>
        <p:spPr>
          <a:xfrm>
            <a:off x="2690791" y="5373216"/>
            <a:ext cx="347438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697357" y="6515198"/>
            <a:ext cx="5446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Source: Tivet, Sá, Lal et al., 2013. </a:t>
            </a:r>
            <a:r>
              <a:rPr lang="en-US" sz="1400" b="1" dirty="0" err="1"/>
              <a:t>Geoderma</a:t>
            </a:r>
            <a:r>
              <a:rPr lang="en-US" sz="1400" b="1" dirty="0"/>
              <a:t>, v.</a:t>
            </a:r>
            <a:r>
              <a:rPr lang="pt-BR" sz="1400" dirty="0"/>
              <a:t>207-208:71–81</a:t>
            </a:r>
            <a:r>
              <a:rPr lang="en-US" sz="1400" b="1" dirty="0"/>
              <a:t> </a:t>
            </a:r>
            <a:endParaRPr lang="pt-BR" sz="1400" b="1" dirty="0"/>
          </a:p>
        </p:txBody>
      </p:sp>
      <p:sp>
        <p:nvSpPr>
          <p:cNvPr id="4" name="Elipse 3"/>
          <p:cNvSpPr/>
          <p:nvPr/>
        </p:nvSpPr>
        <p:spPr>
          <a:xfrm>
            <a:off x="6096937" y="5675586"/>
            <a:ext cx="771651" cy="688837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2635627" y="5658796"/>
            <a:ext cx="771651" cy="688837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1" name="Grupo 20"/>
          <p:cNvGrpSpPr/>
          <p:nvPr/>
        </p:nvGrpSpPr>
        <p:grpSpPr>
          <a:xfrm>
            <a:off x="3329862" y="3645024"/>
            <a:ext cx="3474386" cy="646331"/>
            <a:chOff x="3329862" y="3645024"/>
            <a:chExt cx="3474386" cy="646331"/>
          </a:xfrm>
        </p:grpSpPr>
        <p:cxnSp>
          <p:nvCxnSpPr>
            <p:cNvPr id="11" name="Conector reto 10"/>
            <p:cNvCxnSpPr/>
            <p:nvPr/>
          </p:nvCxnSpPr>
          <p:spPr>
            <a:xfrm>
              <a:off x="3329862" y="3645024"/>
              <a:ext cx="3474386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/>
            <p:nvPr/>
          </p:nvCxnSpPr>
          <p:spPr>
            <a:xfrm>
              <a:off x="5135295" y="3645024"/>
              <a:ext cx="0" cy="42200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/>
            <p:cNvSpPr txBox="1"/>
            <p:nvPr/>
          </p:nvSpPr>
          <p:spPr>
            <a:xfrm>
              <a:off x="5135295" y="3645024"/>
              <a:ext cx="419052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3600" dirty="0"/>
                <a:t>*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996825" y="4653136"/>
            <a:ext cx="3474386" cy="659057"/>
            <a:chOff x="2996825" y="4653136"/>
            <a:chExt cx="3474386" cy="659057"/>
          </a:xfrm>
        </p:grpSpPr>
        <p:cxnSp>
          <p:nvCxnSpPr>
            <p:cNvPr id="12" name="Conector reto 11"/>
            <p:cNvCxnSpPr/>
            <p:nvPr/>
          </p:nvCxnSpPr>
          <p:spPr>
            <a:xfrm>
              <a:off x="2996825" y="4653136"/>
              <a:ext cx="3474386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/>
            <p:nvPr/>
          </p:nvCxnSpPr>
          <p:spPr>
            <a:xfrm>
              <a:off x="4769071" y="4653136"/>
              <a:ext cx="0" cy="37152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ixaDeTexto 19"/>
            <p:cNvSpPr txBox="1"/>
            <p:nvPr/>
          </p:nvSpPr>
          <p:spPr>
            <a:xfrm>
              <a:off x="4387040" y="4665862"/>
              <a:ext cx="419052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3600" dirty="0"/>
                <a:t>*</a:t>
              </a:r>
            </a:p>
          </p:txBody>
        </p:sp>
      </p:grpSp>
      <p:sp>
        <p:nvSpPr>
          <p:cNvPr id="6" name="Retângulo 5"/>
          <p:cNvSpPr/>
          <p:nvPr/>
        </p:nvSpPr>
        <p:spPr>
          <a:xfrm>
            <a:off x="-22356" y="-21"/>
            <a:ext cx="9144000" cy="9476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13648" y="4839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solidFill>
                  <a:schemeClr val="bg1"/>
                </a:solidFill>
              </a:rPr>
              <a:t>Changes</a:t>
            </a:r>
            <a:r>
              <a:rPr lang="pt-BR" sz="2400" b="1" dirty="0">
                <a:solidFill>
                  <a:schemeClr val="bg1"/>
                </a:solidFill>
              </a:rPr>
              <a:t> in </a:t>
            </a:r>
            <a:r>
              <a:rPr lang="pt-BR" sz="2400" b="1" dirty="0" err="1">
                <a:solidFill>
                  <a:schemeClr val="bg1"/>
                </a:solidFill>
              </a:rPr>
              <a:t>the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quality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of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organic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compounds</a:t>
            </a:r>
            <a:r>
              <a:rPr lang="pt-BR" sz="2400" b="1" dirty="0">
                <a:solidFill>
                  <a:schemeClr val="bg1"/>
                </a:solidFill>
              </a:rPr>
              <a:t> in </a:t>
            </a:r>
            <a:r>
              <a:rPr lang="pt-BR" sz="2400" b="1" dirty="0" err="1">
                <a:solidFill>
                  <a:schemeClr val="bg1"/>
                </a:solidFill>
              </a:rPr>
              <a:t>the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to</a:t>
            </a:r>
            <a:r>
              <a:rPr lang="pt-BR" sz="2400" b="1" dirty="0">
                <a:solidFill>
                  <a:schemeClr val="bg1"/>
                </a:solidFill>
              </a:rPr>
              <a:t> 8 </a:t>
            </a:r>
            <a:r>
              <a:rPr lang="pt-BR" sz="2400" b="1" dirty="0" err="1">
                <a:solidFill>
                  <a:schemeClr val="bg1"/>
                </a:solidFill>
              </a:rPr>
              <a:t>to</a:t>
            </a:r>
            <a:r>
              <a:rPr lang="pt-BR" sz="2400" b="1" dirty="0">
                <a:solidFill>
                  <a:schemeClr val="bg1"/>
                </a:solidFill>
              </a:rPr>
              <a:t> 19 mm </a:t>
            </a:r>
            <a:r>
              <a:rPr lang="pt-BR" sz="2400" b="1" dirty="0" err="1">
                <a:solidFill>
                  <a:schemeClr val="bg1"/>
                </a:solidFill>
              </a:rPr>
              <a:t>size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aggregate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class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under</a:t>
            </a:r>
            <a:r>
              <a:rPr lang="pt-BR" sz="2400" b="1" dirty="0">
                <a:solidFill>
                  <a:schemeClr val="bg1"/>
                </a:solidFill>
              </a:rPr>
              <a:t> NV, CT, and NT</a:t>
            </a:r>
          </a:p>
        </p:txBody>
      </p:sp>
    </p:spTree>
    <p:extLst>
      <p:ext uri="{BB962C8B-B14F-4D97-AF65-F5344CB8AC3E}">
        <p14:creationId xmlns:p14="http://schemas.microsoft.com/office/powerpoint/2010/main" val="9742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444529"/>
              </p:ext>
            </p:extLst>
          </p:nvPr>
        </p:nvGraphicFramePr>
        <p:xfrm>
          <a:off x="150486" y="1484784"/>
          <a:ext cx="8784972" cy="158270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002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79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2545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3561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262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Land use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Depth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Aggregate size classes (mm)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(cm)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19-8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8-4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4-2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2-1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1-0.5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0.5-0.25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0.25-0.053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5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 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TOC concentration (g kg</a:t>
                      </a:r>
                      <a:r>
                        <a:rPr lang="en-US" sz="1400" baseline="30000">
                          <a:effectLst/>
                          <a:latin typeface="+mn-lt"/>
                        </a:rPr>
                        <a:t>-1</a:t>
                      </a:r>
                      <a:r>
                        <a:rPr lang="en-US" sz="1400">
                          <a:effectLst/>
                          <a:latin typeface="+mn-lt"/>
                        </a:rPr>
                        <a:t>)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0-5</a:t>
                      </a:r>
                      <a:endParaRPr lang="pt-BR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82.05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75.90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73.57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71.55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75.97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75.98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69.17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96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FF0000"/>
                          </a:highlight>
                          <a:latin typeface="+mn-lt"/>
                        </a:rPr>
                        <a:t>35.25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highlight>
                          <a:srgbClr val="FF00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FF0000"/>
                          </a:highlight>
                          <a:latin typeface="+mn-lt"/>
                        </a:rPr>
                        <a:t>Ca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highlight>
                          <a:srgbClr val="FF00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34.55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Cab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33.37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Cbc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32.52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Cc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32.67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Cc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32.73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Cc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32.50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Cc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2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48.42</a:t>
                      </a:r>
                      <a:endParaRPr lang="pt-BR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48.18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49.12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47.50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49.53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50.15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51.70</a:t>
                      </a:r>
                      <a:endParaRPr lang="pt-BR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40935"/>
              </p:ext>
            </p:extLst>
          </p:nvPr>
        </p:nvGraphicFramePr>
        <p:xfrm>
          <a:off x="179514" y="3331461"/>
          <a:ext cx="8784972" cy="78869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002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79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2545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3561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262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5-10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49.38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46.18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45.80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41.87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42.63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43.05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41.75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35.93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34.28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Bab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33.13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Bbc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32.23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Bcd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32.28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Bcd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32.17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Bcd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31.17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Cd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39.08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38.15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35.18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34.72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35.93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37.43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35.75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BCa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201018"/>
              </p:ext>
            </p:extLst>
          </p:nvPr>
        </p:nvGraphicFramePr>
        <p:xfrm>
          <a:off x="179514" y="4313272"/>
          <a:ext cx="8784972" cy="110302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002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79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2545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3561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314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 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en-US" sz="14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FIL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(*10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a.u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0-5</a:t>
                      </a:r>
                      <a:endParaRPr lang="pt-BR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3.77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3.99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3.76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4.11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3.66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3.85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3.69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Ca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9.43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Aa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9.01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Aab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8.50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Ab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9.01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Aab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8.92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Aab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8.69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Ab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8.82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Aab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6.49</a:t>
                      </a:r>
                      <a:endParaRPr lang="pt-BR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6.68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5.59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Bab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5.82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Bab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6.31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Bab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5.86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Bab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5.37</a:t>
                      </a:r>
                      <a:endParaRPr lang="pt-BR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Bb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48057"/>
              </p:ext>
            </p:extLst>
          </p:nvPr>
        </p:nvGraphicFramePr>
        <p:xfrm>
          <a:off x="179514" y="5503701"/>
          <a:ext cx="8784972" cy="84869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002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79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2545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5086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585907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43561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</a:tblGrid>
              <a:tr h="285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NV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5-10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6.90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7.21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6.41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7.50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7.41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7.20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6.86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</a:t>
                      </a:r>
                      <a:endParaRPr lang="pt-BR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0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9.27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Aab</a:t>
                      </a:r>
                      <a:endParaRPr lang="pt-BR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9.54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8.52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Ac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8.88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Abc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9.11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Aab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8.65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Abc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9.25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n-lt"/>
                        </a:rPr>
                        <a:t>Aab</a:t>
                      </a:r>
                      <a:endParaRPr lang="pt-BR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NT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8.40</a:t>
                      </a:r>
                      <a:endParaRPr lang="pt-BR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Aa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8.74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ABa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8.21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Aa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8.44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Aa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9.13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Aa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8.51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Aa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</a:rPr>
                        <a:t>8.03</a:t>
                      </a:r>
                      <a:endParaRPr lang="pt-BR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n-lt"/>
                        </a:rPr>
                        <a:t>ABa</a:t>
                      </a:r>
                      <a:endParaRPr lang="pt-BR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0" y="-27384"/>
            <a:ext cx="9144000" cy="8524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07504" y="44624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Distribuição de C nas classes de agregados e o </a:t>
            </a:r>
            <a:r>
              <a:rPr lang="pt-BR" sz="2400" b="1" dirty="0" err="1">
                <a:solidFill>
                  <a:schemeClr val="bg1"/>
                </a:solidFill>
              </a:rPr>
              <a:t>indice</a:t>
            </a:r>
            <a:r>
              <a:rPr lang="pt-BR" sz="2400" b="1" dirty="0">
                <a:solidFill>
                  <a:schemeClr val="bg1"/>
                </a:solidFill>
              </a:rPr>
              <a:t> de </a:t>
            </a:r>
            <a:r>
              <a:rPr lang="pt-BR" sz="2400" b="1" dirty="0" err="1">
                <a:solidFill>
                  <a:schemeClr val="bg1"/>
                </a:solidFill>
              </a:rPr>
              <a:t>humificação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763688" y="2276872"/>
            <a:ext cx="1008112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7884368" y="2276872"/>
            <a:ext cx="1008112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de seta reta 13"/>
          <p:cNvCxnSpPr/>
          <p:nvPr/>
        </p:nvCxnSpPr>
        <p:spPr>
          <a:xfrm>
            <a:off x="2843808" y="2276872"/>
            <a:ext cx="496855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1763688" y="4581128"/>
            <a:ext cx="100811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884368" y="4581128"/>
            <a:ext cx="100811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de seta reta 16"/>
          <p:cNvCxnSpPr/>
          <p:nvPr/>
        </p:nvCxnSpPr>
        <p:spPr>
          <a:xfrm>
            <a:off x="2843808" y="4581128"/>
            <a:ext cx="496855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1763688" y="5517232"/>
            <a:ext cx="100811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7884368" y="5517232"/>
            <a:ext cx="100811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de seta reta 19"/>
          <p:cNvCxnSpPr/>
          <p:nvPr/>
        </p:nvCxnSpPr>
        <p:spPr>
          <a:xfrm>
            <a:off x="2843808" y="5517232"/>
            <a:ext cx="496855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1763688" y="3284984"/>
            <a:ext cx="100811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884368" y="3284984"/>
            <a:ext cx="100811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de seta reta 22"/>
          <p:cNvCxnSpPr/>
          <p:nvPr/>
        </p:nvCxnSpPr>
        <p:spPr>
          <a:xfrm>
            <a:off x="2843808" y="3284984"/>
            <a:ext cx="496855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107504" y="6505599"/>
            <a:ext cx="5057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/>
              <a:t>Fuente</a:t>
            </a:r>
            <a:r>
              <a:rPr lang="en-US" sz="1400" b="1" dirty="0"/>
              <a:t>: Tivet, Sá, Lal et al., 2013 (</a:t>
            </a:r>
            <a:r>
              <a:rPr lang="en-US" sz="1400" b="1" dirty="0" err="1"/>
              <a:t>Geoderma</a:t>
            </a:r>
            <a:r>
              <a:rPr lang="en-US" sz="1400" b="1" dirty="0"/>
              <a:t>, v.</a:t>
            </a:r>
            <a:r>
              <a:rPr lang="pt-BR" sz="1400" dirty="0"/>
              <a:t>207-208:71–81)</a:t>
            </a:r>
            <a:r>
              <a:rPr lang="en-US" sz="1400" b="1" dirty="0"/>
              <a:t> 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393089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63489" name="Picture 16"/>
          <p:cNvPicPr>
            <a:picLocks noChangeAspect="1" noChangeArrowheads="1"/>
          </p:cNvPicPr>
          <p:nvPr/>
        </p:nvPicPr>
        <p:blipFill>
          <a:blip r:embed="rId2" cstate="print"/>
          <a:srcRect b="47383"/>
          <a:stretch>
            <a:fillRect/>
          </a:stretch>
        </p:blipFill>
        <p:spPr bwMode="auto">
          <a:xfrm>
            <a:off x="123825" y="1063352"/>
            <a:ext cx="4371975" cy="3733800"/>
          </a:xfrm>
          <a:prstGeom prst="rect">
            <a:avLst/>
          </a:prstGeom>
          <a:noFill/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7553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2" cstate="print"/>
          <a:srcRect t="51544"/>
          <a:stretch>
            <a:fillRect/>
          </a:stretch>
        </p:blipFill>
        <p:spPr bwMode="auto">
          <a:xfrm>
            <a:off x="4543425" y="1130027"/>
            <a:ext cx="4371975" cy="34385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29200" y="750168"/>
            <a:ext cx="3657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itchFamily="34" charset="0"/>
              </a:rPr>
              <a:t>LRV site: smooth and regular shape </a:t>
            </a:r>
            <a:endParaRPr lang="fr-FR" b="1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761836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itchFamily="34" charset="0"/>
              </a:rPr>
              <a:t>PG site: fragmented shape</a:t>
            </a:r>
            <a:endParaRPr lang="fr-FR" b="1" dirty="0">
              <a:latin typeface="Calibri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62000" y="-11832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 dirty="0">
                <a:solidFill>
                  <a:srgbClr val="C00000"/>
                </a:solidFill>
                <a:latin typeface="Trebuchet MS" pitchFamily="34" charset="0"/>
              </a:rPr>
              <a:t>Fluorescence spectra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2000" y="1512168"/>
            <a:ext cx="1524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23928" y="6506905"/>
            <a:ext cx="4762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Tivet</a:t>
            </a:r>
            <a:r>
              <a:rPr lang="pt-BR" sz="1600" dirty="0"/>
              <a:t>; Sá; Lal, et al., </a:t>
            </a:r>
            <a:r>
              <a:rPr lang="pt-BR" sz="1600" dirty="0" err="1"/>
              <a:t>Geoderma</a:t>
            </a:r>
            <a:r>
              <a:rPr lang="pt-BR" sz="1600" dirty="0"/>
              <a:t>, 2013. v.207-208: 71-81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5516" y="4582869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 toward longer wavelength might reflect highest content of condensed aromatic rings, high degree of conjugation, and </a:t>
            </a:r>
            <a:r>
              <a:rPr lang="en-US" dirty="0" err="1"/>
              <a:t>organo</a:t>
            </a:r>
            <a:r>
              <a:rPr lang="en-US" dirty="0"/>
              <a:t>-mineral linkages.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64604" y="5291916"/>
            <a:ext cx="8699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depth, greater proportion of aromatic C, conjugated macromolecules.</a:t>
            </a:r>
          </a:p>
        </p:txBody>
      </p:sp>
      <p:sp>
        <p:nvSpPr>
          <p:cNvPr id="12" name="Elipse 11"/>
          <p:cNvSpPr/>
          <p:nvPr/>
        </p:nvSpPr>
        <p:spPr>
          <a:xfrm>
            <a:off x="914400" y="2472680"/>
            <a:ext cx="48924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5410200" y="2625080"/>
            <a:ext cx="489248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5899448" y="1306624"/>
            <a:ext cx="112082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1547664" y="1192324"/>
            <a:ext cx="1120824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de seta reta 15"/>
          <p:cNvCxnSpPr/>
          <p:nvPr/>
        </p:nvCxnSpPr>
        <p:spPr>
          <a:xfrm>
            <a:off x="6476578" y="1984412"/>
            <a:ext cx="0" cy="1318456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Agrupar 26"/>
          <p:cNvGrpSpPr/>
          <p:nvPr/>
        </p:nvGrpSpPr>
        <p:grpSpPr>
          <a:xfrm>
            <a:off x="6737684" y="3230033"/>
            <a:ext cx="2341303" cy="369332"/>
            <a:chOff x="6737684" y="3230033"/>
            <a:chExt cx="2341303" cy="369332"/>
          </a:xfrm>
        </p:grpSpPr>
        <p:cxnSp>
          <p:nvCxnSpPr>
            <p:cNvPr id="9" name="Conector de Seta Reta 8"/>
            <p:cNvCxnSpPr/>
            <p:nvPr/>
          </p:nvCxnSpPr>
          <p:spPr>
            <a:xfrm flipV="1">
              <a:off x="6737684" y="3414699"/>
              <a:ext cx="1411705" cy="24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/>
            <p:cNvSpPr txBox="1"/>
            <p:nvPr/>
          </p:nvSpPr>
          <p:spPr>
            <a:xfrm>
              <a:off x="7996147" y="3230033"/>
              <a:ext cx="1082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0-5 cm</a:t>
              </a: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4944981" y="1588368"/>
            <a:ext cx="1303842" cy="544153"/>
            <a:chOff x="4944981" y="1588368"/>
            <a:chExt cx="1303842" cy="544153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181600" y="1588368"/>
              <a:ext cx="2286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23" name="Conector de Seta Reta 22"/>
            <p:cNvCxnSpPr/>
            <p:nvPr/>
          </p:nvCxnSpPr>
          <p:spPr>
            <a:xfrm flipH="1">
              <a:off x="5654824" y="2098712"/>
              <a:ext cx="44117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ixaDeTexto 27"/>
            <p:cNvSpPr txBox="1"/>
            <p:nvPr/>
          </p:nvSpPr>
          <p:spPr>
            <a:xfrm>
              <a:off x="4944981" y="1763189"/>
              <a:ext cx="1303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80-100 cm</a:t>
              </a:r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2811129" y="3095707"/>
            <a:ext cx="1981281" cy="369332"/>
            <a:chOff x="2811129" y="3095707"/>
            <a:chExt cx="1981281" cy="369332"/>
          </a:xfrm>
        </p:grpSpPr>
        <p:cxnSp>
          <p:nvCxnSpPr>
            <p:cNvPr id="29" name="Conector de Seta Reta 28"/>
            <p:cNvCxnSpPr/>
            <p:nvPr/>
          </p:nvCxnSpPr>
          <p:spPr>
            <a:xfrm flipV="1">
              <a:off x="2811129" y="3280373"/>
              <a:ext cx="1031377" cy="20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ixaDeTexto 29"/>
            <p:cNvSpPr txBox="1"/>
            <p:nvPr/>
          </p:nvSpPr>
          <p:spPr>
            <a:xfrm>
              <a:off x="3709570" y="3095707"/>
              <a:ext cx="1082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0-5 cm</a:t>
              </a:r>
            </a:p>
          </p:txBody>
        </p:sp>
      </p:grpSp>
      <p:sp>
        <p:nvSpPr>
          <p:cNvPr id="32" name="Rectangle 13"/>
          <p:cNvSpPr/>
          <p:nvPr/>
        </p:nvSpPr>
        <p:spPr bwMode="auto">
          <a:xfrm>
            <a:off x="922425" y="151618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1" name="Agrupar 30"/>
          <p:cNvGrpSpPr/>
          <p:nvPr/>
        </p:nvGrpSpPr>
        <p:grpSpPr>
          <a:xfrm>
            <a:off x="573006" y="1702668"/>
            <a:ext cx="1303842" cy="369332"/>
            <a:chOff x="573006" y="1702668"/>
            <a:chExt cx="1303842" cy="369332"/>
          </a:xfrm>
        </p:grpSpPr>
        <p:cxnSp>
          <p:nvCxnSpPr>
            <p:cNvPr id="33" name="Conector de Seta Reta 32"/>
            <p:cNvCxnSpPr/>
            <p:nvPr/>
          </p:nvCxnSpPr>
          <p:spPr>
            <a:xfrm flipH="1">
              <a:off x="1395649" y="2026524"/>
              <a:ext cx="44117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ixaDeTexto 35"/>
            <p:cNvSpPr txBox="1"/>
            <p:nvPr/>
          </p:nvSpPr>
          <p:spPr>
            <a:xfrm>
              <a:off x="573006" y="1702668"/>
              <a:ext cx="13038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80-100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22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4" grpId="0"/>
      <p:bldP spid="5" grpId="0"/>
      <p:bldP spid="12" grpId="0" animBg="1"/>
      <p:bldP spid="18" grpId="0" animBg="1"/>
      <p:bldP spid="19" grpId="0" animBg="1"/>
      <p:bldP spid="20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2" b="52054"/>
          <a:stretch/>
        </p:blipFill>
        <p:spPr>
          <a:xfrm>
            <a:off x="179512" y="2456720"/>
            <a:ext cx="8280920" cy="1224000"/>
          </a:xfrm>
          <a:prstGeom prst="rect">
            <a:avLst/>
          </a:prstGeom>
        </p:spPr>
      </p:pic>
      <p:pic>
        <p:nvPicPr>
          <p:cNvPr id="6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06" b="29770"/>
          <a:stretch/>
        </p:blipFill>
        <p:spPr>
          <a:xfrm>
            <a:off x="179512" y="3725880"/>
            <a:ext cx="8280920" cy="1188000"/>
          </a:xfrm>
          <a:prstGeom prst="rect">
            <a:avLst/>
          </a:prstGeom>
        </p:spPr>
      </p:pic>
      <p:pic>
        <p:nvPicPr>
          <p:cNvPr id="7" name="Imag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0384" r="12" b="1582"/>
          <a:stretch/>
        </p:blipFill>
        <p:spPr>
          <a:xfrm>
            <a:off x="179512" y="4869160"/>
            <a:ext cx="8280000" cy="1584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79512" y="56818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Short-</a:t>
            </a:r>
            <a:r>
              <a:rPr lang="pt-BR" sz="2000" dirty="0" err="1"/>
              <a:t>term</a:t>
            </a:r>
            <a:r>
              <a:rPr lang="pt-BR" sz="2000" dirty="0"/>
              <a:t> (1 </a:t>
            </a:r>
            <a:r>
              <a:rPr lang="pt-BR" sz="2000" dirty="0" err="1"/>
              <a:t>yr</a:t>
            </a:r>
            <a:r>
              <a:rPr lang="pt-BR" sz="2000" dirty="0"/>
              <a:t>) </a:t>
            </a:r>
            <a:r>
              <a:rPr lang="pt-BR" sz="2000" dirty="0" err="1"/>
              <a:t>assessment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Labile</a:t>
            </a:r>
            <a:r>
              <a:rPr lang="pt-BR" sz="2000" dirty="0"/>
              <a:t>, </a:t>
            </a:r>
            <a:r>
              <a:rPr lang="pt-BR" sz="2000" dirty="0" err="1"/>
              <a:t>Particulate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mineral </a:t>
            </a:r>
            <a:r>
              <a:rPr lang="pt-BR" sz="2000" dirty="0" err="1"/>
              <a:t>associate</a:t>
            </a:r>
            <a:r>
              <a:rPr lang="pt-BR" sz="2000" dirty="0"/>
              <a:t> </a:t>
            </a:r>
            <a:r>
              <a:rPr lang="pt-BR" sz="2000" dirty="0" err="1"/>
              <a:t>organic</a:t>
            </a:r>
            <a:r>
              <a:rPr lang="pt-BR" sz="2000" dirty="0"/>
              <a:t> C in a </a:t>
            </a:r>
            <a:r>
              <a:rPr lang="pt-BR" sz="2000" dirty="0" err="1"/>
              <a:t>long-term</a:t>
            </a:r>
            <a:r>
              <a:rPr lang="pt-BR" sz="2000" dirty="0"/>
              <a:t> </a:t>
            </a:r>
            <a:r>
              <a:rPr lang="pt-BR" sz="2000" dirty="0" err="1"/>
              <a:t>tillage</a:t>
            </a:r>
            <a:r>
              <a:rPr lang="pt-BR" sz="2000" dirty="0"/>
              <a:t> </a:t>
            </a:r>
            <a:r>
              <a:rPr lang="pt-BR" sz="2000" dirty="0" err="1"/>
              <a:t>experiment</a:t>
            </a:r>
            <a:endParaRPr lang="pt-BR" sz="2000" dirty="0"/>
          </a:p>
        </p:txBody>
      </p:sp>
      <p:cxnSp>
        <p:nvCxnSpPr>
          <p:cNvPr id="10" name="Conector reto 9"/>
          <p:cNvCxnSpPr/>
          <p:nvPr/>
        </p:nvCxnSpPr>
        <p:spPr>
          <a:xfrm>
            <a:off x="179512" y="764704"/>
            <a:ext cx="8784976" cy="0"/>
          </a:xfrm>
          <a:prstGeom prst="line">
            <a:avLst/>
          </a:prstGeom>
          <a:ln w="762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8"/>
          <p:cNvGrpSpPr/>
          <p:nvPr/>
        </p:nvGrpSpPr>
        <p:grpSpPr>
          <a:xfrm>
            <a:off x="8265650" y="2276872"/>
            <a:ext cx="842854" cy="1274658"/>
            <a:chOff x="8265650" y="2348880"/>
            <a:chExt cx="842854" cy="1274658"/>
          </a:xfrm>
        </p:grpSpPr>
        <p:sp>
          <p:nvSpPr>
            <p:cNvPr id="11" name="CaixaDeTexto 10"/>
            <p:cNvSpPr txBox="1"/>
            <p:nvPr/>
          </p:nvSpPr>
          <p:spPr>
            <a:xfrm>
              <a:off x="8291952" y="2348880"/>
              <a:ext cx="816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○</a:t>
              </a:r>
              <a:r>
                <a:rPr lang="pt-BR" dirty="0"/>
                <a:t> </a:t>
              </a:r>
              <a:r>
                <a:rPr lang="pt-BR" sz="1600" dirty="0"/>
                <a:t>CNT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8266110" y="2658398"/>
              <a:ext cx="8423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ym typeface="Wingdings 3"/>
                </a:rPr>
                <a:t> </a:t>
              </a:r>
              <a:r>
                <a:rPr lang="pt-BR" sz="1600" dirty="0" err="1">
                  <a:sym typeface="Wingdings 3"/>
                </a:rPr>
                <a:t>NTch</a:t>
              </a:r>
              <a:endParaRPr lang="pt-BR" sz="1600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8265650" y="2996952"/>
              <a:ext cx="770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ym typeface="Wingdings 2"/>
                </a:rPr>
                <a:t> MT</a:t>
              </a:r>
              <a:endParaRPr lang="pt-BR" sz="1600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8279492" y="3284984"/>
              <a:ext cx="757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sym typeface="Wingdings 2"/>
                </a:rPr>
                <a:t> CT</a:t>
              </a:r>
              <a:endParaRPr lang="pt-BR" sz="1600" dirty="0"/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72008" y="6550222"/>
            <a:ext cx="536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Sá, Tivet, Lal et al., </a:t>
            </a:r>
            <a:r>
              <a:rPr lang="pt-BR" sz="1400" b="1" dirty="0"/>
              <a:t>2014</a:t>
            </a:r>
            <a:r>
              <a:rPr lang="pt-BR" sz="1400" dirty="0"/>
              <a:t>. Soil Tillage and Research, </a:t>
            </a:r>
            <a:r>
              <a:rPr lang="en-US" sz="1400" dirty="0"/>
              <a:t>v.136: 38 – 50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179512" y="908720"/>
            <a:ext cx="8280920" cy="1512000"/>
            <a:chOff x="179512" y="980728"/>
            <a:chExt cx="8280920" cy="1512000"/>
          </a:xfrm>
        </p:grpSpPr>
        <p:pic>
          <p:nvPicPr>
            <p:cNvPr id="3" name="Image 1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" b="73100"/>
            <a:stretch/>
          </p:blipFill>
          <p:spPr>
            <a:xfrm>
              <a:off x="179512" y="980728"/>
              <a:ext cx="8280920" cy="1512000"/>
            </a:xfrm>
            <a:prstGeom prst="rect">
              <a:avLst/>
            </a:prstGeom>
          </p:spPr>
        </p:pic>
        <p:sp>
          <p:nvSpPr>
            <p:cNvPr id="16" name="CaixaDeTexto 15"/>
            <p:cNvSpPr txBox="1"/>
            <p:nvPr/>
          </p:nvSpPr>
          <p:spPr>
            <a:xfrm>
              <a:off x="5436096" y="1290246"/>
              <a:ext cx="552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/>
                <a:t>CNT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511804" y="1866310"/>
              <a:ext cx="572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ym typeface="Wingdings 2"/>
                </a:rPr>
                <a:t>CT</a:t>
              </a:r>
              <a:endParaRPr lang="pt-BR" sz="1400" b="1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2771800" y="1434262"/>
              <a:ext cx="552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/>
                <a:t>CNT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2847508" y="2010326"/>
              <a:ext cx="572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ym typeface="Wingdings 2"/>
                </a:rPr>
                <a:t>CT</a:t>
              </a:r>
              <a:endParaRPr lang="pt-BR" sz="1400" b="1" dirty="0"/>
            </a:p>
          </p:txBody>
        </p:sp>
        <p:sp>
          <p:nvSpPr>
            <p:cNvPr id="2" name="Colchete direito 1"/>
            <p:cNvSpPr/>
            <p:nvPr/>
          </p:nvSpPr>
          <p:spPr>
            <a:xfrm>
              <a:off x="4598289" y="1628800"/>
              <a:ext cx="45719" cy="169277"/>
            </a:xfrm>
            <a:prstGeom prst="rightBracket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olchete direito 19"/>
            <p:cNvSpPr/>
            <p:nvPr/>
          </p:nvSpPr>
          <p:spPr>
            <a:xfrm>
              <a:off x="2006001" y="1713439"/>
              <a:ext cx="45719" cy="203394"/>
            </a:xfrm>
            <a:prstGeom prst="rightBracket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1" name="Elipse 20"/>
          <p:cNvSpPr/>
          <p:nvPr/>
        </p:nvSpPr>
        <p:spPr>
          <a:xfrm>
            <a:off x="3324092" y="861766"/>
            <a:ext cx="2760076" cy="1558954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72008" y="1336993"/>
            <a:ext cx="569437" cy="914618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9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10102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4038600"/>
            <a:ext cx="9144000" cy="28194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9966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0580" name="AutoShape 4"/>
          <p:cNvSpPr>
            <a:spLocks noChangeArrowheads="1"/>
          </p:cNvSpPr>
          <p:nvPr/>
        </p:nvSpPr>
        <p:spPr bwMode="auto">
          <a:xfrm>
            <a:off x="457200" y="1981200"/>
            <a:ext cx="4876800" cy="2057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3559 h 21600"/>
              <a:gd name="T20" fmla="*/ 1845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016" y="0"/>
                </a:moveTo>
                <a:lnTo>
                  <a:pt x="8432" y="8432"/>
                </a:lnTo>
                <a:lnTo>
                  <a:pt x="11582" y="8432"/>
                </a:lnTo>
                <a:lnTo>
                  <a:pt x="11582" y="13559"/>
                </a:lnTo>
                <a:lnTo>
                  <a:pt x="0" y="13559"/>
                </a:lnTo>
                <a:lnTo>
                  <a:pt x="0" y="21600"/>
                </a:lnTo>
                <a:lnTo>
                  <a:pt x="18450" y="21600"/>
                </a:lnTo>
                <a:lnTo>
                  <a:pt x="18450" y="8432"/>
                </a:lnTo>
                <a:lnTo>
                  <a:pt x="21600" y="8432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533400" y="3276600"/>
            <a:ext cx="2438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Adição de 1.0 </a:t>
            </a:r>
            <a:r>
              <a:rPr lang="pt-BR" sz="2000" b="1" dirty="0" err="1"/>
              <a:t>ton</a:t>
            </a:r>
            <a:r>
              <a:rPr lang="pt-BR" sz="2000" b="1" dirty="0"/>
              <a:t> de </a:t>
            </a:r>
            <a:r>
              <a:rPr lang="pt-BR" sz="2000" b="1" dirty="0" err="1"/>
              <a:t>de</a:t>
            </a:r>
            <a:r>
              <a:rPr lang="pt-BR" sz="2000" b="1" dirty="0"/>
              <a:t> C via palhada</a:t>
            </a:r>
            <a:endParaRPr lang="en-US" sz="2000" b="1" dirty="0"/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3143240" y="2214554"/>
            <a:ext cx="152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 Saída de 0.736 </a:t>
            </a:r>
            <a:r>
              <a:rPr lang="pt-BR" sz="2000" b="1" dirty="0" err="1"/>
              <a:t>ton</a:t>
            </a:r>
            <a:endParaRPr lang="en-US" sz="2000" b="1" dirty="0"/>
          </a:p>
        </p:txBody>
      </p:sp>
      <p:sp>
        <p:nvSpPr>
          <p:cNvPr id="4104" name="AutoShape 11"/>
          <p:cNvSpPr>
            <a:spLocks noChangeArrowheads="1"/>
          </p:cNvSpPr>
          <p:nvPr/>
        </p:nvSpPr>
        <p:spPr bwMode="auto">
          <a:xfrm>
            <a:off x="457200" y="4038600"/>
            <a:ext cx="3429000" cy="982144"/>
          </a:xfrm>
          <a:prstGeom prst="downArrowCallout">
            <a:avLst>
              <a:gd name="adj1" fmla="val 118750"/>
              <a:gd name="adj2" fmla="val 89063"/>
              <a:gd name="adj3" fmla="val 18750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105" name="AutoShape 12"/>
          <p:cNvSpPr>
            <a:spLocks noChangeArrowheads="1"/>
          </p:cNvSpPr>
          <p:nvPr/>
        </p:nvSpPr>
        <p:spPr bwMode="auto">
          <a:xfrm>
            <a:off x="2895600" y="4038600"/>
            <a:ext cx="3429000" cy="982144"/>
          </a:xfrm>
          <a:prstGeom prst="downArrowCallout">
            <a:avLst>
              <a:gd name="adj1" fmla="val 114323"/>
              <a:gd name="adj2" fmla="val 84635"/>
              <a:gd name="adj3" fmla="val 18880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4106" name="AutoShape 13"/>
          <p:cNvSpPr>
            <a:spLocks noChangeArrowheads="1"/>
          </p:cNvSpPr>
          <p:nvPr/>
        </p:nvSpPr>
        <p:spPr bwMode="auto">
          <a:xfrm>
            <a:off x="5334000" y="4038600"/>
            <a:ext cx="3429000" cy="982144"/>
          </a:xfrm>
          <a:prstGeom prst="downArrowCallout">
            <a:avLst>
              <a:gd name="adj1" fmla="val 105469"/>
              <a:gd name="adj2" fmla="val 86979"/>
              <a:gd name="adj3" fmla="val 15495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1828800" y="4022725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Compartimentos da MOS</a:t>
            </a:r>
            <a:endParaRPr lang="en-US" sz="2000" b="1" dirty="0"/>
          </a:p>
        </p:txBody>
      </p:sp>
      <p:sp>
        <p:nvSpPr>
          <p:cNvPr id="4108" name="Text Box 16"/>
          <p:cNvSpPr txBox="1">
            <a:spLocks noChangeArrowheads="1"/>
          </p:cNvSpPr>
          <p:nvPr/>
        </p:nvSpPr>
        <p:spPr bwMode="auto">
          <a:xfrm>
            <a:off x="1295400" y="5008414"/>
            <a:ext cx="175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Microbiota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09" name="Text Box 17"/>
          <p:cNvSpPr txBox="1">
            <a:spLocks noChangeArrowheads="1"/>
          </p:cNvSpPr>
          <p:nvPr/>
        </p:nvSpPr>
        <p:spPr bwMode="auto">
          <a:xfrm>
            <a:off x="1676400" y="4516576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0.044  </a:t>
            </a:r>
            <a:endParaRPr lang="en-US" sz="2400" b="1" dirty="0"/>
          </a:p>
        </p:txBody>
      </p:sp>
      <p:sp>
        <p:nvSpPr>
          <p:cNvPr id="4110" name="AutoShape 19"/>
          <p:cNvSpPr>
            <a:spLocks/>
          </p:cNvSpPr>
          <p:nvPr/>
        </p:nvSpPr>
        <p:spPr bwMode="auto">
          <a:xfrm rot="-5400000">
            <a:off x="5638800" y="3636814"/>
            <a:ext cx="304800" cy="4267200"/>
          </a:xfrm>
          <a:prstGeom prst="leftBrace">
            <a:avLst>
              <a:gd name="adj1" fmla="val 116667"/>
              <a:gd name="adj2" fmla="val 50000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11" name="Text Box 20"/>
          <p:cNvSpPr txBox="1">
            <a:spLocks noChangeArrowheads="1"/>
          </p:cNvSpPr>
          <p:nvPr/>
        </p:nvSpPr>
        <p:spPr bwMode="auto">
          <a:xfrm>
            <a:off x="3810000" y="5978233"/>
            <a:ext cx="396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C lábil + estável (0.22 </a:t>
            </a:r>
            <a:r>
              <a:rPr lang="pt-BR" b="1" dirty="0" err="1">
                <a:solidFill>
                  <a:schemeClr val="bg1"/>
                </a:solidFill>
              </a:rPr>
              <a:t>ton</a:t>
            </a:r>
            <a:r>
              <a:rPr lang="pt-BR" b="1" dirty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112" name="Text Box 21"/>
          <p:cNvSpPr txBox="1">
            <a:spLocks noChangeArrowheads="1"/>
          </p:cNvSpPr>
          <p:nvPr/>
        </p:nvSpPr>
        <p:spPr bwMode="auto">
          <a:xfrm>
            <a:off x="6172200" y="5052864"/>
            <a:ext cx="1752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Substâncias </a:t>
            </a:r>
            <a:r>
              <a:rPr lang="pt-BR" sz="2000" b="1" dirty="0" err="1">
                <a:solidFill>
                  <a:schemeClr val="bg1"/>
                </a:solidFill>
              </a:rPr>
              <a:t>húmicas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13" name="Text Box 22"/>
          <p:cNvSpPr txBox="1">
            <a:spLocks noChangeArrowheads="1"/>
          </p:cNvSpPr>
          <p:nvPr/>
        </p:nvSpPr>
        <p:spPr bwMode="auto">
          <a:xfrm>
            <a:off x="3657600" y="5052864"/>
            <a:ext cx="1752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Substancias não </a:t>
            </a:r>
            <a:r>
              <a:rPr lang="pt-BR" sz="2000" b="1" dirty="0" err="1">
                <a:solidFill>
                  <a:schemeClr val="bg1"/>
                </a:solidFill>
              </a:rPr>
              <a:t>húmicas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14" name="Text Box 23"/>
          <p:cNvSpPr txBox="1">
            <a:spLocks noChangeArrowheads="1"/>
          </p:cNvSpPr>
          <p:nvPr/>
        </p:nvSpPr>
        <p:spPr bwMode="auto">
          <a:xfrm>
            <a:off x="4114800" y="4516575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0.06   </a:t>
            </a:r>
            <a:endParaRPr lang="en-US" sz="2400" b="1" dirty="0"/>
          </a:p>
        </p:txBody>
      </p:sp>
      <p:sp>
        <p:nvSpPr>
          <p:cNvPr id="4115" name="Text Box 24"/>
          <p:cNvSpPr txBox="1">
            <a:spLocks noChangeArrowheads="1"/>
          </p:cNvSpPr>
          <p:nvPr/>
        </p:nvSpPr>
        <p:spPr bwMode="auto">
          <a:xfrm>
            <a:off x="6400800" y="4530863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0.16   </a:t>
            </a:r>
            <a:endParaRPr lang="en-US" sz="2400" b="1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3276600" y="1371600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548" name="CaixaDeTexto 33"/>
          <p:cNvSpPr txBox="1">
            <a:spLocks noChangeArrowheads="1"/>
          </p:cNvSpPr>
          <p:nvPr/>
        </p:nvSpPr>
        <p:spPr bwMode="auto">
          <a:xfrm>
            <a:off x="23277" y="6384530"/>
            <a:ext cx="91747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6100" indent="-546100"/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Fonte:  Sá et al. SSSAJ 2001; Sá et al., Edafologia 2006;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Tivet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et al., 2013,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Soil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Tilage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Research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; Sá et al., 2014,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Soil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Tillage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Research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; Sá et al.,2015,  Land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Degradation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Development</a:t>
            </a:r>
            <a:endParaRPr lang="en-US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71407" y="71414"/>
            <a:ext cx="8979394" cy="892552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Conversão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e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distribuição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do C–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resíduos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culturais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para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os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compartimentos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da MOS e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perdas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via </a:t>
            </a:r>
            <a:r>
              <a:rPr lang="en-US" sz="2600" b="1" dirty="0" err="1">
                <a:solidFill>
                  <a:srgbClr val="FFFF00"/>
                </a:solidFill>
                <a:latin typeface="Calibri" pitchFamily="34" charset="0"/>
              </a:rPr>
              <a:t>oxidação</a:t>
            </a:r>
            <a:r>
              <a:rPr lang="en-US" sz="2600" b="1" dirty="0">
                <a:solidFill>
                  <a:srgbClr val="FFFF00"/>
                </a:solidFill>
                <a:latin typeface="Calibri" pitchFamily="34" charset="0"/>
              </a:rPr>
              <a:t> pela microbiota</a:t>
            </a:r>
            <a:endParaRPr lang="en-US" sz="2600" b="1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786315" y="1130295"/>
            <a:ext cx="2649538" cy="1655763"/>
            <a:chOff x="3516" y="845"/>
            <a:chExt cx="1669" cy="1043"/>
          </a:xfrm>
        </p:grpSpPr>
        <p:sp>
          <p:nvSpPr>
            <p:cNvPr id="22555" name="Oval 26"/>
            <p:cNvSpPr>
              <a:spLocks noChangeArrowheads="1"/>
            </p:cNvSpPr>
            <p:nvPr/>
          </p:nvSpPr>
          <p:spPr bwMode="auto">
            <a:xfrm>
              <a:off x="3516" y="845"/>
              <a:ext cx="1134" cy="104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556" name="Text Box 27"/>
            <p:cNvSpPr txBox="1">
              <a:spLocks noChangeArrowheads="1"/>
            </p:cNvSpPr>
            <p:nvPr/>
          </p:nvSpPr>
          <p:spPr bwMode="auto">
            <a:xfrm>
              <a:off x="3562" y="1000"/>
              <a:ext cx="103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 dirty="0">
                  <a:solidFill>
                    <a:schemeClr val="bg1"/>
                  </a:solidFill>
                </a:rPr>
                <a:t>Sinop-MT 0.857 </a:t>
              </a:r>
              <a:r>
                <a:rPr lang="pt-BR" sz="2400" b="1" dirty="0" err="1">
                  <a:solidFill>
                    <a:schemeClr val="bg1"/>
                  </a:solidFill>
                </a:rPr>
                <a:t>ton</a:t>
              </a:r>
              <a:r>
                <a:rPr lang="pt-BR" sz="2400" b="1" dirty="0">
                  <a:solidFill>
                    <a:schemeClr val="bg1"/>
                  </a:solidFill>
                </a:rPr>
                <a:t>       13° SL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557" name="AutoShape 29"/>
            <p:cNvSpPr>
              <a:spLocks noChangeArrowheads="1"/>
            </p:cNvSpPr>
            <p:nvPr/>
          </p:nvSpPr>
          <p:spPr bwMode="auto">
            <a:xfrm rot="19977054">
              <a:off x="4495" y="1199"/>
              <a:ext cx="690" cy="145"/>
            </a:xfrm>
            <a:prstGeom prst="curvedUpArrow">
              <a:avLst>
                <a:gd name="adj1" fmla="val 113382"/>
                <a:gd name="adj2" fmla="val 226765"/>
                <a:gd name="adj3" fmla="val 33333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6264276" y="2058988"/>
            <a:ext cx="2560638" cy="1655762"/>
            <a:chOff x="3697" y="1843"/>
            <a:chExt cx="1613" cy="1043"/>
          </a:xfrm>
        </p:grpSpPr>
        <p:sp>
          <p:nvSpPr>
            <p:cNvPr id="22552" name="Oval 31"/>
            <p:cNvSpPr>
              <a:spLocks noChangeArrowheads="1"/>
            </p:cNvSpPr>
            <p:nvPr/>
          </p:nvSpPr>
          <p:spPr bwMode="auto">
            <a:xfrm>
              <a:off x="3697" y="1843"/>
              <a:ext cx="1134" cy="104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553" name="Text Box 32"/>
            <p:cNvSpPr txBox="1">
              <a:spLocks noChangeArrowheads="1"/>
            </p:cNvSpPr>
            <p:nvPr/>
          </p:nvSpPr>
          <p:spPr bwMode="auto">
            <a:xfrm>
              <a:off x="3703" y="2094"/>
              <a:ext cx="115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 dirty="0" err="1">
                  <a:solidFill>
                    <a:schemeClr val="bg1"/>
                  </a:solidFill>
                </a:rPr>
                <a:t>Prv</a:t>
              </a:r>
              <a:r>
                <a:rPr lang="pt-BR" sz="2400" b="1" dirty="0">
                  <a:solidFill>
                    <a:schemeClr val="bg1"/>
                  </a:solidFill>
                </a:rPr>
                <a:t>. </a:t>
              </a:r>
              <a:r>
                <a:rPr lang="pt-BR" sz="2400" b="1" dirty="0" err="1">
                  <a:solidFill>
                    <a:schemeClr val="bg1"/>
                  </a:solidFill>
                </a:rPr>
                <a:t>Lst</a:t>
              </a:r>
              <a:r>
                <a:rPr lang="pt-BR" sz="2400" b="1" dirty="0">
                  <a:solidFill>
                    <a:schemeClr val="bg1"/>
                  </a:solidFill>
                </a:rPr>
                <a:t> - MT 0.841 </a:t>
              </a:r>
              <a:r>
                <a:rPr lang="pt-BR" sz="2400" b="1" dirty="0" err="1">
                  <a:solidFill>
                    <a:schemeClr val="bg1"/>
                  </a:solidFill>
                </a:rPr>
                <a:t>ton</a:t>
              </a:r>
              <a:r>
                <a:rPr lang="pt-BR" sz="2400" b="1" dirty="0">
                  <a:solidFill>
                    <a:schemeClr val="bg1"/>
                  </a:solidFill>
                </a:rPr>
                <a:t>  16° SL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554" name="AutoShape 33"/>
            <p:cNvSpPr>
              <a:spLocks noChangeArrowheads="1"/>
            </p:cNvSpPr>
            <p:nvPr/>
          </p:nvSpPr>
          <p:spPr bwMode="auto">
            <a:xfrm rot="18995598">
              <a:off x="4539" y="2115"/>
              <a:ext cx="771" cy="136"/>
            </a:xfrm>
            <a:prstGeom prst="curvedUpArrow">
              <a:avLst>
                <a:gd name="adj1" fmla="val 113382"/>
                <a:gd name="adj2" fmla="val 226765"/>
                <a:gd name="adj3" fmla="val 33333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3097349" y="3340252"/>
            <a:ext cx="14469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Ponta </a:t>
            </a:r>
            <a:r>
              <a:rPr lang="en-US" b="1" dirty="0" err="1"/>
              <a:t>Grossa</a:t>
            </a:r>
            <a:r>
              <a:rPr lang="en-US" b="1" dirty="0"/>
              <a:t> 25° LS</a:t>
            </a:r>
            <a:endParaRPr lang="pt-BR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7874509" y="1554366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759164" y="955299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0854" y="1066795"/>
            <a:ext cx="2634700" cy="1477328"/>
          </a:xfrm>
          <a:prstGeom prst="rect">
            <a:avLst/>
          </a:prstGeom>
          <a:solidFill>
            <a:srgbClr val="00FF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err="1"/>
              <a:t>Tx</a:t>
            </a:r>
            <a:r>
              <a:rPr lang="pt-BR" dirty="0"/>
              <a:t>. de conversão:</a:t>
            </a:r>
          </a:p>
          <a:p>
            <a:r>
              <a:rPr lang="pt-BR" b="1" i="1" dirty="0"/>
              <a:t>C-resíduos para </a:t>
            </a:r>
            <a:r>
              <a:rPr lang="pt-BR" b="1" i="1" dirty="0" err="1"/>
              <a:t>C-solo</a:t>
            </a:r>
            <a:endParaRPr lang="pt-BR" b="1" i="1" dirty="0"/>
          </a:p>
          <a:p>
            <a:endParaRPr lang="pt-BR" b="1" dirty="0"/>
          </a:p>
          <a:p>
            <a:r>
              <a:rPr lang="pt-BR" b="1" dirty="0" err="1"/>
              <a:t>Sub-tropical</a:t>
            </a:r>
            <a:r>
              <a:rPr lang="pt-BR" b="1" dirty="0"/>
              <a:t> =</a:t>
            </a:r>
            <a:r>
              <a:rPr lang="pt-BR" dirty="0"/>
              <a:t> 14 a 26,4%</a:t>
            </a:r>
          </a:p>
          <a:p>
            <a:r>
              <a:rPr lang="pt-BR" b="1" dirty="0"/>
              <a:t>Tropical =  </a:t>
            </a:r>
            <a:r>
              <a:rPr lang="pt-BR" dirty="0"/>
              <a:t>11 a 20,5%</a:t>
            </a:r>
          </a:p>
        </p:txBody>
      </p:sp>
    </p:spTree>
    <p:extLst>
      <p:ext uri="{BB962C8B-B14F-4D97-AF65-F5344CB8AC3E}">
        <p14:creationId xmlns:p14="http://schemas.microsoft.com/office/powerpoint/2010/main" val="410305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0" grpId="0" animBg="1"/>
      <p:bldP spid="280581" grpId="0"/>
      <p:bldP spid="4102" grpId="0"/>
      <p:bldP spid="4104" grpId="0" animBg="1"/>
      <p:bldP spid="4105" grpId="0" animBg="1"/>
      <p:bldP spid="4106" grpId="0" animBg="1"/>
      <p:bldP spid="4107" grpId="0"/>
      <p:bldP spid="4108" grpId="0"/>
      <p:bldP spid="4109" grpId="0"/>
      <p:bldP spid="4110" grpId="0" animBg="1"/>
      <p:bldP spid="4111" grpId="0"/>
      <p:bldP spid="4112" grpId="0"/>
      <p:bldP spid="4113" grpId="0"/>
      <p:bldP spid="4114" grpId="0"/>
      <p:bldP spid="4115" grpId="0"/>
      <p:bldP spid="33" grpId="0"/>
      <p:bldP spid="22" grpId="0" animBg="1"/>
      <p:bldP spid="35" grpId="0" animBg="1"/>
      <p:bldP spid="31" grpId="0"/>
      <p:bldP spid="3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138545"/>
            <a:ext cx="9132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Perda de C orgânico Total devido ao preparo convencional contínuo por </a:t>
            </a:r>
            <a:r>
              <a:rPr lang="pt-BR" sz="2400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9 anos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(Lucas do Rio Verde, MT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8201714"/>
              </p:ext>
            </p:extLst>
          </p:nvPr>
        </p:nvGraphicFramePr>
        <p:xfrm>
          <a:off x="215738" y="1021694"/>
          <a:ext cx="8700655" cy="5424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967345" y="5694214"/>
            <a:ext cx="5652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Perda total em relação a VN = 20,1% </a:t>
            </a:r>
          </a:p>
        </p:txBody>
      </p:sp>
      <p:sp>
        <p:nvSpPr>
          <p:cNvPr id="9" name="Seta: para a Direita 8"/>
          <p:cNvSpPr/>
          <p:nvPr/>
        </p:nvSpPr>
        <p:spPr>
          <a:xfrm>
            <a:off x="4391880" y="2369120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10" name="CaixaDeTexto 9"/>
          <p:cNvSpPr txBox="1"/>
          <p:nvPr/>
        </p:nvSpPr>
        <p:spPr>
          <a:xfrm>
            <a:off x="5112324" y="2272135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50,8%</a:t>
            </a:r>
          </a:p>
        </p:txBody>
      </p:sp>
      <p:sp>
        <p:nvSpPr>
          <p:cNvPr id="12" name="Seta: para a Direita 11"/>
          <p:cNvSpPr/>
          <p:nvPr/>
        </p:nvSpPr>
        <p:spPr>
          <a:xfrm>
            <a:off x="2881745" y="2867885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3269669" y="2770900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18,1%</a:t>
            </a:r>
          </a:p>
        </p:txBody>
      </p:sp>
      <p:sp>
        <p:nvSpPr>
          <p:cNvPr id="14" name="Seta: para a Direita 13"/>
          <p:cNvSpPr/>
          <p:nvPr/>
        </p:nvSpPr>
        <p:spPr>
          <a:xfrm>
            <a:off x="3020290" y="3352802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3408214" y="3255817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14,5%</a:t>
            </a:r>
          </a:p>
        </p:txBody>
      </p:sp>
      <p:sp>
        <p:nvSpPr>
          <p:cNvPr id="16" name="Seta: para a Direita 15"/>
          <p:cNvSpPr/>
          <p:nvPr/>
        </p:nvSpPr>
        <p:spPr>
          <a:xfrm>
            <a:off x="3754586" y="3837722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/>
          </a:p>
        </p:txBody>
      </p:sp>
      <p:sp>
        <p:nvSpPr>
          <p:cNvPr id="17" name="CaixaDeTexto 16"/>
          <p:cNvSpPr txBox="1"/>
          <p:nvPr/>
        </p:nvSpPr>
        <p:spPr>
          <a:xfrm>
            <a:off x="4142510" y="3740737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21,4%</a:t>
            </a:r>
          </a:p>
        </p:txBody>
      </p:sp>
      <p:sp>
        <p:nvSpPr>
          <p:cNvPr id="18" name="Seta: para a Direita 17"/>
          <p:cNvSpPr/>
          <p:nvPr/>
        </p:nvSpPr>
        <p:spPr>
          <a:xfrm>
            <a:off x="3228101" y="4336489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3616025" y="4239504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17,1%</a:t>
            </a:r>
          </a:p>
        </p:txBody>
      </p:sp>
      <p:sp>
        <p:nvSpPr>
          <p:cNvPr id="20" name="Seta: para a Direita 19"/>
          <p:cNvSpPr/>
          <p:nvPr/>
        </p:nvSpPr>
        <p:spPr>
          <a:xfrm>
            <a:off x="2881729" y="4835256"/>
            <a:ext cx="304800" cy="16625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3449764" y="4738271"/>
            <a:ext cx="858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15,0%</a:t>
            </a:r>
          </a:p>
        </p:txBody>
      </p:sp>
      <p:cxnSp>
        <p:nvCxnSpPr>
          <p:cNvPr id="25" name="Conector de Seta Reta 24"/>
          <p:cNvCxnSpPr/>
          <p:nvPr/>
        </p:nvCxnSpPr>
        <p:spPr>
          <a:xfrm>
            <a:off x="7412181" y="5444830"/>
            <a:ext cx="387928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/>
          <p:cNvSpPr/>
          <p:nvPr/>
        </p:nvSpPr>
        <p:spPr>
          <a:xfrm>
            <a:off x="7800109" y="5694214"/>
            <a:ext cx="581891" cy="40011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/>
          <p:cNvSpPr/>
          <p:nvPr/>
        </p:nvSpPr>
        <p:spPr>
          <a:xfrm>
            <a:off x="5029200" y="2272135"/>
            <a:ext cx="942106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/>
          <p:cNvSpPr/>
          <p:nvPr/>
        </p:nvSpPr>
        <p:spPr>
          <a:xfrm>
            <a:off x="3366640" y="4747767"/>
            <a:ext cx="942106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0" name="Conector de Seta Reta 29"/>
          <p:cNvCxnSpPr/>
          <p:nvPr/>
        </p:nvCxnSpPr>
        <p:spPr>
          <a:xfrm>
            <a:off x="5500253" y="2770900"/>
            <a:ext cx="0" cy="2336703"/>
          </a:xfrm>
          <a:prstGeom prst="straightConnector1">
            <a:avLst/>
          </a:prstGeom>
          <a:ln w="47625">
            <a:solidFill>
              <a:srgbClr val="FF0000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Agrupar 6"/>
          <p:cNvGrpSpPr/>
          <p:nvPr/>
        </p:nvGrpSpPr>
        <p:grpSpPr>
          <a:xfrm>
            <a:off x="196705" y="1834234"/>
            <a:ext cx="8799519" cy="3565443"/>
            <a:chOff x="196705" y="1834234"/>
            <a:chExt cx="8799519" cy="3565443"/>
          </a:xfrm>
        </p:grpSpPr>
        <p:grpSp>
          <p:nvGrpSpPr>
            <p:cNvPr id="2" name="Agrupar 1"/>
            <p:cNvGrpSpPr/>
            <p:nvPr/>
          </p:nvGrpSpPr>
          <p:grpSpPr>
            <a:xfrm>
              <a:off x="196705" y="1834234"/>
              <a:ext cx="8799519" cy="3565443"/>
              <a:chOff x="196705" y="1834234"/>
              <a:chExt cx="8799519" cy="3565443"/>
            </a:xfrm>
          </p:grpSpPr>
          <p:pic>
            <p:nvPicPr>
              <p:cNvPr id="22" name="Picture 3" descr="D:\Área de Trabalho - Prof. Juca\Área de Trabalho\Eventos\2009\Lucas do Rio Verde, Curso GMOSFSPD - Maio 2009\Fotos\DSCN3184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3599" t="6908" r="11980" b="15541"/>
              <a:stretch>
                <a:fillRect/>
              </a:stretch>
            </p:blipFill>
            <p:spPr bwMode="auto">
              <a:xfrm>
                <a:off x="4706506" y="1861707"/>
                <a:ext cx="4289718" cy="353797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23" name="Picture 2" descr="D:\Área de Trabalho - Prof. Juca\Área de Trabalho\Eventos\2009\Lucas do Rio Verde, Curso GMOSFSPD - Maio 2009\Fotos\DSCN3190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865" t="12518" r="7123"/>
              <a:stretch>
                <a:fillRect/>
              </a:stretch>
            </p:blipFill>
            <p:spPr bwMode="auto">
              <a:xfrm>
                <a:off x="196705" y="1834234"/>
                <a:ext cx="4300097" cy="3565443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</p:pic>
        </p:grpSp>
        <p:sp>
          <p:nvSpPr>
            <p:cNvPr id="3" name="CaixaDeTexto 2"/>
            <p:cNvSpPr txBox="1"/>
            <p:nvPr/>
          </p:nvSpPr>
          <p:spPr>
            <a:xfrm>
              <a:off x="1318154" y="4805969"/>
              <a:ext cx="1868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Vegetação nativa</a:t>
              </a: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6060377" y="4770335"/>
              <a:ext cx="18683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PC soja contínua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8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5" grpId="0"/>
      <p:bldP spid="9" grpId="0" animBg="1"/>
      <p:bldP spid="10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179388" y="152402"/>
            <a:ext cx="8856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mpacto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preparo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do solo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associado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ao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monocultivo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na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perda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de C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região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Temperada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, Sub-tropical e Tropical</a:t>
            </a:r>
            <a:endParaRPr lang="es-AR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01613" y="1142984"/>
            <a:ext cx="8763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pSp>
        <p:nvGrpSpPr>
          <p:cNvPr id="2" name="Grupo 103"/>
          <p:cNvGrpSpPr>
            <a:grpSpLocks/>
          </p:cNvGrpSpPr>
          <p:nvPr/>
        </p:nvGrpSpPr>
        <p:grpSpPr bwMode="auto">
          <a:xfrm>
            <a:off x="36047" y="1571612"/>
            <a:ext cx="2721441" cy="2705100"/>
            <a:chOff x="36840" y="2061369"/>
            <a:chExt cx="2720648" cy="2705100"/>
          </a:xfrm>
        </p:grpSpPr>
        <p:sp>
          <p:nvSpPr>
            <p:cNvPr id="7238" name="Line 17"/>
            <p:cNvSpPr>
              <a:spLocks noChangeShapeType="1"/>
            </p:cNvSpPr>
            <p:nvPr/>
          </p:nvSpPr>
          <p:spPr bwMode="auto">
            <a:xfrm>
              <a:off x="2520950" y="2478088"/>
              <a:ext cx="0" cy="6191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7239" name="Grupo 87"/>
            <p:cNvGrpSpPr>
              <a:grpSpLocks/>
            </p:cNvGrpSpPr>
            <p:nvPr/>
          </p:nvGrpSpPr>
          <p:grpSpPr bwMode="auto">
            <a:xfrm>
              <a:off x="36840" y="2061369"/>
              <a:ext cx="2720648" cy="2705100"/>
              <a:chOff x="36840" y="2061369"/>
              <a:chExt cx="2720648" cy="2705100"/>
            </a:xfrm>
          </p:grpSpPr>
          <p:sp>
            <p:nvSpPr>
              <p:cNvPr id="7240" name="Line 10"/>
              <p:cNvSpPr>
                <a:spLocks noChangeShapeType="1"/>
              </p:cNvSpPr>
              <p:nvPr/>
            </p:nvSpPr>
            <p:spPr bwMode="auto">
              <a:xfrm>
                <a:off x="879475" y="3003671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1" name="Line 11"/>
              <p:cNvSpPr>
                <a:spLocks noChangeShapeType="1"/>
              </p:cNvSpPr>
              <p:nvPr/>
            </p:nvSpPr>
            <p:spPr bwMode="auto">
              <a:xfrm>
                <a:off x="879475" y="3500679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2" name="Line 12"/>
              <p:cNvSpPr>
                <a:spLocks noChangeShapeType="1"/>
              </p:cNvSpPr>
              <p:nvPr/>
            </p:nvSpPr>
            <p:spPr bwMode="auto">
              <a:xfrm>
                <a:off x="879475" y="3998793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3" name="Line 13"/>
              <p:cNvSpPr>
                <a:spLocks noChangeShapeType="1"/>
              </p:cNvSpPr>
              <p:nvPr/>
            </p:nvSpPr>
            <p:spPr bwMode="auto">
              <a:xfrm>
                <a:off x="879475" y="4433813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646" name="Text Box 6"/>
              <p:cNvSpPr txBox="1">
                <a:spLocks noChangeArrowheads="1"/>
              </p:cNvSpPr>
              <p:nvPr/>
            </p:nvSpPr>
            <p:spPr bwMode="auto">
              <a:xfrm>
                <a:off x="2268681" y="2158207"/>
                <a:ext cx="4888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50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245" name="Line 9"/>
              <p:cNvSpPr>
                <a:spLocks noChangeShapeType="1"/>
              </p:cNvSpPr>
              <p:nvPr/>
            </p:nvSpPr>
            <p:spPr bwMode="auto">
              <a:xfrm>
                <a:off x="879475" y="2568651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6" name="Line 14"/>
              <p:cNvSpPr>
                <a:spLocks noChangeShapeType="1"/>
              </p:cNvSpPr>
              <p:nvPr/>
            </p:nvSpPr>
            <p:spPr bwMode="auto">
              <a:xfrm>
                <a:off x="922338" y="2506663"/>
                <a:ext cx="0" cy="1989138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7" name="Line 15"/>
              <p:cNvSpPr>
                <a:spLocks noChangeShapeType="1"/>
              </p:cNvSpPr>
              <p:nvPr/>
            </p:nvSpPr>
            <p:spPr bwMode="auto">
              <a:xfrm>
                <a:off x="922338" y="2522538"/>
                <a:ext cx="1771650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8" name="Line 16"/>
              <p:cNvSpPr>
                <a:spLocks noChangeShapeType="1"/>
              </p:cNvSpPr>
              <p:nvPr/>
            </p:nvSpPr>
            <p:spPr bwMode="auto">
              <a:xfrm>
                <a:off x="1050925" y="2470151"/>
                <a:ext cx="0" cy="61913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658" name="Text Box 18"/>
              <p:cNvSpPr txBox="1">
                <a:spLocks noChangeArrowheads="1"/>
              </p:cNvSpPr>
              <p:nvPr/>
            </p:nvSpPr>
            <p:spPr bwMode="auto">
              <a:xfrm>
                <a:off x="937156" y="2158207"/>
                <a:ext cx="2158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1" name="Text Box 21"/>
              <p:cNvSpPr txBox="1">
                <a:spLocks noChangeArrowheads="1"/>
              </p:cNvSpPr>
              <p:nvPr/>
            </p:nvSpPr>
            <p:spPr bwMode="auto">
              <a:xfrm>
                <a:off x="395977" y="4275933"/>
                <a:ext cx="48404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rgbClr val="FFFF00"/>
                    </a:solidFill>
                    <a:latin typeface="+mn-lt"/>
                    <a:cs typeface="+mn-cs"/>
                  </a:rPr>
                  <a:t>100</a:t>
                </a:r>
                <a:endParaRPr lang="es-AR" sz="14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2" name="Text Box 22"/>
              <p:cNvSpPr txBox="1">
                <a:spLocks noChangeArrowheads="1"/>
              </p:cNvSpPr>
              <p:nvPr/>
            </p:nvSpPr>
            <p:spPr bwMode="auto">
              <a:xfrm>
                <a:off x="468981" y="3326607"/>
                <a:ext cx="41104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rgbClr val="FFFF00"/>
                    </a:solidFill>
                    <a:latin typeface="+mn-lt"/>
                    <a:cs typeface="+mn-cs"/>
                  </a:rPr>
                  <a:t>50</a:t>
                </a:r>
                <a:endParaRPr lang="es-AR" sz="14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3" name="Text Box 23"/>
              <p:cNvSpPr txBox="1">
                <a:spLocks noChangeArrowheads="1"/>
              </p:cNvSpPr>
              <p:nvPr/>
            </p:nvSpPr>
            <p:spPr bwMode="auto">
              <a:xfrm>
                <a:off x="586421" y="2370933"/>
                <a:ext cx="30947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600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sz="16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4" name="Text Box 24"/>
              <p:cNvSpPr txBox="1">
                <a:spLocks noChangeArrowheads="1"/>
              </p:cNvSpPr>
              <p:nvPr/>
            </p:nvSpPr>
            <p:spPr bwMode="auto">
              <a:xfrm rot="16200000">
                <a:off x="-1054176" y="3152385"/>
                <a:ext cx="2705100" cy="523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2800" b="1" dirty="0" err="1">
                    <a:solidFill>
                      <a:srgbClr val="FFFF66"/>
                    </a:solidFill>
                    <a:latin typeface="+mn-lt"/>
                    <a:cs typeface="+mn-cs"/>
                  </a:rPr>
                  <a:t>Perdas</a:t>
                </a:r>
                <a:r>
                  <a:rPr lang="en-US" sz="2800" b="1" dirty="0">
                    <a:solidFill>
                      <a:srgbClr val="FFFF66"/>
                    </a:solidFill>
                    <a:latin typeface="+mn-lt"/>
                    <a:cs typeface="+mn-cs"/>
                  </a:rPr>
                  <a:t> de C</a:t>
                </a:r>
                <a:r>
                  <a:rPr lang="en-US" sz="2000" b="1" dirty="0">
                    <a:solidFill>
                      <a:srgbClr val="FFFF66"/>
                    </a:solidFill>
                    <a:latin typeface="+mn-lt"/>
                    <a:cs typeface="+mn-cs"/>
                  </a:rPr>
                  <a:t> (%)</a:t>
                </a:r>
                <a:endParaRPr lang="es-AR" sz="2000" b="1" dirty="0">
                  <a:solidFill>
                    <a:srgbClr val="FFFF66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3387" name="Text Box 25"/>
          <p:cNvSpPr txBox="1">
            <a:spLocks noChangeArrowheads="1"/>
          </p:cNvSpPr>
          <p:nvPr/>
        </p:nvSpPr>
        <p:spPr bwMode="auto">
          <a:xfrm>
            <a:off x="922338" y="4081449"/>
            <a:ext cx="177800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Tahoma" pitchFamily="34" charset="0"/>
              </a:rPr>
              <a:t>Canada - USA</a:t>
            </a:r>
          </a:p>
          <a:p>
            <a:pPr>
              <a:spcBef>
                <a:spcPct val="50000"/>
              </a:spcBef>
            </a:pPr>
            <a:r>
              <a:rPr lang="pt-BR" sz="1200" b="1" dirty="0">
                <a:solidFill>
                  <a:schemeClr val="bg1"/>
                </a:solidFill>
                <a:latin typeface="Tahoma" pitchFamily="34" charset="0"/>
              </a:rPr>
              <a:t>Trigo contínuo</a:t>
            </a:r>
          </a:p>
          <a:p>
            <a:pPr>
              <a:spcBef>
                <a:spcPct val="50000"/>
              </a:spcBef>
            </a:pPr>
            <a:r>
              <a:rPr lang="pt-BR" sz="1200" b="1" dirty="0">
                <a:solidFill>
                  <a:srgbClr val="00FFFF"/>
                </a:solidFill>
                <a:latin typeface="Tahoma" pitchFamily="34" charset="0"/>
              </a:rPr>
              <a:t>Campbell &amp; </a:t>
            </a:r>
            <a:r>
              <a:rPr lang="pt-BR" sz="1200" b="1" dirty="0" err="1">
                <a:solidFill>
                  <a:srgbClr val="00FFFF"/>
                </a:solidFill>
                <a:latin typeface="Tahoma" pitchFamily="34" charset="0"/>
              </a:rPr>
              <a:t>Souster</a:t>
            </a:r>
            <a:r>
              <a:rPr lang="pt-BR" sz="1200" b="1" dirty="0">
                <a:solidFill>
                  <a:srgbClr val="00FFFF"/>
                </a:solidFill>
                <a:latin typeface="Tahoma" pitchFamily="34" charset="0"/>
              </a:rPr>
              <a:t>, 1982; Mann, 1985</a:t>
            </a:r>
          </a:p>
          <a:p>
            <a:pPr>
              <a:spcBef>
                <a:spcPct val="50000"/>
              </a:spcBef>
            </a:pP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52 </a:t>
            </a:r>
            <a:r>
              <a:rPr lang="pt-BR" sz="1400" b="1" dirty="0" err="1">
                <a:solidFill>
                  <a:schemeClr val="bg1"/>
                </a:solidFill>
                <a:latin typeface="Tahoma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 42</a:t>
            </a:r>
            <a:r>
              <a:rPr lang="en-US" sz="1400" b="1" dirty="0">
                <a:solidFill>
                  <a:schemeClr val="bg1"/>
                </a:solidFill>
                <a:latin typeface="Tahoma" pitchFamily="34" charset="0"/>
              </a:rPr>
              <a:t>° N </a:t>
            </a: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Latitude</a:t>
            </a:r>
            <a:endParaRPr lang="en-US" sz="1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grpSp>
        <p:nvGrpSpPr>
          <p:cNvPr id="4" name="Grupo 107"/>
          <p:cNvGrpSpPr>
            <a:grpSpLocks/>
          </p:cNvGrpSpPr>
          <p:nvPr/>
        </p:nvGrpSpPr>
        <p:grpSpPr bwMode="auto">
          <a:xfrm>
            <a:off x="4908552" y="2092312"/>
            <a:ext cx="1609725" cy="1333832"/>
            <a:chOff x="4908550" y="2582863"/>
            <a:chExt cx="1609724" cy="1334536"/>
          </a:xfrm>
        </p:grpSpPr>
        <p:sp>
          <p:nvSpPr>
            <p:cNvPr id="7236" name="Freeform 40"/>
            <p:cNvSpPr>
              <a:spLocks/>
            </p:cNvSpPr>
            <p:nvPr/>
          </p:nvSpPr>
          <p:spPr bwMode="auto">
            <a:xfrm>
              <a:off x="4908550" y="2582863"/>
              <a:ext cx="1597025" cy="620712"/>
            </a:xfrm>
            <a:custGeom>
              <a:avLst/>
              <a:gdLst>
                <a:gd name="T0" fmla="*/ 0 w 1680"/>
                <a:gd name="T1" fmla="*/ 0 h 1104"/>
                <a:gd name="T2" fmla="*/ 77714286 w 1680"/>
                <a:gd name="T3" fmla="*/ 3477449 h 1104"/>
                <a:gd name="T4" fmla="*/ 195190680 w 1680"/>
                <a:gd name="T5" fmla="*/ 5373881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37" name="Text Box 41"/>
            <p:cNvSpPr txBox="1">
              <a:spLocks noChangeArrowheads="1"/>
            </p:cNvSpPr>
            <p:nvPr/>
          </p:nvSpPr>
          <p:spPr bwMode="auto">
            <a:xfrm>
              <a:off x="5072066" y="3286124"/>
              <a:ext cx="1446208" cy="63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</a:rPr>
                <a:t>Ponta Grossa 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</a:rPr>
                <a:t>35 %</a:t>
              </a:r>
            </a:p>
          </p:txBody>
        </p:sp>
      </p:grpSp>
      <p:sp>
        <p:nvSpPr>
          <p:cNvPr id="240683" name="Text Box 43"/>
          <p:cNvSpPr txBox="1">
            <a:spLocks noChangeArrowheads="1"/>
          </p:cNvSpPr>
          <p:nvPr/>
        </p:nvSpPr>
        <p:spPr bwMode="auto">
          <a:xfrm>
            <a:off x="2847975" y="1142985"/>
            <a:ext cx="3308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Anos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preparo</a:t>
            </a:r>
            <a:endParaRPr lang="es-AR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pSp>
        <p:nvGrpSpPr>
          <p:cNvPr id="5" name="Grupo 108"/>
          <p:cNvGrpSpPr>
            <a:grpSpLocks/>
          </p:cNvGrpSpPr>
          <p:nvPr/>
        </p:nvGrpSpPr>
        <p:grpSpPr bwMode="auto">
          <a:xfrm>
            <a:off x="6877052" y="1665275"/>
            <a:ext cx="2195513" cy="3789184"/>
            <a:chOff x="6877050" y="2155825"/>
            <a:chExt cx="2195544" cy="3788416"/>
          </a:xfrm>
        </p:grpSpPr>
        <p:grpSp>
          <p:nvGrpSpPr>
            <p:cNvPr id="7221" name="Grupo 98"/>
            <p:cNvGrpSpPr>
              <a:grpSpLocks/>
            </p:cNvGrpSpPr>
            <p:nvPr/>
          </p:nvGrpSpPr>
          <p:grpSpPr bwMode="auto">
            <a:xfrm>
              <a:off x="6948488" y="2155825"/>
              <a:ext cx="1887537" cy="415925"/>
              <a:chOff x="6948488" y="2155825"/>
              <a:chExt cx="1887537" cy="415925"/>
            </a:xfrm>
          </p:grpSpPr>
          <p:sp>
            <p:nvSpPr>
              <p:cNvPr id="240685" name="Text Box 45"/>
              <p:cNvSpPr txBox="1">
                <a:spLocks noChangeArrowheads="1"/>
              </p:cNvSpPr>
              <p:nvPr/>
            </p:nvSpPr>
            <p:spPr bwMode="auto">
              <a:xfrm>
                <a:off x="6948489" y="2155825"/>
                <a:ext cx="227015" cy="369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86" name="Text Box 46"/>
              <p:cNvSpPr txBox="1">
                <a:spLocks noChangeArrowheads="1"/>
              </p:cNvSpPr>
              <p:nvPr/>
            </p:nvSpPr>
            <p:spPr bwMode="auto">
              <a:xfrm>
                <a:off x="8524899" y="2155825"/>
                <a:ext cx="223841" cy="369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5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232" name="Line 48"/>
              <p:cNvSpPr>
                <a:spLocks noChangeShapeType="1"/>
              </p:cNvSpPr>
              <p:nvPr/>
            </p:nvSpPr>
            <p:spPr bwMode="auto">
              <a:xfrm>
                <a:off x="6991350" y="2524125"/>
                <a:ext cx="1844675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3" name="Line 49"/>
              <p:cNvSpPr>
                <a:spLocks noChangeShapeType="1"/>
              </p:cNvSpPr>
              <p:nvPr/>
            </p:nvSpPr>
            <p:spPr bwMode="auto">
              <a:xfrm>
                <a:off x="7126288" y="2471738"/>
                <a:ext cx="0" cy="6350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4" name="Line 50"/>
              <p:cNvSpPr>
                <a:spLocks noChangeShapeType="1"/>
              </p:cNvSpPr>
              <p:nvPr/>
            </p:nvSpPr>
            <p:spPr bwMode="auto">
              <a:xfrm>
                <a:off x="8656638" y="2471738"/>
                <a:ext cx="0" cy="6350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5" name="Line 52"/>
              <p:cNvSpPr>
                <a:spLocks noChangeShapeType="1"/>
              </p:cNvSpPr>
              <p:nvPr/>
            </p:nvSpPr>
            <p:spPr bwMode="auto">
              <a:xfrm>
                <a:off x="6948488" y="257175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222" name="Grupo 99"/>
            <p:cNvGrpSpPr>
              <a:grpSpLocks/>
            </p:cNvGrpSpPr>
            <p:nvPr/>
          </p:nvGrpSpPr>
          <p:grpSpPr bwMode="auto">
            <a:xfrm>
              <a:off x="6948488" y="2508250"/>
              <a:ext cx="42863" cy="2022475"/>
              <a:chOff x="6948488" y="2508250"/>
              <a:chExt cx="42863" cy="2022475"/>
            </a:xfrm>
          </p:grpSpPr>
          <p:sp>
            <p:nvSpPr>
              <p:cNvPr id="7225" name="Line 47"/>
              <p:cNvSpPr>
                <a:spLocks noChangeShapeType="1"/>
              </p:cNvSpPr>
              <p:nvPr/>
            </p:nvSpPr>
            <p:spPr bwMode="auto">
              <a:xfrm>
                <a:off x="6991350" y="2508250"/>
                <a:ext cx="0" cy="2022475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6" name="Line 53"/>
              <p:cNvSpPr>
                <a:spLocks noChangeShapeType="1"/>
              </p:cNvSpPr>
              <p:nvPr/>
            </p:nvSpPr>
            <p:spPr bwMode="auto">
              <a:xfrm>
                <a:off x="6948488" y="3013075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7" name="Line 54"/>
              <p:cNvSpPr>
                <a:spLocks noChangeShapeType="1"/>
              </p:cNvSpPr>
              <p:nvPr/>
            </p:nvSpPr>
            <p:spPr bwMode="auto">
              <a:xfrm>
                <a:off x="6948488" y="351790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8" name="Line 55"/>
              <p:cNvSpPr>
                <a:spLocks noChangeShapeType="1"/>
              </p:cNvSpPr>
              <p:nvPr/>
            </p:nvSpPr>
            <p:spPr bwMode="auto">
              <a:xfrm>
                <a:off x="6948488" y="402590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9" name="Line 56"/>
              <p:cNvSpPr>
                <a:spLocks noChangeShapeType="1"/>
              </p:cNvSpPr>
              <p:nvPr/>
            </p:nvSpPr>
            <p:spPr bwMode="auto">
              <a:xfrm>
                <a:off x="6948488" y="4467225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223" name="Text Box 58"/>
            <p:cNvSpPr txBox="1">
              <a:spLocks noChangeArrowheads="1"/>
            </p:cNvSpPr>
            <p:nvPr/>
          </p:nvSpPr>
          <p:spPr bwMode="auto">
            <a:xfrm>
              <a:off x="6918357" y="4572007"/>
              <a:ext cx="2154237" cy="553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</a:rPr>
                <a:t>Brasil</a:t>
              </a:r>
            </a:p>
            <a:p>
              <a:pPr>
                <a:spcBef>
                  <a:spcPct val="50000"/>
                </a:spcBef>
              </a:pPr>
              <a:r>
                <a:rPr lang="en-US" sz="1200" b="1" dirty="0" err="1">
                  <a:solidFill>
                    <a:schemeClr val="bg1"/>
                  </a:solidFill>
                </a:rPr>
                <a:t>Soja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contínua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224" name="Text Box 59"/>
            <p:cNvSpPr txBox="1">
              <a:spLocks noChangeArrowheads="1"/>
            </p:cNvSpPr>
            <p:nvPr/>
          </p:nvSpPr>
          <p:spPr bwMode="auto">
            <a:xfrm>
              <a:off x="6877050" y="5067256"/>
              <a:ext cx="2195513" cy="87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Resck, 1998</a:t>
              </a:r>
            </a:p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Seguy &amp; Bouzinac, 2002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13  to 16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Latitude</a:t>
              </a:r>
            </a:p>
          </p:txBody>
        </p:sp>
      </p:grpSp>
      <p:grpSp>
        <p:nvGrpSpPr>
          <p:cNvPr id="8" name="Grupo 105"/>
          <p:cNvGrpSpPr>
            <a:grpSpLocks/>
          </p:cNvGrpSpPr>
          <p:nvPr/>
        </p:nvGrpSpPr>
        <p:grpSpPr bwMode="auto">
          <a:xfrm>
            <a:off x="2759075" y="1685912"/>
            <a:ext cx="2058988" cy="3779963"/>
            <a:chOff x="2759076" y="2176463"/>
            <a:chExt cx="2058987" cy="3780569"/>
          </a:xfrm>
        </p:grpSpPr>
        <p:sp>
          <p:nvSpPr>
            <p:cNvPr id="7211" name="Line 35"/>
            <p:cNvSpPr>
              <a:spLocks noChangeShapeType="1"/>
            </p:cNvSpPr>
            <p:nvPr/>
          </p:nvSpPr>
          <p:spPr bwMode="auto">
            <a:xfrm>
              <a:off x="4775200" y="2582863"/>
              <a:ext cx="428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2" name="Line 61"/>
            <p:cNvSpPr>
              <a:spLocks noChangeShapeType="1"/>
            </p:cNvSpPr>
            <p:nvPr/>
          </p:nvSpPr>
          <p:spPr bwMode="auto">
            <a:xfrm>
              <a:off x="2801938" y="2520951"/>
              <a:ext cx="0" cy="197961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3" name="Line 62"/>
            <p:cNvSpPr>
              <a:spLocks noChangeShapeType="1"/>
            </p:cNvSpPr>
            <p:nvPr/>
          </p:nvSpPr>
          <p:spPr bwMode="auto">
            <a:xfrm>
              <a:off x="2801938" y="2533651"/>
              <a:ext cx="180816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4" name="Line 63"/>
            <p:cNvSpPr>
              <a:spLocks noChangeShapeType="1"/>
            </p:cNvSpPr>
            <p:nvPr/>
          </p:nvSpPr>
          <p:spPr bwMode="auto">
            <a:xfrm>
              <a:off x="2933701" y="2482851"/>
              <a:ext cx="0" cy="61913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5" name="Line 64"/>
            <p:cNvSpPr>
              <a:spLocks noChangeShapeType="1"/>
            </p:cNvSpPr>
            <p:nvPr/>
          </p:nvSpPr>
          <p:spPr bwMode="auto">
            <a:xfrm>
              <a:off x="4433888" y="2482851"/>
              <a:ext cx="0" cy="61913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0705" name="Text Box 65"/>
            <p:cNvSpPr txBox="1">
              <a:spLocks noChangeArrowheads="1"/>
            </p:cNvSpPr>
            <p:nvPr/>
          </p:nvSpPr>
          <p:spPr bwMode="auto">
            <a:xfrm>
              <a:off x="2771776" y="2176463"/>
              <a:ext cx="355600" cy="369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40706" name="Text Box 66"/>
            <p:cNvSpPr txBox="1">
              <a:spLocks noChangeArrowheads="1"/>
            </p:cNvSpPr>
            <p:nvPr/>
          </p:nvSpPr>
          <p:spPr bwMode="auto">
            <a:xfrm>
              <a:off x="4211638" y="2176463"/>
              <a:ext cx="530225" cy="369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cs typeface="+mn-cs"/>
                </a:rPr>
                <a:t>20</a:t>
              </a:r>
              <a:endParaRPr lang="es-AR" b="1" dirty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7218" name="Line 67"/>
            <p:cNvSpPr>
              <a:spLocks noChangeShapeType="1"/>
            </p:cNvSpPr>
            <p:nvPr/>
          </p:nvSpPr>
          <p:spPr bwMode="auto">
            <a:xfrm>
              <a:off x="2759076" y="2582863"/>
              <a:ext cx="428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9" name="Text Box 73"/>
            <p:cNvSpPr txBox="1">
              <a:spLocks noChangeArrowheads="1"/>
            </p:cNvSpPr>
            <p:nvPr/>
          </p:nvSpPr>
          <p:spPr bwMode="auto">
            <a:xfrm>
              <a:off x="2771775" y="4660952"/>
              <a:ext cx="1871663" cy="554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Argentina</a:t>
              </a:r>
            </a:p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Trigo contínuo</a:t>
              </a:r>
            </a:p>
          </p:txBody>
        </p:sp>
        <p:sp>
          <p:nvSpPr>
            <p:cNvPr id="7220" name="Text Box 74"/>
            <p:cNvSpPr txBox="1">
              <a:spLocks noChangeArrowheads="1"/>
            </p:cNvSpPr>
            <p:nvPr/>
          </p:nvSpPr>
          <p:spPr bwMode="auto">
            <a:xfrm>
              <a:off x="2771776" y="5172076"/>
              <a:ext cx="1800225" cy="784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Michelena, 1989; Casas, 1998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32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</a:t>
              </a: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Latitude</a:t>
              </a:r>
              <a:endParaRPr lang="en-US" sz="140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grpSp>
        <p:nvGrpSpPr>
          <p:cNvPr id="10" name="Grupo 88"/>
          <p:cNvGrpSpPr>
            <a:grpSpLocks/>
          </p:cNvGrpSpPr>
          <p:nvPr/>
        </p:nvGrpSpPr>
        <p:grpSpPr bwMode="auto">
          <a:xfrm>
            <a:off x="1008063" y="2009761"/>
            <a:ext cx="1778000" cy="933451"/>
            <a:chOff x="1008063" y="2500306"/>
            <a:chExt cx="1777987" cy="933458"/>
          </a:xfrm>
        </p:grpSpPr>
        <p:sp>
          <p:nvSpPr>
            <p:cNvPr id="7204" name="Text Box 5"/>
            <p:cNvSpPr txBox="1">
              <a:spLocks noChangeArrowheads="1"/>
            </p:cNvSpPr>
            <p:nvPr/>
          </p:nvSpPr>
          <p:spPr bwMode="auto">
            <a:xfrm>
              <a:off x="1643042" y="2500306"/>
              <a:ext cx="1143008" cy="630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Saskatoon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48%</a:t>
              </a:r>
            </a:p>
          </p:txBody>
        </p:sp>
        <p:sp>
          <p:nvSpPr>
            <p:cNvPr id="7205" name="Freeform 20"/>
            <p:cNvSpPr>
              <a:spLocks/>
            </p:cNvSpPr>
            <p:nvPr/>
          </p:nvSpPr>
          <p:spPr bwMode="auto">
            <a:xfrm>
              <a:off x="1008063" y="2568576"/>
              <a:ext cx="1522413" cy="865188"/>
            </a:xfrm>
            <a:custGeom>
              <a:avLst/>
              <a:gdLst>
                <a:gd name="T0" fmla="*/ 0 w 1680"/>
                <a:gd name="T1" fmla="*/ 0 h 1104"/>
                <a:gd name="T2" fmla="*/ 58304790 w 1680"/>
                <a:gd name="T3" fmla="*/ 24566162 h 1104"/>
                <a:gd name="T4" fmla="*/ 146172505 w 1680"/>
                <a:gd name="T5" fmla="*/ 40534522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upo 104"/>
          <p:cNvGrpSpPr>
            <a:grpSpLocks/>
          </p:cNvGrpSpPr>
          <p:nvPr/>
        </p:nvGrpSpPr>
        <p:grpSpPr bwMode="auto">
          <a:xfrm>
            <a:off x="971552" y="2078025"/>
            <a:ext cx="1814513" cy="1851296"/>
            <a:chOff x="971550" y="2568576"/>
            <a:chExt cx="1814500" cy="1852074"/>
          </a:xfrm>
        </p:grpSpPr>
        <p:sp>
          <p:nvSpPr>
            <p:cNvPr id="7202" name="Freeform 19"/>
            <p:cNvSpPr>
              <a:spLocks/>
            </p:cNvSpPr>
            <p:nvPr/>
          </p:nvSpPr>
          <p:spPr bwMode="auto">
            <a:xfrm>
              <a:off x="971550" y="2568576"/>
              <a:ext cx="1547813" cy="1147763"/>
            </a:xfrm>
            <a:custGeom>
              <a:avLst/>
              <a:gdLst>
                <a:gd name="T0" fmla="*/ 0 w 1680"/>
                <a:gd name="T1" fmla="*/ 0 h 1104"/>
                <a:gd name="T2" fmla="*/ 64510645 w 1680"/>
                <a:gd name="T3" fmla="*/ 134025215 h 1104"/>
                <a:gd name="T4" fmla="*/ 161276597 w 1680"/>
                <a:gd name="T5" fmla="*/ 219412955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03" name="CaixaDeTexto 82"/>
            <p:cNvSpPr txBox="1">
              <a:spLocks noChangeArrowheads="1"/>
            </p:cNvSpPr>
            <p:nvPr/>
          </p:nvSpPr>
          <p:spPr bwMode="auto">
            <a:xfrm>
              <a:off x="1643042" y="3774048"/>
              <a:ext cx="1143008" cy="646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Missouri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58 %</a:t>
              </a:r>
              <a:endParaRPr lang="pt-BR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2" name="Grupo 93"/>
          <p:cNvGrpSpPr>
            <a:grpSpLocks/>
          </p:cNvGrpSpPr>
          <p:nvPr/>
        </p:nvGrpSpPr>
        <p:grpSpPr bwMode="auto">
          <a:xfrm>
            <a:off x="2892425" y="2009760"/>
            <a:ext cx="1893888" cy="630942"/>
            <a:chOff x="2892426" y="2500306"/>
            <a:chExt cx="1893888" cy="631648"/>
          </a:xfrm>
        </p:grpSpPr>
        <p:sp>
          <p:nvSpPr>
            <p:cNvPr id="7200" name="Freeform 72"/>
            <p:cNvSpPr>
              <a:spLocks/>
            </p:cNvSpPr>
            <p:nvPr/>
          </p:nvSpPr>
          <p:spPr bwMode="auto">
            <a:xfrm>
              <a:off x="2892426" y="2582863"/>
              <a:ext cx="1463675" cy="485775"/>
            </a:xfrm>
            <a:custGeom>
              <a:avLst/>
              <a:gdLst>
                <a:gd name="T0" fmla="*/ 0 w 1680"/>
                <a:gd name="T1" fmla="*/ 0 h 1104"/>
                <a:gd name="T2" fmla="*/ 46301791 w 1680"/>
                <a:gd name="T3" fmla="*/ 774424 h 1104"/>
                <a:gd name="T4" fmla="*/ 116134791 w 1680"/>
                <a:gd name="T5" fmla="*/ 1355242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01" name="Text Box 5"/>
            <p:cNvSpPr txBox="1">
              <a:spLocks noChangeArrowheads="1"/>
            </p:cNvSpPr>
            <p:nvPr/>
          </p:nvSpPr>
          <p:spPr bwMode="auto">
            <a:xfrm>
              <a:off x="3428992" y="2500306"/>
              <a:ext cx="1357322" cy="63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Pergamino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24%</a:t>
              </a:r>
            </a:p>
          </p:txBody>
        </p:sp>
      </p:grpSp>
      <p:grpSp>
        <p:nvGrpSpPr>
          <p:cNvPr id="13" name="Grupo 94"/>
          <p:cNvGrpSpPr>
            <a:grpSpLocks/>
          </p:cNvGrpSpPr>
          <p:nvPr/>
        </p:nvGrpSpPr>
        <p:grpSpPr bwMode="auto">
          <a:xfrm>
            <a:off x="2847975" y="2074849"/>
            <a:ext cx="1436688" cy="1779838"/>
            <a:chOff x="2847976" y="2565401"/>
            <a:chExt cx="1436688" cy="1780543"/>
          </a:xfrm>
        </p:grpSpPr>
        <p:sp>
          <p:nvSpPr>
            <p:cNvPr id="7198" name="Freeform 75"/>
            <p:cNvSpPr>
              <a:spLocks/>
            </p:cNvSpPr>
            <p:nvPr/>
          </p:nvSpPr>
          <p:spPr bwMode="auto">
            <a:xfrm>
              <a:off x="2847976" y="2565401"/>
              <a:ext cx="1436688" cy="1223963"/>
            </a:xfrm>
            <a:custGeom>
              <a:avLst/>
              <a:gdLst>
                <a:gd name="T0" fmla="*/ 0 w 1680"/>
                <a:gd name="T1" fmla="*/ 0 h 1104"/>
                <a:gd name="T2" fmla="*/ 41685333 w 1680"/>
                <a:gd name="T3" fmla="*/ 196661124 h 1104"/>
                <a:gd name="T4" fmla="*/ 103846884 w 1680"/>
                <a:gd name="T5" fmla="*/ 323261484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9" name="Text Box 5"/>
            <p:cNvSpPr txBox="1">
              <a:spLocks noChangeArrowheads="1"/>
            </p:cNvSpPr>
            <p:nvPr/>
          </p:nvSpPr>
          <p:spPr bwMode="auto">
            <a:xfrm>
              <a:off x="2857488" y="3714752"/>
              <a:ext cx="1357322" cy="631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C. Sarmiento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60%</a:t>
              </a:r>
            </a:p>
          </p:txBody>
        </p:sp>
      </p:grpSp>
      <p:grpSp>
        <p:nvGrpSpPr>
          <p:cNvPr id="14" name="Grupo 106"/>
          <p:cNvGrpSpPr>
            <a:grpSpLocks/>
          </p:cNvGrpSpPr>
          <p:nvPr/>
        </p:nvGrpSpPr>
        <p:grpSpPr bwMode="auto">
          <a:xfrm>
            <a:off x="4786315" y="1685912"/>
            <a:ext cx="1900237" cy="3781441"/>
            <a:chOff x="4786314" y="2176463"/>
            <a:chExt cx="1900237" cy="3781543"/>
          </a:xfrm>
        </p:grpSpPr>
        <p:sp>
          <p:nvSpPr>
            <p:cNvPr id="7190" name="Line 27"/>
            <p:cNvSpPr>
              <a:spLocks noChangeShapeType="1"/>
            </p:cNvSpPr>
            <p:nvPr/>
          </p:nvSpPr>
          <p:spPr bwMode="auto">
            <a:xfrm>
              <a:off x="4818063" y="2520950"/>
              <a:ext cx="0" cy="197961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1" name="Line 29"/>
            <p:cNvSpPr>
              <a:spLocks noChangeShapeType="1"/>
            </p:cNvSpPr>
            <p:nvPr/>
          </p:nvSpPr>
          <p:spPr bwMode="auto">
            <a:xfrm>
              <a:off x="4818063" y="2533706"/>
              <a:ext cx="180816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2" name="Line 30"/>
            <p:cNvSpPr>
              <a:spLocks noChangeShapeType="1"/>
            </p:cNvSpPr>
            <p:nvPr/>
          </p:nvSpPr>
          <p:spPr bwMode="auto">
            <a:xfrm>
              <a:off x="4950071" y="2482850"/>
              <a:ext cx="0" cy="6191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3" name="Line 31"/>
            <p:cNvSpPr>
              <a:spLocks noChangeShapeType="1"/>
            </p:cNvSpPr>
            <p:nvPr/>
          </p:nvSpPr>
          <p:spPr bwMode="auto">
            <a:xfrm>
              <a:off x="6449926" y="2482850"/>
              <a:ext cx="0" cy="6191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0672" name="Text Box 32"/>
            <p:cNvSpPr txBox="1">
              <a:spLocks noChangeArrowheads="1"/>
            </p:cNvSpPr>
            <p:nvPr/>
          </p:nvSpPr>
          <p:spPr bwMode="auto">
            <a:xfrm>
              <a:off x="4787901" y="2176463"/>
              <a:ext cx="288925" cy="369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40673" name="Text Box 33"/>
            <p:cNvSpPr txBox="1">
              <a:spLocks noChangeArrowheads="1"/>
            </p:cNvSpPr>
            <p:nvPr/>
          </p:nvSpPr>
          <p:spPr bwMode="auto">
            <a:xfrm>
              <a:off x="6227764" y="2176463"/>
              <a:ext cx="458787" cy="369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10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7196" name="Text Box 42"/>
            <p:cNvSpPr txBox="1">
              <a:spLocks noChangeArrowheads="1"/>
            </p:cNvSpPr>
            <p:nvPr/>
          </p:nvSpPr>
          <p:spPr bwMode="auto">
            <a:xfrm>
              <a:off x="4786314" y="5357826"/>
              <a:ext cx="1631950" cy="600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Sá et al., 2001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25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</a:t>
              </a: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Latitude</a:t>
              </a:r>
              <a:endParaRPr lang="en-US" sz="140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7197" name="Text Box 73"/>
            <p:cNvSpPr txBox="1">
              <a:spLocks noChangeArrowheads="1"/>
            </p:cNvSpPr>
            <p:nvPr/>
          </p:nvSpPr>
          <p:spPr bwMode="auto">
            <a:xfrm>
              <a:off x="4786314" y="4714885"/>
              <a:ext cx="1571636" cy="5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Brasil</a:t>
              </a:r>
            </a:p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Soja-Trigo</a:t>
              </a:r>
            </a:p>
          </p:txBody>
        </p:sp>
      </p:grpSp>
      <p:grpSp>
        <p:nvGrpSpPr>
          <p:cNvPr id="15" name="Grupo 102"/>
          <p:cNvGrpSpPr>
            <a:grpSpLocks/>
          </p:cNvGrpSpPr>
          <p:nvPr/>
        </p:nvGrpSpPr>
        <p:grpSpPr bwMode="auto">
          <a:xfrm>
            <a:off x="7081838" y="2081197"/>
            <a:ext cx="1776412" cy="738188"/>
            <a:chOff x="7081838" y="2571750"/>
            <a:chExt cx="1776410" cy="738188"/>
          </a:xfrm>
        </p:grpSpPr>
        <p:sp>
          <p:nvSpPr>
            <p:cNvPr id="7188" name="Freeform 57"/>
            <p:cNvSpPr>
              <a:spLocks/>
            </p:cNvSpPr>
            <p:nvPr/>
          </p:nvSpPr>
          <p:spPr bwMode="auto">
            <a:xfrm>
              <a:off x="7081838" y="2571750"/>
              <a:ext cx="1539875" cy="738188"/>
            </a:xfrm>
            <a:custGeom>
              <a:avLst/>
              <a:gdLst>
                <a:gd name="T0" fmla="*/ 0 w 1680"/>
                <a:gd name="T1" fmla="*/ 0 h 1104"/>
                <a:gd name="T2" fmla="*/ 62170631 w 1680"/>
                <a:gd name="T3" fmla="*/ 9389161 h 1104"/>
                <a:gd name="T4" fmla="*/ 156266160 w 1680"/>
                <a:gd name="T5" fmla="*/ 15648380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9" name="CaixaDeTexto 97"/>
            <p:cNvSpPr txBox="1">
              <a:spLocks noChangeArrowheads="1"/>
            </p:cNvSpPr>
            <p:nvPr/>
          </p:nvSpPr>
          <p:spPr bwMode="auto">
            <a:xfrm>
              <a:off x="7429520" y="2643182"/>
              <a:ext cx="142872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1400" b="1" dirty="0">
                  <a:solidFill>
                    <a:schemeClr val="bg1"/>
                  </a:solidFill>
                </a:rPr>
                <a:t>Cerrado – GO, 35%</a:t>
              </a:r>
              <a:endParaRPr lang="pt-BR" sz="1400" b="1" dirty="0"/>
            </a:p>
          </p:txBody>
        </p:sp>
      </p:grpSp>
      <p:grpSp>
        <p:nvGrpSpPr>
          <p:cNvPr id="16" name="Grupo 101"/>
          <p:cNvGrpSpPr>
            <a:grpSpLocks/>
          </p:cNvGrpSpPr>
          <p:nvPr/>
        </p:nvGrpSpPr>
        <p:grpSpPr bwMode="auto">
          <a:xfrm>
            <a:off x="7081838" y="2081200"/>
            <a:ext cx="1574800" cy="1881007"/>
            <a:chOff x="7081838" y="2571750"/>
            <a:chExt cx="1574800" cy="1880355"/>
          </a:xfrm>
        </p:grpSpPr>
        <p:sp>
          <p:nvSpPr>
            <p:cNvPr id="7186" name="Freeform 51"/>
            <p:cNvSpPr>
              <a:spLocks/>
            </p:cNvSpPr>
            <p:nvPr/>
          </p:nvSpPr>
          <p:spPr bwMode="auto">
            <a:xfrm>
              <a:off x="7081838" y="2571750"/>
              <a:ext cx="1574800" cy="1390650"/>
            </a:xfrm>
            <a:custGeom>
              <a:avLst/>
              <a:gdLst>
                <a:gd name="T0" fmla="*/ 0 w 1680"/>
                <a:gd name="T1" fmla="*/ 0 h 1104"/>
                <a:gd name="T2" fmla="*/ 71173470 w 1680"/>
                <a:gd name="T3" fmla="*/ 423651919 h 1104"/>
                <a:gd name="T4" fmla="*/ 179251616 w 1680"/>
                <a:gd name="T5" fmla="*/ 693392710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7" name="CaixaDeTexto 100"/>
            <p:cNvSpPr txBox="1">
              <a:spLocks noChangeArrowheads="1"/>
            </p:cNvSpPr>
            <p:nvPr/>
          </p:nvSpPr>
          <p:spPr bwMode="auto">
            <a:xfrm>
              <a:off x="7215206" y="3929066"/>
              <a:ext cx="1428728" cy="52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1400" b="1">
                  <a:solidFill>
                    <a:schemeClr val="bg1"/>
                  </a:solidFill>
                </a:rPr>
                <a:t>Cerrado – MT, 69%</a:t>
              </a:r>
              <a:endParaRPr lang="pt-BR" sz="1400" b="1"/>
            </a:p>
          </p:txBody>
        </p:sp>
      </p:grpSp>
      <p:grpSp>
        <p:nvGrpSpPr>
          <p:cNvPr id="90" name="Grupo 89"/>
          <p:cNvGrpSpPr/>
          <p:nvPr/>
        </p:nvGrpSpPr>
        <p:grpSpPr>
          <a:xfrm>
            <a:off x="395290" y="5889624"/>
            <a:ext cx="8497887" cy="909102"/>
            <a:chOff x="395288" y="5889625"/>
            <a:chExt cx="8497887" cy="909103"/>
          </a:xfrm>
        </p:grpSpPr>
        <p:grpSp>
          <p:nvGrpSpPr>
            <p:cNvPr id="9" name="Group 76"/>
            <p:cNvGrpSpPr>
              <a:grpSpLocks/>
            </p:cNvGrpSpPr>
            <p:nvPr/>
          </p:nvGrpSpPr>
          <p:grpSpPr bwMode="auto">
            <a:xfrm>
              <a:off x="395288" y="5889625"/>
              <a:ext cx="8497887" cy="508001"/>
              <a:chOff x="249" y="3929"/>
              <a:chExt cx="5353" cy="320"/>
            </a:xfrm>
          </p:grpSpPr>
          <p:sp>
            <p:nvSpPr>
              <p:cNvPr id="7206" name="Line 77"/>
              <p:cNvSpPr>
                <a:spLocks noChangeShapeType="1"/>
              </p:cNvSpPr>
              <p:nvPr/>
            </p:nvSpPr>
            <p:spPr bwMode="auto">
              <a:xfrm>
                <a:off x="249" y="3929"/>
                <a:ext cx="5353" cy="0"/>
              </a:xfrm>
              <a:prstGeom prst="line">
                <a:avLst/>
              </a:prstGeom>
              <a:noFill/>
              <a:ln w="1143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07" name="Text Box 78"/>
              <p:cNvSpPr txBox="1">
                <a:spLocks noChangeArrowheads="1"/>
              </p:cNvSpPr>
              <p:nvPr/>
            </p:nvSpPr>
            <p:spPr bwMode="auto">
              <a:xfrm>
                <a:off x="385" y="3997"/>
                <a:ext cx="1361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0.96 a 1.2%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08" name="Text Box 79"/>
              <p:cNvSpPr txBox="1">
                <a:spLocks noChangeArrowheads="1"/>
              </p:cNvSpPr>
              <p:nvPr/>
            </p:nvSpPr>
            <p:spPr bwMode="auto">
              <a:xfrm>
                <a:off x="1827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1.2 a 3.0%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09" name="Text Box 80"/>
              <p:cNvSpPr txBox="1">
                <a:spLocks noChangeArrowheads="1"/>
              </p:cNvSpPr>
              <p:nvPr/>
            </p:nvSpPr>
            <p:spPr bwMode="auto">
              <a:xfrm>
                <a:off x="4412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7 a 13.8 %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10" name="Text Box 81"/>
              <p:cNvSpPr txBox="1">
                <a:spLocks noChangeArrowheads="1"/>
              </p:cNvSpPr>
              <p:nvPr/>
            </p:nvSpPr>
            <p:spPr bwMode="auto">
              <a:xfrm>
                <a:off x="3143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3.5%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</p:grpSp>
        <p:sp>
          <p:nvSpPr>
            <p:cNvPr id="86" name="CaixaDeTexto 85"/>
            <p:cNvSpPr txBox="1"/>
            <p:nvPr/>
          </p:nvSpPr>
          <p:spPr>
            <a:xfrm>
              <a:off x="785786" y="6429396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Temperada</a:t>
              </a:r>
            </a:p>
          </p:txBody>
        </p:sp>
        <p:sp>
          <p:nvSpPr>
            <p:cNvPr id="87" name="CaixaDeTexto 86"/>
            <p:cNvSpPr txBox="1"/>
            <p:nvPr/>
          </p:nvSpPr>
          <p:spPr>
            <a:xfrm>
              <a:off x="2571736" y="6429396"/>
              <a:ext cx="2571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Temperada/subtropical</a:t>
              </a:r>
            </a:p>
          </p:txBody>
        </p:sp>
        <p:sp>
          <p:nvSpPr>
            <p:cNvPr id="88" name="CaixaDeTexto 87"/>
            <p:cNvSpPr txBox="1"/>
            <p:nvPr/>
          </p:nvSpPr>
          <p:spPr>
            <a:xfrm>
              <a:off x="5000628" y="6417253"/>
              <a:ext cx="2357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Subtropical/Tropical</a:t>
              </a:r>
            </a:p>
          </p:txBody>
        </p:sp>
        <p:sp>
          <p:nvSpPr>
            <p:cNvPr id="89" name="CaixaDeTexto 88"/>
            <p:cNvSpPr txBox="1"/>
            <p:nvPr/>
          </p:nvSpPr>
          <p:spPr>
            <a:xfrm>
              <a:off x="7215206" y="6417253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Tropical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40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87" grpId="0"/>
      <p:bldP spid="2406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13" name="CaixaDeTexto 6"/>
          <p:cNvSpPr txBox="1">
            <a:spLocks noChangeArrowheads="1"/>
          </p:cNvSpPr>
          <p:nvPr/>
        </p:nvSpPr>
        <p:spPr bwMode="auto">
          <a:xfrm>
            <a:off x="285750" y="71438"/>
            <a:ext cx="86439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Taxa de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perda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de C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devido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ao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preparo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convencional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região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tropical</a:t>
            </a:r>
            <a:endParaRPr lang="pt-B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364796"/>
              </p:ext>
            </p:extLst>
          </p:nvPr>
        </p:nvGraphicFramePr>
        <p:xfrm>
          <a:off x="663491" y="1175383"/>
          <a:ext cx="77104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965">
                  <a:extLst>
                    <a:ext uri="{9D8B030D-6E8A-4147-A177-3AD203B41FA5}">
                      <a16:colId xmlns:a16="http://schemas.microsoft.com/office/drawing/2014/main" xmlns="" val="3544491252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xmlns="" val="1143170909"/>
                    </a:ext>
                  </a:extLst>
                </a:gridCol>
                <a:gridCol w="1727231">
                  <a:extLst>
                    <a:ext uri="{9D8B030D-6E8A-4147-A177-3AD203B41FA5}">
                      <a16:colId xmlns:a16="http://schemas.microsoft.com/office/drawing/2014/main" xmlns="" val="1178116886"/>
                    </a:ext>
                  </a:extLst>
                </a:gridCol>
                <a:gridCol w="959483">
                  <a:extLst>
                    <a:ext uri="{9D8B030D-6E8A-4147-A177-3AD203B41FA5}">
                      <a16:colId xmlns:a16="http://schemas.microsoft.com/office/drawing/2014/main" xmlns="" val="173084374"/>
                    </a:ext>
                  </a:extLst>
                </a:gridCol>
                <a:gridCol w="1272648">
                  <a:extLst>
                    <a:ext uri="{9D8B030D-6E8A-4147-A177-3AD203B41FA5}">
                      <a16:colId xmlns:a16="http://schemas.microsoft.com/office/drawing/2014/main" xmlns="" val="87242771"/>
                    </a:ext>
                  </a:extLst>
                </a:gridCol>
                <a:gridCol w="1197724">
                  <a:extLst>
                    <a:ext uri="{9D8B030D-6E8A-4147-A177-3AD203B41FA5}">
                      <a16:colId xmlns:a16="http://schemas.microsoft.com/office/drawing/2014/main" xmlns="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Local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i="1" baseline="-25000" dirty="0">
                          <a:solidFill>
                            <a:schemeClr val="bg1"/>
                          </a:solidFill>
                        </a:rPr>
                        <a:t>COT medido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Adição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5690313"/>
                  </a:ext>
                </a:extLst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189651"/>
              </p:ext>
            </p:extLst>
          </p:nvPr>
        </p:nvGraphicFramePr>
        <p:xfrm>
          <a:off x="655472" y="1809045"/>
          <a:ext cx="7718506" cy="535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61">
                  <a:extLst>
                    <a:ext uri="{9D8B030D-6E8A-4147-A177-3AD203B41FA5}">
                      <a16:colId xmlns:a16="http://schemas.microsoft.com/office/drawing/2014/main" xmlns="" val="3544491252"/>
                    </a:ext>
                  </a:extLst>
                </a:gridCol>
                <a:gridCol w="1403895">
                  <a:extLst>
                    <a:ext uri="{9D8B030D-6E8A-4147-A177-3AD203B41FA5}">
                      <a16:colId xmlns:a16="http://schemas.microsoft.com/office/drawing/2014/main" xmlns="" val="1143170909"/>
                    </a:ext>
                  </a:extLst>
                </a:gridCol>
                <a:gridCol w="929476">
                  <a:extLst>
                    <a:ext uri="{9D8B030D-6E8A-4147-A177-3AD203B41FA5}">
                      <a16:colId xmlns:a16="http://schemas.microsoft.com/office/drawing/2014/main" xmlns="" val="1178116886"/>
                    </a:ext>
                  </a:extLst>
                </a:gridCol>
                <a:gridCol w="824793">
                  <a:extLst>
                    <a:ext uri="{9D8B030D-6E8A-4147-A177-3AD203B41FA5}">
                      <a16:colId xmlns:a16="http://schemas.microsoft.com/office/drawing/2014/main" xmlns="" val="3615673512"/>
                    </a:ext>
                  </a:extLst>
                </a:gridCol>
                <a:gridCol w="935240">
                  <a:extLst>
                    <a:ext uri="{9D8B030D-6E8A-4147-A177-3AD203B41FA5}">
                      <a16:colId xmlns:a16="http://schemas.microsoft.com/office/drawing/2014/main" xmlns="" val="173084374"/>
                    </a:ext>
                  </a:extLst>
                </a:gridCol>
                <a:gridCol w="1273971">
                  <a:extLst>
                    <a:ext uri="{9D8B030D-6E8A-4147-A177-3AD203B41FA5}">
                      <a16:colId xmlns:a16="http://schemas.microsoft.com/office/drawing/2014/main" xmlns="" val="87242771"/>
                    </a:ext>
                  </a:extLst>
                </a:gridCol>
                <a:gridCol w="1198970">
                  <a:extLst>
                    <a:ext uri="{9D8B030D-6E8A-4147-A177-3AD203B41FA5}">
                      <a16:colId xmlns:a16="http://schemas.microsoft.com/office/drawing/2014/main" xmlns="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Manejo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C anual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Decomp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Sequestro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5690313"/>
                  </a:ext>
                </a:extLst>
              </a:tr>
            </a:tbl>
          </a:graphicData>
        </a:graphic>
      </p:graphicFrame>
      <p:graphicFrame>
        <p:nvGraphicFramePr>
          <p:cNvPr id="27" name="Tabela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235031"/>
              </p:ext>
            </p:extLst>
          </p:nvPr>
        </p:nvGraphicFramePr>
        <p:xfrm>
          <a:off x="663494" y="2750730"/>
          <a:ext cx="771048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263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4691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CV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18.12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17.04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1.15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4,60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- 0.54</a:t>
                      </a:r>
                      <a:endParaRPr lang="pt-BR" sz="20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3096127" y="2280662"/>
            <a:ext cx="493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 Mg ha</a:t>
            </a:r>
            <a:r>
              <a:rPr lang="pt-BR" b="1" baseline="30000" dirty="0">
                <a:solidFill>
                  <a:schemeClr val="bg1"/>
                </a:solidFill>
              </a:rPr>
              <a:t>-1</a:t>
            </a:r>
            <a:r>
              <a:rPr lang="pt-BR" b="1" dirty="0">
                <a:solidFill>
                  <a:schemeClr val="bg1"/>
                </a:solidFill>
              </a:rPr>
              <a:t> ----------</a:t>
            </a:r>
          </a:p>
        </p:txBody>
      </p:sp>
      <p:graphicFrame>
        <p:nvGraphicFramePr>
          <p:cNvPr id="30" name="Tabela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623943"/>
              </p:ext>
            </p:extLst>
          </p:nvPr>
        </p:nvGraphicFramePr>
        <p:xfrm>
          <a:off x="663493" y="3912270"/>
          <a:ext cx="771048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25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9694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LRV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48.30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0.97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3,10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- 0.93</a:t>
                      </a:r>
                      <a:endParaRPr lang="pt-BR" sz="20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1" name="Tabela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914514"/>
              </p:ext>
            </p:extLst>
          </p:nvPr>
        </p:nvGraphicFramePr>
        <p:xfrm>
          <a:off x="663492" y="5016327"/>
          <a:ext cx="7710484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86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809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Snp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48.68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0.92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5,60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- 1.25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5967662" y="2310066"/>
            <a:ext cx="78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---%---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090610" y="2318088"/>
            <a:ext cx="13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-- Mg ha</a:t>
            </a:r>
            <a:r>
              <a:rPr lang="pt-BR" b="1" baseline="30000" dirty="0">
                <a:solidFill>
                  <a:schemeClr val="bg1"/>
                </a:solidFill>
              </a:rPr>
              <a:t>-1 </a:t>
            </a:r>
            <a:r>
              <a:rPr lang="pt-BR" b="1" dirty="0">
                <a:solidFill>
                  <a:schemeClr val="bg1"/>
                </a:solidFill>
              </a:rPr>
              <a:t>--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7218717" y="3171002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1450 mm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7218716" y="4308510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1950 mm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7218716" y="5440469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2150 mm</a:t>
            </a:r>
          </a:p>
        </p:txBody>
      </p:sp>
      <p:sp>
        <p:nvSpPr>
          <p:cNvPr id="37" name="Retângulo: Cantos Arredondados 36"/>
          <p:cNvSpPr/>
          <p:nvPr/>
        </p:nvSpPr>
        <p:spPr>
          <a:xfrm>
            <a:off x="7185299" y="2650603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: Cantos Arredondados 37"/>
          <p:cNvSpPr/>
          <p:nvPr/>
        </p:nvSpPr>
        <p:spPr>
          <a:xfrm>
            <a:off x="7185298" y="3792402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: Cantos Arredondados 38"/>
          <p:cNvSpPr/>
          <p:nvPr/>
        </p:nvSpPr>
        <p:spPr>
          <a:xfrm>
            <a:off x="7185297" y="4910235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de Seta Reta 19"/>
          <p:cNvCxnSpPr/>
          <p:nvPr/>
        </p:nvCxnSpPr>
        <p:spPr>
          <a:xfrm>
            <a:off x="8758989" y="2650603"/>
            <a:ext cx="0" cy="29480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15"/>
          <p:cNvSpPr txBox="1">
            <a:spLocks noChangeArrowheads="1"/>
          </p:cNvSpPr>
          <p:nvPr/>
        </p:nvSpPr>
        <p:spPr bwMode="auto">
          <a:xfrm>
            <a:off x="147092" y="6453188"/>
            <a:ext cx="4424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Sá et al., 2006 – </a:t>
            </a:r>
            <a:r>
              <a:rPr lang="en-US" b="1" dirty="0" err="1">
                <a:solidFill>
                  <a:schemeClr val="bg1"/>
                </a:solidFill>
              </a:rPr>
              <a:t>Edafologia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nl-NL" b="1" dirty="0">
                <a:solidFill>
                  <a:schemeClr val="bg1"/>
                </a:solidFill>
              </a:rPr>
              <a:t>v. 13, 139-150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7414" y="6031831"/>
            <a:ext cx="689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CV = Campo Verde-MT; LRV = Lucas do Rio Verde-MT; SNP = Sinop-MT </a:t>
            </a:r>
          </a:p>
        </p:txBody>
      </p:sp>
    </p:spTree>
    <p:extLst>
      <p:ext uri="{BB962C8B-B14F-4D97-AF65-F5344CB8AC3E}">
        <p14:creationId xmlns:p14="http://schemas.microsoft.com/office/powerpoint/2010/main" val="24815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026860"/>
              </p:ext>
            </p:extLst>
          </p:nvPr>
        </p:nvGraphicFramePr>
        <p:xfrm>
          <a:off x="110836" y="872836"/>
          <a:ext cx="8922327" cy="559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Agrupar 9"/>
          <p:cNvGrpSpPr/>
          <p:nvPr/>
        </p:nvGrpSpPr>
        <p:grpSpPr>
          <a:xfrm>
            <a:off x="6012884" y="1302325"/>
            <a:ext cx="2563081" cy="461665"/>
            <a:chOff x="6012884" y="1302325"/>
            <a:chExt cx="2563081" cy="461665"/>
          </a:xfrm>
        </p:grpSpPr>
        <p:sp>
          <p:nvSpPr>
            <p:cNvPr id="7" name="CaixaDeTexto 6"/>
            <p:cNvSpPr txBox="1"/>
            <p:nvPr/>
          </p:nvSpPr>
          <p:spPr>
            <a:xfrm>
              <a:off x="6012884" y="1302325"/>
              <a:ext cx="2008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35,5 milhões</a:t>
              </a:r>
            </a:p>
          </p:txBody>
        </p:sp>
        <p:cxnSp>
          <p:nvCxnSpPr>
            <p:cNvPr id="9" name="Conector de Seta Reta 8"/>
            <p:cNvCxnSpPr/>
            <p:nvPr/>
          </p:nvCxnSpPr>
          <p:spPr>
            <a:xfrm>
              <a:off x="7938655" y="1565561"/>
              <a:ext cx="637310" cy="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Agrupar 1"/>
          <p:cNvGrpSpPr/>
          <p:nvPr/>
        </p:nvGrpSpPr>
        <p:grpSpPr>
          <a:xfrm>
            <a:off x="3893135" y="3953236"/>
            <a:ext cx="2008909" cy="1353057"/>
            <a:chOff x="3893135" y="3953236"/>
            <a:chExt cx="2008909" cy="1353057"/>
          </a:xfrm>
        </p:grpSpPr>
        <p:cxnSp>
          <p:nvCxnSpPr>
            <p:cNvPr id="12" name="Conector de Seta Reta 11"/>
            <p:cNvCxnSpPr/>
            <p:nvPr/>
          </p:nvCxnSpPr>
          <p:spPr>
            <a:xfrm rot="5400000">
              <a:off x="4585855" y="4987638"/>
              <a:ext cx="637310" cy="0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/>
            <p:cNvSpPr txBox="1"/>
            <p:nvPr/>
          </p:nvSpPr>
          <p:spPr>
            <a:xfrm>
              <a:off x="3893135" y="3953236"/>
              <a:ext cx="2008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1,0 milhão</a:t>
              </a:r>
            </a:p>
          </p:txBody>
        </p:sp>
      </p:grpSp>
      <p:sp>
        <p:nvSpPr>
          <p:cNvPr id="14" name="CaixaDeTexto 13"/>
          <p:cNvSpPr txBox="1"/>
          <p:nvPr/>
        </p:nvSpPr>
        <p:spPr>
          <a:xfrm rot="16200000">
            <a:off x="-836365" y="3061603"/>
            <a:ext cx="227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Milhões de ha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1787233" y="4244188"/>
            <a:ext cx="3020292" cy="436771"/>
            <a:chOff x="1787233" y="4244188"/>
            <a:chExt cx="3020292" cy="436771"/>
          </a:xfrm>
        </p:grpSpPr>
        <p:cxnSp>
          <p:nvCxnSpPr>
            <p:cNvPr id="16" name="Conector de Seta Reta 15"/>
            <p:cNvCxnSpPr/>
            <p:nvPr/>
          </p:nvCxnSpPr>
          <p:spPr>
            <a:xfrm>
              <a:off x="1787233" y="4680959"/>
              <a:ext cx="3020292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/>
            <p:cNvSpPr txBox="1"/>
            <p:nvPr/>
          </p:nvSpPr>
          <p:spPr>
            <a:xfrm>
              <a:off x="2452256" y="4244188"/>
              <a:ext cx="1496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23 anos</a:t>
              </a: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5056909" y="1662545"/>
            <a:ext cx="2881746" cy="3018414"/>
            <a:chOff x="5056909" y="1662545"/>
            <a:chExt cx="2881746" cy="3018414"/>
          </a:xfrm>
        </p:grpSpPr>
        <p:cxnSp>
          <p:nvCxnSpPr>
            <p:cNvPr id="18" name="Conector de Seta Reta 17"/>
            <p:cNvCxnSpPr/>
            <p:nvPr/>
          </p:nvCxnSpPr>
          <p:spPr>
            <a:xfrm flipV="1">
              <a:off x="5056909" y="1662545"/>
              <a:ext cx="2881746" cy="3018414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ixaDeTexto 19"/>
            <p:cNvSpPr txBox="1"/>
            <p:nvPr/>
          </p:nvSpPr>
          <p:spPr>
            <a:xfrm rot="18877687">
              <a:off x="5430661" y="2889088"/>
              <a:ext cx="1496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25 anos</a:t>
              </a:r>
            </a:p>
          </p:txBody>
        </p:sp>
      </p:grpSp>
      <p:pic>
        <p:nvPicPr>
          <p:cNvPr id="21" name="Imagem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6371" flipV="1">
            <a:off x="3734684" y="1949484"/>
            <a:ext cx="971789" cy="2886009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10836" y="39954"/>
            <a:ext cx="891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Evolução da área de Plantio Direto no Brasil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562698" y="1366497"/>
            <a:ext cx="1070530" cy="954107"/>
          </a:xfrm>
          <a:prstGeom prst="rect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35,5 vezes</a:t>
            </a:r>
          </a:p>
        </p:txBody>
      </p:sp>
    </p:spTree>
    <p:extLst>
      <p:ext uri="{BB962C8B-B14F-4D97-AF65-F5344CB8AC3E}">
        <p14:creationId xmlns:p14="http://schemas.microsoft.com/office/powerpoint/2010/main" val="115998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687557" y="2640679"/>
          <a:ext cx="7718506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74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36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4820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747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CV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18.12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17.04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1.15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- 0.54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28.47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32.05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9.39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1,40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1.79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Sgh+Brq+Crt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30.66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35.03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9.69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2.18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655472" y="3943876"/>
          <a:ext cx="7718506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7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77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705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747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7475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LRV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1800" b="1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0.97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3,10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- 0.93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55.80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65.10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7.42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0,70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1.86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 </a:t>
                      </a:r>
                      <a:r>
                        <a:rPr lang="en-US" sz="15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Sgh+Brq+Crt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58.30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68.80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7.91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2.10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655471" y="5311524"/>
          <a:ext cx="771850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74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77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177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705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747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7475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Snp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48.68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- 1.25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Els+Crt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40.30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47.20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10.03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1,00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1.73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PD-S/Tifton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43.02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53.40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12.82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1,20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2.60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8213" name="CaixaDeTexto 6"/>
          <p:cNvSpPr txBox="1">
            <a:spLocks noChangeArrowheads="1"/>
          </p:cNvSpPr>
          <p:nvPr/>
        </p:nvSpPr>
        <p:spPr bwMode="auto">
          <a:xfrm>
            <a:off x="285750" y="39354"/>
            <a:ext cx="86439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Balanço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e taxa de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sequestro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de C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função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manejo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do solo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associado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ao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sistema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produção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PD</a:t>
            </a:r>
            <a:endParaRPr lang="pt-BR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Retângulo: Cantos Arredondados 10"/>
          <p:cNvSpPr/>
          <p:nvPr/>
        </p:nvSpPr>
        <p:spPr>
          <a:xfrm>
            <a:off x="7161567" y="2939929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/>
          <p:cNvSpPr/>
          <p:nvPr/>
        </p:nvSpPr>
        <p:spPr>
          <a:xfrm>
            <a:off x="7161567" y="4235377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/>
          <p:cNvSpPr/>
          <p:nvPr/>
        </p:nvSpPr>
        <p:spPr>
          <a:xfrm>
            <a:off x="7161567" y="5637720"/>
            <a:ext cx="1258887" cy="956541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0" name="Tabela 19"/>
          <p:cNvGraphicFramePr>
            <a:graphicFrameLocks noGrp="1"/>
          </p:cNvGraphicFramePr>
          <p:nvPr>
            <p:extLst/>
          </p:nvPr>
        </p:nvGraphicFramePr>
        <p:xfrm>
          <a:off x="663491" y="1063089"/>
          <a:ext cx="77104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965">
                  <a:extLst>
                    <a:ext uri="{9D8B030D-6E8A-4147-A177-3AD203B41FA5}">
                      <a16:colId xmlns:a16="http://schemas.microsoft.com/office/drawing/2014/main" xmlns="" val="3544491252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xmlns="" val="1143170909"/>
                    </a:ext>
                  </a:extLst>
                </a:gridCol>
                <a:gridCol w="1727231">
                  <a:extLst>
                    <a:ext uri="{9D8B030D-6E8A-4147-A177-3AD203B41FA5}">
                      <a16:colId xmlns:a16="http://schemas.microsoft.com/office/drawing/2014/main" xmlns="" val="1178116886"/>
                    </a:ext>
                  </a:extLst>
                </a:gridCol>
                <a:gridCol w="959483">
                  <a:extLst>
                    <a:ext uri="{9D8B030D-6E8A-4147-A177-3AD203B41FA5}">
                      <a16:colId xmlns:a16="http://schemas.microsoft.com/office/drawing/2014/main" xmlns="" val="173084374"/>
                    </a:ext>
                  </a:extLst>
                </a:gridCol>
                <a:gridCol w="1272648">
                  <a:extLst>
                    <a:ext uri="{9D8B030D-6E8A-4147-A177-3AD203B41FA5}">
                      <a16:colId xmlns:a16="http://schemas.microsoft.com/office/drawing/2014/main" xmlns="" val="87242771"/>
                    </a:ext>
                  </a:extLst>
                </a:gridCol>
                <a:gridCol w="1197724">
                  <a:extLst>
                    <a:ext uri="{9D8B030D-6E8A-4147-A177-3AD203B41FA5}">
                      <a16:colId xmlns:a16="http://schemas.microsoft.com/office/drawing/2014/main" xmlns="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Local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i="1" baseline="-25000" dirty="0">
                          <a:solidFill>
                            <a:schemeClr val="bg1"/>
                          </a:solidFill>
                        </a:rPr>
                        <a:t>COT medido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Adição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5690313"/>
                  </a:ext>
                </a:extLst>
              </a:tr>
            </a:tbl>
          </a:graphicData>
        </a:graphic>
      </p:graphicFrame>
      <p:graphicFrame>
        <p:nvGraphicFramePr>
          <p:cNvPr id="21" name="Tabela 20"/>
          <p:cNvGraphicFramePr>
            <a:graphicFrameLocks noGrp="1"/>
          </p:cNvGraphicFramePr>
          <p:nvPr>
            <p:extLst/>
          </p:nvPr>
        </p:nvGraphicFramePr>
        <p:xfrm>
          <a:off x="655472" y="1696751"/>
          <a:ext cx="7718506" cy="535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61">
                  <a:extLst>
                    <a:ext uri="{9D8B030D-6E8A-4147-A177-3AD203B41FA5}">
                      <a16:colId xmlns:a16="http://schemas.microsoft.com/office/drawing/2014/main" xmlns="" val="3544491252"/>
                    </a:ext>
                  </a:extLst>
                </a:gridCol>
                <a:gridCol w="1403895">
                  <a:extLst>
                    <a:ext uri="{9D8B030D-6E8A-4147-A177-3AD203B41FA5}">
                      <a16:colId xmlns:a16="http://schemas.microsoft.com/office/drawing/2014/main" xmlns="" val="1143170909"/>
                    </a:ext>
                  </a:extLst>
                </a:gridCol>
                <a:gridCol w="929476">
                  <a:extLst>
                    <a:ext uri="{9D8B030D-6E8A-4147-A177-3AD203B41FA5}">
                      <a16:colId xmlns:a16="http://schemas.microsoft.com/office/drawing/2014/main" xmlns="" val="1178116886"/>
                    </a:ext>
                  </a:extLst>
                </a:gridCol>
                <a:gridCol w="824793">
                  <a:extLst>
                    <a:ext uri="{9D8B030D-6E8A-4147-A177-3AD203B41FA5}">
                      <a16:colId xmlns:a16="http://schemas.microsoft.com/office/drawing/2014/main" xmlns="" val="3615673512"/>
                    </a:ext>
                  </a:extLst>
                </a:gridCol>
                <a:gridCol w="935240">
                  <a:extLst>
                    <a:ext uri="{9D8B030D-6E8A-4147-A177-3AD203B41FA5}">
                      <a16:colId xmlns:a16="http://schemas.microsoft.com/office/drawing/2014/main" xmlns="" val="173084374"/>
                    </a:ext>
                  </a:extLst>
                </a:gridCol>
                <a:gridCol w="1273971">
                  <a:extLst>
                    <a:ext uri="{9D8B030D-6E8A-4147-A177-3AD203B41FA5}">
                      <a16:colId xmlns:a16="http://schemas.microsoft.com/office/drawing/2014/main" xmlns="" val="87242771"/>
                    </a:ext>
                  </a:extLst>
                </a:gridCol>
                <a:gridCol w="1198970">
                  <a:extLst>
                    <a:ext uri="{9D8B030D-6E8A-4147-A177-3AD203B41FA5}">
                      <a16:colId xmlns:a16="http://schemas.microsoft.com/office/drawing/2014/main" xmlns="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Manejo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C anual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Decomp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Sequestro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5690313"/>
                  </a:ext>
                </a:extLst>
              </a:tr>
            </a:tbl>
          </a:graphicData>
        </a:graphic>
      </p:graphicFrame>
      <p:sp>
        <p:nvSpPr>
          <p:cNvPr id="22" name="CaixaDeTexto 21"/>
          <p:cNvSpPr txBox="1"/>
          <p:nvPr/>
        </p:nvSpPr>
        <p:spPr>
          <a:xfrm>
            <a:off x="3096127" y="2216494"/>
            <a:ext cx="493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------------- Mg ha</a:t>
            </a:r>
            <a:r>
              <a:rPr lang="pt-BR" b="1" baseline="30000" dirty="0">
                <a:solidFill>
                  <a:schemeClr val="bg1"/>
                </a:solidFill>
              </a:rPr>
              <a:t>-1</a:t>
            </a:r>
            <a:r>
              <a:rPr lang="pt-BR" b="1" dirty="0">
                <a:solidFill>
                  <a:schemeClr val="bg1"/>
                </a:solidFill>
              </a:rPr>
              <a:t> ------------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967662" y="2245898"/>
            <a:ext cx="112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 % -----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090610" y="2253920"/>
            <a:ext cx="13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-- Mg ha</a:t>
            </a:r>
            <a:r>
              <a:rPr lang="pt-BR" b="1" baseline="30000" dirty="0">
                <a:solidFill>
                  <a:schemeClr val="bg1"/>
                </a:solidFill>
              </a:rPr>
              <a:t>-1 </a:t>
            </a:r>
            <a:r>
              <a:rPr lang="pt-BR" b="1" dirty="0">
                <a:solidFill>
                  <a:schemeClr val="bg1"/>
                </a:solidFill>
              </a:rPr>
              <a:t>--</a:t>
            </a:r>
          </a:p>
        </p:txBody>
      </p:sp>
      <p:sp>
        <p:nvSpPr>
          <p:cNvPr id="25" name="CaixaDeTexto 15"/>
          <p:cNvSpPr txBox="1">
            <a:spLocks noChangeArrowheads="1"/>
          </p:cNvSpPr>
          <p:nvPr/>
        </p:nvSpPr>
        <p:spPr bwMode="auto">
          <a:xfrm>
            <a:off x="147092" y="6453188"/>
            <a:ext cx="4424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Sá et al., 2006 – </a:t>
            </a:r>
            <a:r>
              <a:rPr lang="en-US" b="1" dirty="0" err="1">
                <a:solidFill>
                  <a:schemeClr val="bg1"/>
                </a:solidFill>
              </a:rPr>
              <a:t>Edafologia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nl-NL" b="1" dirty="0">
                <a:solidFill>
                  <a:schemeClr val="bg1"/>
                </a:solidFill>
              </a:rPr>
              <a:t>v. 13, 139-150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9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3394" y="2284342"/>
            <a:ext cx="885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Quantidade de C e o equivalente em palhada para manter o sistema plantio direto em equilíbrio e para acumular C em região tropical</a:t>
            </a:r>
          </a:p>
        </p:txBody>
      </p:sp>
    </p:spTree>
    <p:extLst>
      <p:ext uri="{BB962C8B-B14F-4D97-AF65-F5344CB8AC3E}">
        <p14:creationId xmlns:p14="http://schemas.microsoft.com/office/powerpoint/2010/main" val="2820498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8510" r="8542" b="9126"/>
          <a:stretch>
            <a:fillRect/>
          </a:stretch>
        </p:blipFill>
        <p:spPr bwMode="auto">
          <a:xfrm>
            <a:off x="971601" y="620688"/>
            <a:ext cx="7272808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lipse 2"/>
          <p:cNvSpPr/>
          <p:nvPr/>
        </p:nvSpPr>
        <p:spPr>
          <a:xfrm>
            <a:off x="4685573" y="4758320"/>
            <a:ext cx="648072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713376" y="4196231"/>
            <a:ext cx="2323120" cy="3693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5.3 a 6 </a:t>
            </a:r>
            <a:r>
              <a:rPr lang="pt-BR" b="1" dirty="0" err="1"/>
              <a:t>ton</a:t>
            </a:r>
            <a:r>
              <a:rPr lang="pt-BR" b="1" dirty="0"/>
              <a:t> de C / ha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7884368" y="4653136"/>
            <a:ext cx="0" cy="7200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6134119" y="5336094"/>
            <a:ext cx="2957797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As regiões LRV, Sinop e Campo Verde, necessitam de 11.7 a 13.3 </a:t>
            </a:r>
            <a:r>
              <a:rPr lang="pt-BR" b="1" dirty="0" err="1"/>
              <a:t>ton</a:t>
            </a:r>
            <a:r>
              <a:rPr lang="pt-BR" b="1" dirty="0"/>
              <a:t>/ha de palhada para manter o </a:t>
            </a:r>
            <a:r>
              <a:rPr lang="pt-BR" b="1" u="sng" dirty="0"/>
              <a:t>equilíbrio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7504" y="6453336"/>
            <a:ext cx="6251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Fonte: Sá et al., 2015. Land Degradation </a:t>
            </a:r>
            <a:r>
              <a:rPr lang="pt-BR" sz="1600" b="1" dirty="0" err="1"/>
              <a:t>and</a:t>
            </a:r>
            <a:r>
              <a:rPr lang="pt-BR" sz="1600" b="1" dirty="0"/>
              <a:t> </a:t>
            </a:r>
            <a:r>
              <a:rPr lang="pt-BR" sz="1600" b="1" dirty="0" err="1"/>
              <a:t>Development</a:t>
            </a:r>
            <a:r>
              <a:rPr lang="pt-BR" sz="1600" b="1" dirty="0"/>
              <a:t>, 26:531-643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0"/>
            <a:ext cx="9180512" cy="76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39552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Quantidade mínima de palhada para tornar o balanço de C no solo positivo</a:t>
            </a:r>
          </a:p>
          <a:p>
            <a:pPr algn="ctr"/>
            <a:r>
              <a:rPr lang="pt-BR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Lucas do Rio verde, Sinop e Campo Verde - MT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5009517" y="4380898"/>
            <a:ext cx="1722723" cy="717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5009517" y="2230578"/>
            <a:ext cx="0" cy="286789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4045530" y="1814945"/>
            <a:ext cx="203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Ponto de equilíbrio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9" y="879595"/>
            <a:ext cx="3956736" cy="2348514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14" name="Retângulo 13"/>
          <p:cNvSpPr/>
          <p:nvPr/>
        </p:nvSpPr>
        <p:spPr>
          <a:xfrm>
            <a:off x="3560618" y="1510145"/>
            <a:ext cx="360218" cy="1607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4462952" y="1496424"/>
            <a:ext cx="14131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16,9 </a:t>
            </a:r>
            <a:r>
              <a:rPr lang="pt-BR" b="1" dirty="0" err="1"/>
              <a:t>ton</a:t>
            </a:r>
            <a:r>
              <a:rPr lang="pt-BR" b="1" dirty="0"/>
              <a:t>/ha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490660" y="2396964"/>
            <a:ext cx="14131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18,6 </a:t>
            </a:r>
            <a:r>
              <a:rPr lang="pt-BR" b="1" dirty="0" err="1"/>
              <a:t>ton</a:t>
            </a:r>
            <a:r>
              <a:rPr lang="pt-BR" b="1" dirty="0"/>
              <a:t>/ha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4045530" y="1676400"/>
            <a:ext cx="3047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4045525" y="2590803"/>
            <a:ext cx="3047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2438400" y="1510145"/>
            <a:ext cx="540327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438397" y="2410694"/>
            <a:ext cx="540327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8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5" grpId="0"/>
      <p:bldP spid="14" grpId="0" animBg="1"/>
      <p:bldP spid="15" grpId="0" animBg="1"/>
      <p:bldP spid="16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3394" y="2284342"/>
            <a:ext cx="885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Quantidade de C e o equivalente em palhada para manter o sistema plantio direto em equilíbrio e para acumular C em região </a:t>
            </a:r>
            <a:r>
              <a:rPr lang="pt-BR" sz="3200" b="1" dirty="0" err="1">
                <a:solidFill>
                  <a:schemeClr val="bg1"/>
                </a:solidFill>
              </a:rPr>
              <a:t>sub-tropical</a:t>
            </a:r>
            <a:r>
              <a:rPr lang="pt-BR" sz="3200" b="1" dirty="0">
                <a:solidFill>
                  <a:schemeClr val="bg1"/>
                </a:solidFill>
              </a:rPr>
              <a:t>             (Região dos Campos Gerais, PR) </a:t>
            </a:r>
          </a:p>
        </p:txBody>
      </p:sp>
    </p:spTree>
    <p:extLst>
      <p:ext uri="{BB962C8B-B14F-4D97-AF65-F5344CB8AC3E}">
        <p14:creationId xmlns:p14="http://schemas.microsoft.com/office/powerpoint/2010/main" val="2615378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937498"/>
              </p:ext>
            </p:extLst>
          </p:nvPr>
        </p:nvGraphicFramePr>
        <p:xfrm>
          <a:off x="138546" y="4227231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xmlns="" val="2155540573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xmlns="" val="1305956305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xmlns="" val="3357437769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xmlns="" val="2372670419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xmlns="" val="90519195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xmlns="" val="1780517931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12,38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13,84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- 1,46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1414846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12,62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10,00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2,62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800490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12,99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9,00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3,99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274509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13,12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8,04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5,08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9352734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475873" y="3866147"/>
            <a:ext cx="751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---------------------------------- </a:t>
            </a:r>
            <a:r>
              <a:rPr lang="pt-BR" sz="2000" b="1" dirty="0">
                <a:solidFill>
                  <a:schemeClr val="bg1"/>
                </a:solidFill>
              </a:rPr>
              <a:t>Mg palhada ha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ano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------------------------------------</a:t>
            </a: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8462211" y="4948989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467852" y="4254399"/>
            <a:ext cx="938463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582653" y="4262421"/>
            <a:ext cx="946484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7194882" y="4254401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475874" y="5962883"/>
            <a:ext cx="938463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5590675" y="5970905"/>
            <a:ext cx="946484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7202904" y="5962885"/>
            <a:ext cx="1010655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78675" y="6468451"/>
            <a:ext cx="8872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Sá et al., 2008 (Dinâmica da Matéria Orgânica nos Campos Gerais. In: Santos, G.A. (Ed.). Et al., Fundamentos da Matéria Orgânica do Solo: Ecossistemas tropicais &amp; subtropicais. </a:t>
            </a:r>
            <a:r>
              <a:rPr lang="en-US" sz="1200" b="1" dirty="0">
                <a:solidFill>
                  <a:schemeClr val="bg1"/>
                </a:solidFill>
              </a:rPr>
              <a:t>2 ed. </a:t>
            </a:r>
            <a:endParaRPr lang="pt-BR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26" name="Tabe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43912"/>
              </p:ext>
            </p:extLst>
          </p:nvPr>
        </p:nvGraphicFramePr>
        <p:xfrm>
          <a:off x="138546" y="1681912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xmlns="" val="2815093961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xmlns="" val="77268088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xmlns="" val="2425859224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xmlns="" val="3372775657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xmlns="" val="1331401073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xmlns="" val="4147900367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5,56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1,68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- 0,20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6,23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pt-BR" sz="2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0,67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900544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1,14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1,49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475392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6,37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2,27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417024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0,84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3,62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3,28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2527009"/>
                  </a:ext>
                </a:extLst>
              </a:tr>
            </a:tbl>
          </a:graphicData>
        </a:graphic>
      </p:graphicFrame>
      <p:sp>
        <p:nvSpPr>
          <p:cNvPr id="27" name="Retângulo 26"/>
          <p:cNvSpPr/>
          <p:nvPr/>
        </p:nvSpPr>
        <p:spPr>
          <a:xfrm>
            <a:off x="1459831" y="1739801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5574631" y="1747823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7186860" y="173980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4146882" y="172536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de Seta Reta 30"/>
          <p:cNvCxnSpPr/>
          <p:nvPr/>
        </p:nvCxnSpPr>
        <p:spPr>
          <a:xfrm>
            <a:off x="8438147" y="2402306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1451811" y="3480363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5566611" y="3488385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178840" y="348036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4138862" y="346592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138546" y="120648"/>
            <a:ext cx="8866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Dinâmica da matéria orgânica em experimento de longa duração (implantado em 1989) sobre sistemas de manejo do solo  (Amostragem em 2002, 2003 e 2004)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480185"/>
              </p:ext>
            </p:extLst>
          </p:nvPr>
        </p:nvGraphicFramePr>
        <p:xfrm>
          <a:off x="194695" y="132042"/>
          <a:ext cx="8866908" cy="1549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xmlns="" val="1300071140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xmlns="" val="4141585443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xmlns="" val="503221340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xmlns="" val="633716935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xmlns="" val="3068356984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xmlns="" val="843340210"/>
                    </a:ext>
                  </a:extLst>
                </a:gridCol>
              </a:tblGrid>
              <a:tr h="3902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Sistema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de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Adição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anual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oxidado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Balanço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Necessidade de C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3667065"/>
                  </a:ext>
                </a:extLst>
              </a:tr>
              <a:tr h="3602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Manejo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>
                          <a:solidFill>
                            <a:schemeClr val="tx1"/>
                          </a:solidFill>
                          <a:latin typeface="+mn-lt"/>
                        </a:rPr>
                        <a:t>de C (AA)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(K</a:t>
                      </a:r>
                      <a:r>
                        <a:rPr lang="pt-BR" b="1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* Est.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C)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≠ 0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(AA – 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0)</a:t>
                      </a:r>
                      <a:r>
                        <a:rPr lang="pt-BR" b="1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‡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4667792"/>
                  </a:ext>
                </a:extLst>
              </a:tr>
              <a:tr h="397699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(Perdas)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período)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equilíbrio)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excedente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2253588"/>
                  </a:ext>
                </a:extLst>
              </a:tr>
              <a:tr h="352926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 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Mg C ha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ano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--------------------------------------------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9773394"/>
                  </a:ext>
                </a:extLst>
              </a:tr>
            </a:tbl>
          </a:graphicData>
        </a:graphic>
      </p:graphicFrame>
      <p:sp>
        <p:nvSpPr>
          <p:cNvPr id="2" name="Colchete Esquerdo 1"/>
          <p:cNvSpPr/>
          <p:nvPr/>
        </p:nvSpPr>
        <p:spPr>
          <a:xfrm>
            <a:off x="5165556" y="4395537"/>
            <a:ext cx="312821" cy="1860884"/>
          </a:xfrm>
          <a:prstGeom prst="lef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69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710194"/>
              </p:ext>
            </p:extLst>
          </p:nvPr>
        </p:nvGraphicFramePr>
        <p:xfrm>
          <a:off x="138546" y="1649163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xmlns="" val="2815093961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xmlns="" val="77268088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xmlns="" val="2425859224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xmlns="" val="3372775657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xmlns="" val="1331401073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xmlns="" val="4147900367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4,47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2,01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- 0,82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7,22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pt-BR" sz="2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2,75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900544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5,43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1,24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4,86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0,57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475392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0,84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3,41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1,91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417024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5,89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0,69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2,95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2,94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2527009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459831" y="1663601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574631" y="1671623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7186860" y="166360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146882" y="164916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/>
          <p:cNvCxnSpPr/>
          <p:nvPr/>
        </p:nvCxnSpPr>
        <p:spPr>
          <a:xfrm>
            <a:off x="8438147" y="2326106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1451811" y="3404163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5566611" y="3412185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178840" y="340416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4138862" y="338972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142844" y="6509606"/>
            <a:ext cx="485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Sá et al., Field </a:t>
            </a:r>
            <a:r>
              <a:rPr lang="pt-BR" sz="1400" dirty="0" err="1">
                <a:solidFill>
                  <a:schemeClr val="bg1"/>
                </a:solidFill>
              </a:rPr>
              <a:t>Crop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Research</a:t>
            </a:r>
            <a:r>
              <a:rPr lang="pt-BR" sz="1400" dirty="0">
                <a:solidFill>
                  <a:schemeClr val="bg1"/>
                </a:solidFill>
              </a:rPr>
              <a:t>, 2016 (</a:t>
            </a:r>
            <a:r>
              <a:rPr lang="pt-BR" sz="1400" dirty="0" err="1">
                <a:solidFill>
                  <a:schemeClr val="bg1"/>
                </a:solidFill>
              </a:rPr>
              <a:t>under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review</a:t>
            </a:r>
            <a:r>
              <a:rPr lang="pt-BR" sz="1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475873" y="3866147"/>
            <a:ext cx="751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---------------------------------- </a:t>
            </a:r>
            <a:r>
              <a:rPr lang="pt-BR" sz="2000" b="1" dirty="0">
                <a:solidFill>
                  <a:schemeClr val="bg1"/>
                </a:solidFill>
              </a:rPr>
              <a:t>Mg palhada ha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ano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------------------------------------</a:t>
            </a:r>
          </a:p>
        </p:txBody>
      </p:sp>
      <p:graphicFrame>
        <p:nvGraphicFramePr>
          <p:cNvPr id="27" name="Tabela 26"/>
          <p:cNvGraphicFramePr>
            <a:graphicFrameLocks noGrp="1"/>
          </p:cNvGraphicFramePr>
          <p:nvPr/>
        </p:nvGraphicFramePr>
        <p:xfrm>
          <a:off x="138546" y="4227231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xmlns="" val="2155540573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xmlns="" val="1305956305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xmlns="" val="3357437769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xmlns="" val="2372670419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xmlns="" val="90519195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xmlns="" val="1780517931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10,45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16,03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- 5,59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1414846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12,07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10,79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1,28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1800490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11,82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7,57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4,25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274509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13,07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6,56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6,52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9352734"/>
                  </a:ext>
                </a:extLst>
              </a:tr>
            </a:tbl>
          </a:graphicData>
        </a:graphic>
      </p:graphicFrame>
      <p:cxnSp>
        <p:nvCxnSpPr>
          <p:cNvPr id="28" name="Conector de Seta Reta 27"/>
          <p:cNvCxnSpPr/>
          <p:nvPr/>
        </p:nvCxnSpPr>
        <p:spPr>
          <a:xfrm>
            <a:off x="8462211" y="4948989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/>
          <p:cNvSpPr/>
          <p:nvPr/>
        </p:nvSpPr>
        <p:spPr>
          <a:xfrm>
            <a:off x="1467852" y="4254399"/>
            <a:ext cx="938463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5582653" y="4262421"/>
            <a:ext cx="946484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7194882" y="4254401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1475874" y="5962883"/>
            <a:ext cx="938463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5590675" y="5970905"/>
            <a:ext cx="946484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202904" y="5962885"/>
            <a:ext cx="1010655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138546" y="120648"/>
            <a:ext cx="8866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Dinâmica da matéria orgânica em experimento de longa duração (implantado em 1989) sobre sistemas de manejo do solo  (Amostragem em 2014 e 2015)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800865"/>
              </p:ext>
            </p:extLst>
          </p:nvPr>
        </p:nvGraphicFramePr>
        <p:xfrm>
          <a:off x="122504" y="134708"/>
          <a:ext cx="8866908" cy="1549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xmlns="" val="1300071140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xmlns="" val="4141585443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xmlns="" val="503221340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xmlns="" val="633716935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xmlns="" val="3068356984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xmlns="" val="843340210"/>
                    </a:ext>
                  </a:extLst>
                </a:gridCol>
              </a:tblGrid>
              <a:tr h="3902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Sistema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de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Adição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anual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oxidado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Balanço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Necessidade de C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3667065"/>
                  </a:ext>
                </a:extLst>
              </a:tr>
              <a:tr h="3602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Manejo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de C (AA)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(K</a:t>
                      </a:r>
                      <a:r>
                        <a:rPr lang="pt-BR" b="1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* Est.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C)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≠ 0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(AA – 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0)</a:t>
                      </a:r>
                      <a:r>
                        <a:rPr lang="pt-BR" b="1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‡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4667792"/>
                  </a:ext>
                </a:extLst>
              </a:tr>
              <a:tr h="397699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(Perdas)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período)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equilíbrio)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excedente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2253588"/>
                  </a:ext>
                </a:extLst>
              </a:tr>
              <a:tr h="352926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 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Mg C ha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ano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--------------------------------------------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97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6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0" grpId="0" animBg="1"/>
      <p:bldP spid="21" grpId="0" animBg="1"/>
      <p:bldP spid="22" grpId="0" animBg="1"/>
      <p:bldP spid="23" grpId="0" animBg="1"/>
      <p:bldP spid="26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ela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534233"/>
              </p:ext>
            </p:extLst>
          </p:nvPr>
        </p:nvGraphicFramePr>
        <p:xfrm>
          <a:off x="305741" y="1934322"/>
          <a:ext cx="8643999" cy="1243563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--------------------- </a:t>
                      </a:r>
                      <a:r>
                        <a:rPr lang="pt-BR" sz="1200" dirty="0" err="1">
                          <a:latin typeface="Times New Roman"/>
                          <a:ea typeface="Calibri"/>
                          <a:cs typeface="Times New Roman"/>
                        </a:rPr>
                        <a:t>Mg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ha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-------------------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ano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--------------------- </a:t>
                      </a:r>
                      <a:r>
                        <a:rPr lang="pt-BR" sz="1200" dirty="0" err="1">
                          <a:latin typeface="Times New Roman"/>
                          <a:ea typeface="Calibri"/>
                          <a:cs typeface="Times New Roman"/>
                        </a:rPr>
                        <a:t>Mg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ha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---------------------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PC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  <a:r>
                        <a:rPr lang="pt-BR" sz="1200" b="1" baseline="300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‡</a:t>
                      </a:r>
                      <a:r>
                        <a:rPr lang="pt-BR" sz="1200" b="1" baseline="30000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‡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3.09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2.94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0.78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0.033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2.047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62.02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9.67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8.60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2.28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60.75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</a:t>
                      </a: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3.15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3.57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3.08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2.014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61.02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- 1.20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1.974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59.83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- 1.11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latin typeface="Arial Black" panose="020B0A04020102020204" pitchFamily="34" charset="0"/>
                          <a:ea typeface="Calibri"/>
                          <a:cs typeface="Calibri" pitchFamily="34" charset="0"/>
                        </a:rPr>
                        <a:t>- 0.82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42844" y="44624"/>
            <a:ext cx="87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Balanço de C em sistemas de manejo do solo em um experimento de longa duração (implantação 1988).</a:t>
            </a:r>
          </a:p>
        </p:txBody>
      </p:sp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354094"/>
              </p:ext>
            </p:extLst>
          </p:nvPr>
        </p:nvGraphicFramePr>
        <p:xfrm>
          <a:off x="318901" y="3313206"/>
          <a:ext cx="8643999" cy="1357324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PDc</a:t>
                      </a:r>
                      <a:endParaRPr lang="pt-BR" sz="14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3.21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0.010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0.674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67.40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0.20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10.49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11.07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2.93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0.676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67.60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2.26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3.76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4.19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1.11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0.699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69.86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0.41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4.56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0.703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70.27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0.33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pt-BR" sz="1600" dirty="0">
                          <a:latin typeface="Arial Black" panose="020B0A04020102020204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pt-BR" sz="1600" b="1" dirty="0">
                          <a:latin typeface="Arial Black" panose="020B0A04020102020204" pitchFamily="34" charset="0"/>
                          <a:ea typeface="Calibri"/>
                          <a:cs typeface="Calibri" pitchFamily="34" charset="0"/>
                        </a:rPr>
                        <a:t>0.80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7" name="Retângulo 26"/>
          <p:cNvSpPr/>
          <p:nvPr/>
        </p:nvSpPr>
        <p:spPr>
          <a:xfrm>
            <a:off x="1414023" y="2379480"/>
            <a:ext cx="6305755" cy="264816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1414023" y="3629001"/>
            <a:ext cx="6254321" cy="254237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7112854" y="2644296"/>
            <a:ext cx="555490" cy="4768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7164288" y="3965994"/>
            <a:ext cx="576064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1" name="Tabela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945589"/>
              </p:ext>
            </p:extLst>
          </p:nvPr>
        </p:nvGraphicFramePr>
        <p:xfrm>
          <a:off x="320489" y="1317972"/>
          <a:ext cx="8643999" cy="489860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Sistema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Periodo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Seq. de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culturas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Produção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grãos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C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anual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Taxa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Perda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Balanço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COT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Manejo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avaliado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Inverno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Verão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Inverno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Verão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adicão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Humif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Dec.</a:t>
                      </a:r>
                      <a:r>
                        <a:rPr lang="en-US" sz="1050" b="1" baseline="30000" dirty="0">
                          <a:latin typeface="Times New Roman"/>
                          <a:ea typeface="Calibri"/>
                          <a:cs typeface="Times New Roman"/>
                        </a:rPr>
                        <a:t>‡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Estoq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Sequest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Media 4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anos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3" name="Retângulo 42"/>
          <p:cNvSpPr/>
          <p:nvPr/>
        </p:nvSpPr>
        <p:spPr>
          <a:xfrm>
            <a:off x="7164288" y="2150346"/>
            <a:ext cx="555490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1414023" y="2652122"/>
            <a:ext cx="1200840" cy="4768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1414023" y="2141670"/>
            <a:ext cx="1200840" cy="3068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1478191" y="3965994"/>
            <a:ext cx="1200840" cy="5944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142844" y="6509606"/>
            <a:ext cx="485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Sá et al., Field </a:t>
            </a:r>
            <a:r>
              <a:rPr lang="pt-BR" sz="1400" dirty="0" err="1">
                <a:solidFill>
                  <a:schemeClr val="bg1"/>
                </a:solidFill>
              </a:rPr>
              <a:t>Crop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Research</a:t>
            </a:r>
            <a:r>
              <a:rPr lang="pt-BR" sz="1400" dirty="0">
                <a:solidFill>
                  <a:schemeClr val="bg1"/>
                </a:solidFill>
              </a:rPr>
              <a:t>, 2016 (</a:t>
            </a:r>
            <a:r>
              <a:rPr lang="pt-BR" sz="1400" dirty="0" err="1">
                <a:solidFill>
                  <a:schemeClr val="bg1"/>
                </a:solidFill>
              </a:rPr>
              <a:t>under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review</a:t>
            </a:r>
            <a:r>
              <a:rPr lang="pt-BR" sz="14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660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 animBg="1"/>
      <p:bldP spid="30" grpId="0" animBg="1"/>
      <p:bldP spid="32" grpId="0" animBg="1"/>
      <p:bldP spid="35" grpId="0" animBg="1"/>
      <p:bldP spid="43" grpId="0" animBg="1"/>
      <p:bldP spid="22" grpId="0" animBg="1"/>
      <p:bldP spid="26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>
            <a:fillRect/>
          </a:stretch>
        </p:blipFill>
        <p:spPr bwMode="auto">
          <a:xfrm>
            <a:off x="0" y="13851"/>
            <a:ext cx="9144000" cy="62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175163" y="6477567"/>
            <a:ext cx="540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>
                <a:solidFill>
                  <a:schemeClr val="bg1"/>
                </a:solidFill>
              </a:rPr>
              <a:t>Eleusine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coracana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– Foto cedida por: </a:t>
            </a:r>
            <a:r>
              <a:rPr lang="pt-BR" dirty="0" err="1">
                <a:solidFill>
                  <a:schemeClr val="bg1"/>
                </a:solidFill>
              </a:rPr>
              <a:t>Lucien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Séguy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73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 42"/>
          <p:cNvSpPr/>
          <p:nvPr/>
        </p:nvSpPr>
        <p:spPr>
          <a:xfrm>
            <a:off x="0" y="1667709"/>
            <a:ext cx="9144000" cy="39215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76470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Raízes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finas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penetram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nos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poros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causam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o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secamento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ao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redor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raizes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0717" y="558924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Reorganizam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partículas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argila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com a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compressão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estabilizam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com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polissacarideos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excretados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pelos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microrganismos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raízes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. 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 rot="20978122">
            <a:off x="954303" y="2786236"/>
            <a:ext cx="2220912" cy="809625"/>
            <a:chOff x="1625" y="1468"/>
            <a:chExt cx="1399" cy="510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 rot="-3405074">
              <a:off x="2198" y="1175"/>
              <a:ext cx="235" cy="1372"/>
            </a:xfrm>
            <a:custGeom>
              <a:avLst/>
              <a:gdLst>
                <a:gd name="T0" fmla="*/ 114 w 271"/>
                <a:gd name="T1" fmla="*/ 6 h 2744"/>
                <a:gd name="T2" fmla="*/ 69 w 271"/>
                <a:gd name="T3" fmla="*/ 40 h 2744"/>
                <a:gd name="T4" fmla="*/ 53 w 271"/>
                <a:gd name="T5" fmla="*/ 110 h 2744"/>
                <a:gd name="T6" fmla="*/ 58 w 271"/>
                <a:gd name="T7" fmla="*/ 172 h 2744"/>
                <a:gd name="T8" fmla="*/ 48 w 271"/>
                <a:gd name="T9" fmla="*/ 218 h 2744"/>
                <a:gd name="T10" fmla="*/ 48 w 271"/>
                <a:gd name="T11" fmla="*/ 268 h 2744"/>
                <a:gd name="T12" fmla="*/ 53 w 271"/>
                <a:gd name="T13" fmla="*/ 343 h 2744"/>
                <a:gd name="T14" fmla="*/ 48 w 271"/>
                <a:gd name="T15" fmla="*/ 389 h 2744"/>
                <a:gd name="T16" fmla="*/ 58 w 271"/>
                <a:gd name="T17" fmla="*/ 444 h 2744"/>
                <a:gd name="T18" fmla="*/ 40 w 271"/>
                <a:gd name="T19" fmla="*/ 511 h 2744"/>
                <a:gd name="T20" fmla="*/ 50 w 271"/>
                <a:gd name="T21" fmla="*/ 568 h 2744"/>
                <a:gd name="T22" fmla="*/ 53 w 271"/>
                <a:gd name="T23" fmla="*/ 622 h 2744"/>
                <a:gd name="T24" fmla="*/ 40 w 271"/>
                <a:gd name="T25" fmla="*/ 678 h 2744"/>
                <a:gd name="T26" fmla="*/ 48 w 271"/>
                <a:gd name="T27" fmla="*/ 731 h 2744"/>
                <a:gd name="T28" fmla="*/ 50 w 271"/>
                <a:gd name="T29" fmla="*/ 789 h 2744"/>
                <a:gd name="T30" fmla="*/ 37 w 271"/>
                <a:gd name="T31" fmla="*/ 841 h 2744"/>
                <a:gd name="T32" fmla="*/ 37 w 271"/>
                <a:gd name="T33" fmla="*/ 898 h 2744"/>
                <a:gd name="T34" fmla="*/ 45 w 271"/>
                <a:gd name="T35" fmla="*/ 949 h 2744"/>
                <a:gd name="T36" fmla="*/ 42 w 271"/>
                <a:gd name="T37" fmla="*/ 1006 h 2744"/>
                <a:gd name="T38" fmla="*/ 32 w 271"/>
                <a:gd name="T39" fmla="*/ 1062 h 2744"/>
                <a:gd name="T40" fmla="*/ 32 w 271"/>
                <a:gd name="T41" fmla="*/ 1142 h 2744"/>
                <a:gd name="T42" fmla="*/ 18 w 271"/>
                <a:gd name="T43" fmla="*/ 1197 h 2744"/>
                <a:gd name="T44" fmla="*/ 26 w 271"/>
                <a:gd name="T45" fmla="*/ 1248 h 2744"/>
                <a:gd name="T46" fmla="*/ 10 w 271"/>
                <a:gd name="T47" fmla="*/ 1285 h 2744"/>
                <a:gd name="T48" fmla="*/ 0 w 271"/>
                <a:gd name="T49" fmla="*/ 1340 h 2744"/>
                <a:gd name="T50" fmla="*/ 37 w 271"/>
                <a:gd name="T51" fmla="*/ 1368 h 2744"/>
                <a:gd name="T52" fmla="*/ 127 w 271"/>
                <a:gd name="T53" fmla="*/ 1372 h 2744"/>
                <a:gd name="T54" fmla="*/ 212 w 271"/>
                <a:gd name="T55" fmla="*/ 1360 h 2744"/>
                <a:gd name="T56" fmla="*/ 235 w 271"/>
                <a:gd name="T57" fmla="*/ 1344 h 2744"/>
                <a:gd name="T58" fmla="*/ 228 w 271"/>
                <a:gd name="T59" fmla="*/ 1324 h 2744"/>
                <a:gd name="T60" fmla="*/ 209 w 271"/>
                <a:gd name="T61" fmla="*/ 1299 h 2744"/>
                <a:gd name="T62" fmla="*/ 193 w 271"/>
                <a:gd name="T63" fmla="*/ 1265 h 2744"/>
                <a:gd name="T64" fmla="*/ 188 w 271"/>
                <a:gd name="T65" fmla="*/ 1217 h 2744"/>
                <a:gd name="T66" fmla="*/ 201 w 271"/>
                <a:gd name="T67" fmla="*/ 1175 h 2744"/>
                <a:gd name="T68" fmla="*/ 193 w 271"/>
                <a:gd name="T69" fmla="*/ 1126 h 2744"/>
                <a:gd name="T70" fmla="*/ 206 w 271"/>
                <a:gd name="T71" fmla="*/ 1055 h 2744"/>
                <a:gd name="T72" fmla="*/ 199 w 271"/>
                <a:gd name="T73" fmla="*/ 994 h 2744"/>
                <a:gd name="T74" fmla="*/ 206 w 271"/>
                <a:gd name="T75" fmla="*/ 942 h 2744"/>
                <a:gd name="T76" fmla="*/ 214 w 271"/>
                <a:gd name="T77" fmla="*/ 881 h 2744"/>
                <a:gd name="T78" fmla="*/ 212 w 271"/>
                <a:gd name="T79" fmla="*/ 830 h 2744"/>
                <a:gd name="T80" fmla="*/ 199 w 271"/>
                <a:gd name="T81" fmla="*/ 786 h 2744"/>
                <a:gd name="T82" fmla="*/ 212 w 271"/>
                <a:gd name="T83" fmla="*/ 728 h 2744"/>
                <a:gd name="T84" fmla="*/ 219 w 271"/>
                <a:gd name="T85" fmla="*/ 673 h 2744"/>
                <a:gd name="T86" fmla="*/ 207 w 271"/>
                <a:gd name="T87" fmla="*/ 622 h 2744"/>
                <a:gd name="T88" fmla="*/ 207 w 271"/>
                <a:gd name="T89" fmla="*/ 574 h 2744"/>
                <a:gd name="T90" fmla="*/ 217 w 271"/>
                <a:gd name="T91" fmla="*/ 528 h 2744"/>
                <a:gd name="T92" fmla="*/ 207 w 271"/>
                <a:gd name="T93" fmla="*/ 479 h 2744"/>
                <a:gd name="T94" fmla="*/ 219 w 271"/>
                <a:gd name="T95" fmla="*/ 402 h 2744"/>
                <a:gd name="T96" fmla="*/ 222 w 271"/>
                <a:gd name="T97" fmla="*/ 350 h 2744"/>
                <a:gd name="T98" fmla="*/ 212 w 271"/>
                <a:gd name="T99" fmla="*/ 306 h 2744"/>
                <a:gd name="T100" fmla="*/ 222 w 271"/>
                <a:gd name="T101" fmla="*/ 237 h 2744"/>
                <a:gd name="T102" fmla="*/ 212 w 271"/>
                <a:gd name="T103" fmla="*/ 181 h 2744"/>
                <a:gd name="T104" fmla="*/ 209 w 271"/>
                <a:gd name="T105" fmla="*/ 114 h 2744"/>
                <a:gd name="T106" fmla="*/ 218 w 271"/>
                <a:gd name="T107" fmla="*/ 58 h 2744"/>
                <a:gd name="T108" fmla="*/ 197 w 271"/>
                <a:gd name="T109" fmla="*/ 15 h 2744"/>
                <a:gd name="T110" fmla="*/ 139 w 271"/>
                <a:gd name="T111" fmla="*/ 0 h 27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1"/>
                <a:gd name="T169" fmla="*/ 0 h 2744"/>
                <a:gd name="T170" fmla="*/ 271 w 271"/>
                <a:gd name="T171" fmla="*/ 2744 h 27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1" h="2744">
                  <a:moveTo>
                    <a:pt x="160" y="0"/>
                  </a:moveTo>
                  <a:lnTo>
                    <a:pt x="131" y="12"/>
                  </a:lnTo>
                  <a:lnTo>
                    <a:pt x="116" y="31"/>
                  </a:lnTo>
                  <a:lnTo>
                    <a:pt x="79" y="79"/>
                  </a:lnTo>
                  <a:lnTo>
                    <a:pt x="61" y="142"/>
                  </a:lnTo>
                  <a:lnTo>
                    <a:pt x="61" y="220"/>
                  </a:lnTo>
                  <a:lnTo>
                    <a:pt x="70" y="278"/>
                  </a:lnTo>
                  <a:lnTo>
                    <a:pt x="67" y="345"/>
                  </a:lnTo>
                  <a:lnTo>
                    <a:pt x="61" y="397"/>
                  </a:lnTo>
                  <a:lnTo>
                    <a:pt x="55" y="437"/>
                  </a:lnTo>
                  <a:lnTo>
                    <a:pt x="55" y="489"/>
                  </a:lnTo>
                  <a:lnTo>
                    <a:pt x="55" y="535"/>
                  </a:lnTo>
                  <a:lnTo>
                    <a:pt x="67" y="613"/>
                  </a:lnTo>
                  <a:lnTo>
                    <a:pt x="61" y="685"/>
                  </a:lnTo>
                  <a:lnTo>
                    <a:pt x="52" y="736"/>
                  </a:lnTo>
                  <a:lnTo>
                    <a:pt x="55" y="779"/>
                  </a:lnTo>
                  <a:lnTo>
                    <a:pt x="61" y="825"/>
                  </a:lnTo>
                  <a:lnTo>
                    <a:pt x="67" y="888"/>
                  </a:lnTo>
                  <a:lnTo>
                    <a:pt x="61" y="959"/>
                  </a:lnTo>
                  <a:lnTo>
                    <a:pt x="46" y="1023"/>
                  </a:lnTo>
                  <a:lnTo>
                    <a:pt x="49" y="1085"/>
                  </a:lnTo>
                  <a:lnTo>
                    <a:pt x="58" y="1136"/>
                  </a:lnTo>
                  <a:lnTo>
                    <a:pt x="61" y="1188"/>
                  </a:lnTo>
                  <a:lnTo>
                    <a:pt x="61" y="1243"/>
                  </a:lnTo>
                  <a:lnTo>
                    <a:pt x="49" y="1313"/>
                  </a:lnTo>
                  <a:lnTo>
                    <a:pt x="46" y="1356"/>
                  </a:lnTo>
                  <a:lnTo>
                    <a:pt x="49" y="1408"/>
                  </a:lnTo>
                  <a:lnTo>
                    <a:pt x="55" y="1463"/>
                  </a:lnTo>
                  <a:lnTo>
                    <a:pt x="55" y="1526"/>
                  </a:lnTo>
                  <a:lnTo>
                    <a:pt x="58" y="1579"/>
                  </a:lnTo>
                  <a:lnTo>
                    <a:pt x="52" y="1621"/>
                  </a:lnTo>
                  <a:lnTo>
                    <a:pt x="43" y="1683"/>
                  </a:lnTo>
                  <a:lnTo>
                    <a:pt x="43" y="1741"/>
                  </a:lnTo>
                  <a:lnTo>
                    <a:pt x="43" y="1796"/>
                  </a:lnTo>
                  <a:lnTo>
                    <a:pt x="49" y="1840"/>
                  </a:lnTo>
                  <a:lnTo>
                    <a:pt x="52" y="1899"/>
                  </a:lnTo>
                  <a:lnTo>
                    <a:pt x="61" y="1951"/>
                  </a:lnTo>
                  <a:lnTo>
                    <a:pt x="49" y="2012"/>
                  </a:lnTo>
                  <a:lnTo>
                    <a:pt x="37" y="2061"/>
                  </a:lnTo>
                  <a:lnTo>
                    <a:pt x="37" y="2123"/>
                  </a:lnTo>
                  <a:lnTo>
                    <a:pt x="43" y="2210"/>
                  </a:lnTo>
                  <a:lnTo>
                    <a:pt x="37" y="2284"/>
                  </a:lnTo>
                  <a:lnTo>
                    <a:pt x="24" y="2352"/>
                  </a:lnTo>
                  <a:lnTo>
                    <a:pt x="21" y="2394"/>
                  </a:lnTo>
                  <a:lnTo>
                    <a:pt x="24" y="2453"/>
                  </a:lnTo>
                  <a:lnTo>
                    <a:pt x="30" y="2495"/>
                  </a:lnTo>
                  <a:lnTo>
                    <a:pt x="24" y="2539"/>
                  </a:lnTo>
                  <a:lnTo>
                    <a:pt x="12" y="2570"/>
                  </a:lnTo>
                  <a:lnTo>
                    <a:pt x="6" y="2625"/>
                  </a:lnTo>
                  <a:lnTo>
                    <a:pt x="0" y="2680"/>
                  </a:lnTo>
                  <a:lnTo>
                    <a:pt x="3" y="2719"/>
                  </a:lnTo>
                  <a:lnTo>
                    <a:pt x="43" y="2735"/>
                  </a:lnTo>
                  <a:lnTo>
                    <a:pt x="85" y="2744"/>
                  </a:lnTo>
                  <a:lnTo>
                    <a:pt x="147" y="2744"/>
                  </a:lnTo>
                  <a:lnTo>
                    <a:pt x="205" y="2735"/>
                  </a:lnTo>
                  <a:lnTo>
                    <a:pt x="244" y="2719"/>
                  </a:lnTo>
                  <a:lnTo>
                    <a:pt x="268" y="2703"/>
                  </a:lnTo>
                  <a:lnTo>
                    <a:pt x="271" y="2688"/>
                  </a:lnTo>
                  <a:lnTo>
                    <a:pt x="270" y="2675"/>
                  </a:lnTo>
                  <a:lnTo>
                    <a:pt x="263" y="2648"/>
                  </a:lnTo>
                  <a:lnTo>
                    <a:pt x="256" y="2627"/>
                  </a:lnTo>
                  <a:lnTo>
                    <a:pt x="241" y="2597"/>
                  </a:lnTo>
                  <a:lnTo>
                    <a:pt x="233" y="2572"/>
                  </a:lnTo>
                  <a:lnTo>
                    <a:pt x="223" y="2530"/>
                  </a:lnTo>
                  <a:lnTo>
                    <a:pt x="221" y="2493"/>
                  </a:lnTo>
                  <a:lnTo>
                    <a:pt x="217" y="2434"/>
                  </a:lnTo>
                  <a:lnTo>
                    <a:pt x="227" y="2390"/>
                  </a:lnTo>
                  <a:lnTo>
                    <a:pt x="232" y="2349"/>
                  </a:lnTo>
                  <a:lnTo>
                    <a:pt x="227" y="2296"/>
                  </a:lnTo>
                  <a:lnTo>
                    <a:pt x="223" y="2251"/>
                  </a:lnTo>
                  <a:lnTo>
                    <a:pt x="229" y="2193"/>
                  </a:lnTo>
                  <a:lnTo>
                    <a:pt x="238" y="2110"/>
                  </a:lnTo>
                  <a:lnTo>
                    <a:pt x="233" y="2044"/>
                  </a:lnTo>
                  <a:lnTo>
                    <a:pt x="229" y="1988"/>
                  </a:lnTo>
                  <a:lnTo>
                    <a:pt x="229" y="1927"/>
                  </a:lnTo>
                  <a:lnTo>
                    <a:pt x="238" y="1884"/>
                  </a:lnTo>
                  <a:lnTo>
                    <a:pt x="244" y="1823"/>
                  </a:lnTo>
                  <a:lnTo>
                    <a:pt x="247" y="1762"/>
                  </a:lnTo>
                  <a:lnTo>
                    <a:pt x="247" y="1716"/>
                  </a:lnTo>
                  <a:lnTo>
                    <a:pt x="244" y="1661"/>
                  </a:lnTo>
                  <a:lnTo>
                    <a:pt x="238" y="1615"/>
                  </a:lnTo>
                  <a:lnTo>
                    <a:pt x="229" y="1573"/>
                  </a:lnTo>
                  <a:lnTo>
                    <a:pt x="233" y="1533"/>
                  </a:lnTo>
                  <a:lnTo>
                    <a:pt x="244" y="1456"/>
                  </a:lnTo>
                  <a:lnTo>
                    <a:pt x="253" y="1395"/>
                  </a:lnTo>
                  <a:lnTo>
                    <a:pt x="253" y="1346"/>
                  </a:lnTo>
                  <a:lnTo>
                    <a:pt x="250" y="1295"/>
                  </a:lnTo>
                  <a:lnTo>
                    <a:pt x="239" y="1243"/>
                  </a:lnTo>
                  <a:lnTo>
                    <a:pt x="238" y="1197"/>
                  </a:lnTo>
                  <a:lnTo>
                    <a:pt x="239" y="1148"/>
                  </a:lnTo>
                  <a:lnTo>
                    <a:pt x="244" y="1102"/>
                  </a:lnTo>
                  <a:lnTo>
                    <a:pt x="250" y="1056"/>
                  </a:lnTo>
                  <a:lnTo>
                    <a:pt x="250" y="1010"/>
                  </a:lnTo>
                  <a:lnTo>
                    <a:pt x="239" y="959"/>
                  </a:lnTo>
                  <a:lnTo>
                    <a:pt x="239" y="873"/>
                  </a:lnTo>
                  <a:lnTo>
                    <a:pt x="253" y="804"/>
                  </a:lnTo>
                  <a:lnTo>
                    <a:pt x="256" y="761"/>
                  </a:lnTo>
                  <a:lnTo>
                    <a:pt x="256" y="700"/>
                  </a:lnTo>
                  <a:lnTo>
                    <a:pt x="251" y="652"/>
                  </a:lnTo>
                  <a:lnTo>
                    <a:pt x="244" y="611"/>
                  </a:lnTo>
                  <a:lnTo>
                    <a:pt x="253" y="538"/>
                  </a:lnTo>
                  <a:lnTo>
                    <a:pt x="256" y="474"/>
                  </a:lnTo>
                  <a:lnTo>
                    <a:pt x="250" y="400"/>
                  </a:lnTo>
                  <a:lnTo>
                    <a:pt x="245" y="362"/>
                  </a:lnTo>
                  <a:lnTo>
                    <a:pt x="238" y="287"/>
                  </a:lnTo>
                  <a:lnTo>
                    <a:pt x="241" y="229"/>
                  </a:lnTo>
                  <a:lnTo>
                    <a:pt x="250" y="171"/>
                  </a:lnTo>
                  <a:lnTo>
                    <a:pt x="251" y="117"/>
                  </a:lnTo>
                  <a:lnTo>
                    <a:pt x="241" y="67"/>
                  </a:lnTo>
                  <a:lnTo>
                    <a:pt x="227" y="31"/>
                  </a:lnTo>
                  <a:lnTo>
                    <a:pt x="195" y="9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A87C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 rot="-3405074">
              <a:off x="2276" y="1145"/>
              <a:ext cx="134" cy="1362"/>
            </a:xfrm>
            <a:custGeom>
              <a:avLst/>
              <a:gdLst>
                <a:gd name="T0" fmla="*/ 53 w 154"/>
                <a:gd name="T1" fmla="*/ 11 h 2725"/>
                <a:gd name="T2" fmla="*/ 59 w 154"/>
                <a:gd name="T3" fmla="*/ 66 h 2725"/>
                <a:gd name="T4" fmla="*/ 33 w 154"/>
                <a:gd name="T5" fmla="*/ 134 h 2725"/>
                <a:gd name="T6" fmla="*/ 57 w 154"/>
                <a:gd name="T7" fmla="*/ 194 h 2725"/>
                <a:gd name="T8" fmla="*/ 51 w 154"/>
                <a:gd name="T9" fmla="*/ 241 h 2725"/>
                <a:gd name="T10" fmla="*/ 38 w 154"/>
                <a:gd name="T11" fmla="*/ 304 h 2725"/>
                <a:gd name="T12" fmla="*/ 51 w 154"/>
                <a:gd name="T13" fmla="*/ 362 h 2725"/>
                <a:gd name="T14" fmla="*/ 44 w 154"/>
                <a:gd name="T15" fmla="*/ 409 h 2725"/>
                <a:gd name="T16" fmla="*/ 38 w 154"/>
                <a:gd name="T17" fmla="*/ 471 h 2725"/>
                <a:gd name="T18" fmla="*/ 51 w 154"/>
                <a:gd name="T19" fmla="*/ 539 h 2725"/>
                <a:gd name="T20" fmla="*/ 38 w 154"/>
                <a:gd name="T21" fmla="*/ 592 h 2725"/>
                <a:gd name="T22" fmla="*/ 41 w 154"/>
                <a:gd name="T23" fmla="*/ 646 h 2725"/>
                <a:gd name="T24" fmla="*/ 49 w 154"/>
                <a:gd name="T25" fmla="*/ 704 h 2725"/>
                <a:gd name="T26" fmla="*/ 27 w 154"/>
                <a:gd name="T27" fmla="*/ 758 h 2725"/>
                <a:gd name="T28" fmla="*/ 38 w 154"/>
                <a:gd name="T29" fmla="*/ 811 h 2725"/>
                <a:gd name="T30" fmla="*/ 46 w 154"/>
                <a:gd name="T31" fmla="*/ 868 h 2725"/>
                <a:gd name="T32" fmla="*/ 38 w 154"/>
                <a:gd name="T33" fmla="*/ 916 h 2725"/>
                <a:gd name="T34" fmla="*/ 30 w 154"/>
                <a:gd name="T35" fmla="*/ 970 h 2725"/>
                <a:gd name="T36" fmla="*/ 38 w 154"/>
                <a:gd name="T37" fmla="*/ 1035 h 2725"/>
                <a:gd name="T38" fmla="*/ 22 w 154"/>
                <a:gd name="T39" fmla="*/ 1099 h 2725"/>
                <a:gd name="T40" fmla="*/ 33 w 154"/>
                <a:gd name="T41" fmla="*/ 1172 h 2725"/>
                <a:gd name="T42" fmla="*/ 30 w 154"/>
                <a:gd name="T43" fmla="*/ 1222 h 2725"/>
                <a:gd name="T44" fmla="*/ 36 w 154"/>
                <a:gd name="T45" fmla="*/ 1277 h 2725"/>
                <a:gd name="T46" fmla="*/ 30 w 154"/>
                <a:gd name="T47" fmla="*/ 1320 h 2725"/>
                <a:gd name="T48" fmla="*/ 10 w 154"/>
                <a:gd name="T49" fmla="*/ 1349 h 2725"/>
                <a:gd name="T50" fmla="*/ 35 w 154"/>
                <a:gd name="T51" fmla="*/ 1362 h 2725"/>
                <a:gd name="T52" fmla="*/ 119 w 154"/>
                <a:gd name="T53" fmla="*/ 1349 h 2725"/>
                <a:gd name="T54" fmla="*/ 123 w 154"/>
                <a:gd name="T55" fmla="*/ 1327 h 2725"/>
                <a:gd name="T56" fmla="*/ 107 w 154"/>
                <a:gd name="T57" fmla="*/ 1310 h 2725"/>
                <a:gd name="T58" fmla="*/ 91 w 154"/>
                <a:gd name="T59" fmla="*/ 1285 h 2725"/>
                <a:gd name="T60" fmla="*/ 75 w 154"/>
                <a:gd name="T61" fmla="*/ 1248 h 2725"/>
                <a:gd name="T62" fmla="*/ 80 w 154"/>
                <a:gd name="T63" fmla="*/ 1215 h 2725"/>
                <a:gd name="T64" fmla="*/ 91 w 154"/>
                <a:gd name="T65" fmla="*/ 1169 h 2725"/>
                <a:gd name="T66" fmla="*/ 86 w 154"/>
                <a:gd name="T67" fmla="*/ 1122 h 2725"/>
                <a:gd name="T68" fmla="*/ 94 w 154"/>
                <a:gd name="T69" fmla="*/ 1053 h 2725"/>
                <a:gd name="T70" fmla="*/ 94 w 154"/>
                <a:gd name="T71" fmla="*/ 990 h 2725"/>
                <a:gd name="T72" fmla="*/ 97 w 154"/>
                <a:gd name="T73" fmla="*/ 943 h 2725"/>
                <a:gd name="T74" fmla="*/ 108 w 154"/>
                <a:gd name="T75" fmla="*/ 875 h 2725"/>
                <a:gd name="T76" fmla="*/ 107 w 154"/>
                <a:gd name="T77" fmla="*/ 825 h 2725"/>
                <a:gd name="T78" fmla="*/ 91 w 154"/>
                <a:gd name="T79" fmla="*/ 783 h 2725"/>
                <a:gd name="T80" fmla="*/ 107 w 154"/>
                <a:gd name="T81" fmla="*/ 723 h 2725"/>
                <a:gd name="T82" fmla="*/ 111 w 154"/>
                <a:gd name="T83" fmla="*/ 668 h 2725"/>
                <a:gd name="T84" fmla="*/ 99 w 154"/>
                <a:gd name="T85" fmla="*/ 623 h 2725"/>
                <a:gd name="T86" fmla="*/ 97 w 154"/>
                <a:gd name="T87" fmla="*/ 574 h 2725"/>
                <a:gd name="T88" fmla="*/ 109 w 154"/>
                <a:gd name="T89" fmla="*/ 523 h 2725"/>
                <a:gd name="T90" fmla="*/ 104 w 154"/>
                <a:gd name="T91" fmla="*/ 475 h 2725"/>
                <a:gd name="T92" fmla="*/ 111 w 154"/>
                <a:gd name="T93" fmla="*/ 397 h 2725"/>
                <a:gd name="T94" fmla="*/ 117 w 154"/>
                <a:gd name="T95" fmla="*/ 346 h 2725"/>
                <a:gd name="T96" fmla="*/ 102 w 154"/>
                <a:gd name="T97" fmla="*/ 302 h 2725"/>
                <a:gd name="T98" fmla="*/ 111 w 154"/>
                <a:gd name="T99" fmla="*/ 233 h 2725"/>
                <a:gd name="T100" fmla="*/ 107 w 154"/>
                <a:gd name="T101" fmla="*/ 177 h 2725"/>
                <a:gd name="T102" fmla="*/ 99 w 154"/>
                <a:gd name="T103" fmla="*/ 117 h 2725"/>
                <a:gd name="T104" fmla="*/ 110 w 154"/>
                <a:gd name="T105" fmla="*/ 54 h 2725"/>
                <a:gd name="T106" fmla="*/ 99 w 154"/>
                <a:gd name="T107" fmla="*/ 18 h 2725"/>
                <a:gd name="T108" fmla="*/ 49 w 154"/>
                <a:gd name="T109" fmla="*/ 0 h 27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"/>
                <a:gd name="T166" fmla="*/ 0 h 2725"/>
                <a:gd name="T167" fmla="*/ 154 w 154"/>
                <a:gd name="T168" fmla="*/ 2725 h 27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" h="2725">
                  <a:moveTo>
                    <a:pt x="56" y="0"/>
                  </a:moveTo>
                  <a:lnTo>
                    <a:pt x="61" y="23"/>
                  </a:lnTo>
                  <a:lnTo>
                    <a:pt x="68" y="71"/>
                  </a:lnTo>
                  <a:lnTo>
                    <a:pt x="68" y="132"/>
                  </a:lnTo>
                  <a:lnTo>
                    <a:pt x="59" y="208"/>
                  </a:lnTo>
                  <a:lnTo>
                    <a:pt x="38" y="269"/>
                  </a:lnTo>
                  <a:lnTo>
                    <a:pt x="50" y="339"/>
                  </a:lnTo>
                  <a:lnTo>
                    <a:pt x="65" y="388"/>
                  </a:lnTo>
                  <a:lnTo>
                    <a:pt x="68" y="440"/>
                  </a:lnTo>
                  <a:lnTo>
                    <a:pt x="59" y="483"/>
                  </a:lnTo>
                  <a:lnTo>
                    <a:pt x="59" y="538"/>
                  </a:lnTo>
                  <a:lnTo>
                    <a:pt x="44" y="608"/>
                  </a:lnTo>
                  <a:lnTo>
                    <a:pt x="59" y="654"/>
                  </a:lnTo>
                  <a:lnTo>
                    <a:pt x="59" y="724"/>
                  </a:lnTo>
                  <a:lnTo>
                    <a:pt x="56" y="767"/>
                  </a:lnTo>
                  <a:lnTo>
                    <a:pt x="50" y="819"/>
                  </a:lnTo>
                  <a:lnTo>
                    <a:pt x="50" y="885"/>
                  </a:lnTo>
                  <a:lnTo>
                    <a:pt x="44" y="943"/>
                  </a:lnTo>
                  <a:lnTo>
                    <a:pt x="62" y="1011"/>
                  </a:lnTo>
                  <a:lnTo>
                    <a:pt x="59" y="1078"/>
                  </a:lnTo>
                  <a:lnTo>
                    <a:pt x="50" y="1127"/>
                  </a:lnTo>
                  <a:lnTo>
                    <a:pt x="44" y="1185"/>
                  </a:lnTo>
                  <a:lnTo>
                    <a:pt x="34" y="1233"/>
                  </a:lnTo>
                  <a:lnTo>
                    <a:pt x="47" y="1292"/>
                  </a:lnTo>
                  <a:lnTo>
                    <a:pt x="56" y="1347"/>
                  </a:lnTo>
                  <a:lnTo>
                    <a:pt x="56" y="1408"/>
                  </a:lnTo>
                  <a:lnTo>
                    <a:pt x="41" y="1472"/>
                  </a:lnTo>
                  <a:lnTo>
                    <a:pt x="31" y="1516"/>
                  </a:lnTo>
                  <a:lnTo>
                    <a:pt x="44" y="1579"/>
                  </a:lnTo>
                  <a:lnTo>
                    <a:pt x="44" y="1622"/>
                  </a:lnTo>
                  <a:lnTo>
                    <a:pt x="53" y="1682"/>
                  </a:lnTo>
                  <a:lnTo>
                    <a:pt x="53" y="1737"/>
                  </a:lnTo>
                  <a:lnTo>
                    <a:pt x="47" y="1787"/>
                  </a:lnTo>
                  <a:lnTo>
                    <a:pt x="44" y="1833"/>
                  </a:lnTo>
                  <a:lnTo>
                    <a:pt x="30" y="1889"/>
                  </a:lnTo>
                  <a:lnTo>
                    <a:pt x="34" y="1940"/>
                  </a:lnTo>
                  <a:lnTo>
                    <a:pt x="47" y="2006"/>
                  </a:lnTo>
                  <a:lnTo>
                    <a:pt x="44" y="2070"/>
                  </a:lnTo>
                  <a:lnTo>
                    <a:pt x="38" y="2125"/>
                  </a:lnTo>
                  <a:lnTo>
                    <a:pt x="25" y="2198"/>
                  </a:lnTo>
                  <a:lnTo>
                    <a:pt x="34" y="2274"/>
                  </a:lnTo>
                  <a:lnTo>
                    <a:pt x="38" y="2345"/>
                  </a:lnTo>
                  <a:lnTo>
                    <a:pt x="34" y="2394"/>
                  </a:lnTo>
                  <a:lnTo>
                    <a:pt x="34" y="2445"/>
                  </a:lnTo>
                  <a:lnTo>
                    <a:pt x="16" y="2493"/>
                  </a:lnTo>
                  <a:lnTo>
                    <a:pt x="41" y="2555"/>
                  </a:lnTo>
                  <a:lnTo>
                    <a:pt x="41" y="2597"/>
                  </a:lnTo>
                  <a:lnTo>
                    <a:pt x="34" y="2640"/>
                  </a:lnTo>
                  <a:lnTo>
                    <a:pt x="22" y="2678"/>
                  </a:lnTo>
                  <a:lnTo>
                    <a:pt x="12" y="2699"/>
                  </a:lnTo>
                  <a:lnTo>
                    <a:pt x="0" y="2725"/>
                  </a:lnTo>
                  <a:lnTo>
                    <a:pt x="40" y="2725"/>
                  </a:lnTo>
                  <a:lnTo>
                    <a:pt x="92" y="2716"/>
                  </a:lnTo>
                  <a:lnTo>
                    <a:pt x="137" y="2699"/>
                  </a:lnTo>
                  <a:lnTo>
                    <a:pt x="154" y="2686"/>
                  </a:lnTo>
                  <a:lnTo>
                    <a:pt x="141" y="2655"/>
                  </a:lnTo>
                  <a:lnTo>
                    <a:pt x="134" y="2637"/>
                  </a:lnTo>
                  <a:lnTo>
                    <a:pt x="123" y="2621"/>
                  </a:lnTo>
                  <a:lnTo>
                    <a:pt x="117" y="2597"/>
                  </a:lnTo>
                  <a:lnTo>
                    <a:pt x="105" y="2570"/>
                  </a:lnTo>
                  <a:lnTo>
                    <a:pt x="99" y="2536"/>
                  </a:lnTo>
                  <a:lnTo>
                    <a:pt x="86" y="2496"/>
                  </a:lnTo>
                  <a:lnTo>
                    <a:pt x="83" y="2469"/>
                  </a:lnTo>
                  <a:lnTo>
                    <a:pt x="92" y="2430"/>
                  </a:lnTo>
                  <a:lnTo>
                    <a:pt x="96" y="2381"/>
                  </a:lnTo>
                  <a:lnTo>
                    <a:pt x="105" y="2339"/>
                  </a:lnTo>
                  <a:lnTo>
                    <a:pt x="105" y="2293"/>
                  </a:lnTo>
                  <a:lnTo>
                    <a:pt x="99" y="2244"/>
                  </a:lnTo>
                  <a:lnTo>
                    <a:pt x="102" y="2183"/>
                  </a:lnTo>
                  <a:lnTo>
                    <a:pt x="108" y="2106"/>
                  </a:lnTo>
                  <a:lnTo>
                    <a:pt x="108" y="2039"/>
                  </a:lnTo>
                  <a:lnTo>
                    <a:pt x="108" y="1981"/>
                  </a:lnTo>
                  <a:lnTo>
                    <a:pt x="102" y="1923"/>
                  </a:lnTo>
                  <a:lnTo>
                    <a:pt x="111" y="1886"/>
                  </a:lnTo>
                  <a:lnTo>
                    <a:pt x="114" y="1810"/>
                  </a:lnTo>
                  <a:lnTo>
                    <a:pt x="124" y="1751"/>
                  </a:lnTo>
                  <a:lnTo>
                    <a:pt x="124" y="1705"/>
                  </a:lnTo>
                  <a:lnTo>
                    <a:pt x="123" y="1650"/>
                  </a:lnTo>
                  <a:lnTo>
                    <a:pt x="114" y="1609"/>
                  </a:lnTo>
                  <a:lnTo>
                    <a:pt x="105" y="1567"/>
                  </a:lnTo>
                  <a:lnTo>
                    <a:pt x="111" y="1512"/>
                  </a:lnTo>
                  <a:lnTo>
                    <a:pt x="123" y="1447"/>
                  </a:lnTo>
                  <a:lnTo>
                    <a:pt x="127" y="1385"/>
                  </a:lnTo>
                  <a:lnTo>
                    <a:pt x="127" y="1337"/>
                  </a:lnTo>
                  <a:lnTo>
                    <a:pt x="125" y="1285"/>
                  </a:lnTo>
                  <a:lnTo>
                    <a:pt x="114" y="1246"/>
                  </a:lnTo>
                  <a:lnTo>
                    <a:pt x="111" y="1197"/>
                  </a:lnTo>
                  <a:lnTo>
                    <a:pt x="111" y="1148"/>
                  </a:lnTo>
                  <a:lnTo>
                    <a:pt x="117" y="1093"/>
                  </a:lnTo>
                  <a:lnTo>
                    <a:pt x="125" y="1047"/>
                  </a:lnTo>
                  <a:lnTo>
                    <a:pt x="125" y="1001"/>
                  </a:lnTo>
                  <a:lnTo>
                    <a:pt x="120" y="951"/>
                  </a:lnTo>
                  <a:lnTo>
                    <a:pt x="111" y="870"/>
                  </a:lnTo>
                  <a:lnTo>
                    <a:pt x="127" y="795"/>
                  </a:lnTo>
                  <a:lnTo>
                    <a:pt x="128" y="752"/>
                  </a:lnTo>
                  <a:lnTo>
                    <a:pt x="135" y="693"/>
                  </a:lnTo>
                  <a:lnTo>
                    <a:pt x="126" y="643"/>
                  </a:lnTo>
                  <a:lnTo>
                    <a:pt x="117" y="604"/>
                  </a:lnTo>
                  <a:lnTo>
                    <a:pt x="127" y="530"/>
                  </a:lnTo>
                  <a:lnTo>
                    <a:pt x="128" y="466"/>
                  </a:lnTo>
                  <a:lnTo>
                    <a:pt x="126" y="403"/>
                  </a:lnTo>
                  <a:lnTo>
                    <a:pt x="123" y="354"/>
                  </a:lnTo>
                  <a:lnTo>
                    <a:pt x="114" y="287"/>
                  </a:lnTo>
                  <a:lnTo>
                    <a:pt x="114" y="235"/>
                  </a:lnTo>
                  <a:lnTo>
                    <a:pt x="125" y="163"/>
                  </a:lnTo>
                  <a:lnTo>
                    <a:pt x="126" y="109"/>
                  </a:lnTo>
                  <a:lnTo>
                    <a:pt x="121" y="59"/>
                  </a:lnTo>
                  <a:lnTo>
                    <a:pt x="114" y="36"/>
                  </a:lnTo>
                  <a:lnTo>
                    <a:pt x="9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 rot="-3405074">
              <a:off x="2263" y="1209"/>
              <a:ext cx="85" cy="1355"/>
            </a:xfrm>
            <a:custGeom>
              <a:avLst/>
              <a:gdLst>
                <a:gd name="T0" fmla="*/ 85 w 97"/>
                <a:gd name="T1" fmla="*/ 24 h 2711"/>
                <a:gd name="T2" fmla="*/ 74 w 97"/>
                <a:gd name="T3" fmla="*/ 84 h 2711"/>
                <a:gd name="T4" fmla="*/ 58 w 97"/>
                <a:gd name="T5" fmla="*/ 129 h 2711"/>
                <a:gd name="T6" fmla="*/ 74 w 97"/>
                <a:gd name="T7" fmla="*/ 171 h 2711"/>
                <a:gd name="T8" fmla="*/ 80 w 97"/>
                <a:gd name="T9" fmla="*/ 238 h 2711"/>
                <a:gd name="T10" fmla="*/ 68 w 97"/>
                <a:gd name="T11" fmla="*/ 282 h 2711"/>
                <a:gd name="T12" fmla="*/ 66 w 97"/>
                <a:gd name="T13" fmla="*/ 313 h 2711"/>
                <a:gd name="T14" fmla="*/ 74 w 97"/>
                <a:gd name="T15" fmla="*/ 385 h 2711"/>
                <a:gd name="T16" fmla="*/ 60 w 97"/>
                <a:gd name="T17" fmla="*/ 452 h 2711"/>
                <a:gd name="T18" fmla="*/ 80 w 97"/>
                <a:gd name="T19" fmla="*/ 502 h 2711"/>
                <a:gd name="T20" fmla="*/ 71 w 97"/>
                <a:gd name="T21" fmla="*/ 545 h 2711"/>
                <a:gd name="T22" fmla="*/ 63 w 97"/>
                <a:gd name="T23" fmla="*/ 585 h 2711"/>
                <a:gd name="T24" fmla="*/ 58 w 97"/>
                <a:gd name="T25" fmla="*/ 621 h 2711"/>
                <a:gd name="T26" fmla="*/ 68 w 97"/>
                <a:gd name="T27" fmla="*/ 661 h 2711"/>
                <a:gd name="T28" fmla="*/ 58 w 97"/>
                <a:gd name="T29" fmla="*/ 708 h 2711"/>
                <a:gd name="T30" fmla="*/ 66 w 97"/>
                <a:gd name="T31" fmla="*/ 794 h 2711"/>
                <a:gd name="T32" fmla="*/ 71 w 97"/>
                <a:gd name="T33" fmla="*/ 833 h 2711"/>
                <a:gd name="T34" fmla="*/ 63 w 97"/>
                <a:gd name="T35" fmla="*/ 892 h 2711"/>
                <a:gd name="T36" fmla="*/ 53 w 97"/>
                <a:gd name="T37" fmla="*/ 938 h 2711"/>
                <a:gd name="T38" fmla="*/ 58 w 97"/>
                <a:gd name="T39" fmla="*/ 975 h 2711"/>
                <a:gd name="T40" fmla="*/ 63 w 97"/>
                <a:gd name="T41" fmla="*/ 1025 h 2711"/>
                <a:gd name="T42" fmla="*/ 53 w 97"/>
                <a:gd name="T43" fmla="*/ 1085 h 2711"/>
                <a:gd name="T44" fmla="*/ 55 w 97"/>
                <a:gd name="T45" fmla="*/ 1138 h 2711"/>
                <a:gd name="T46" fmla="*/ 47 w 97"/>
                <a:gd name="T47" fmla="*/ 1215 h 2711"/>
                <a:gd name="T48" fmla="*/ 50 w 97"/>
                <a:gd name="T49" fmla="*/ 1263 h 2711"/>
                <a:gd name="T50" fmla="*/ 45 w 97"/>
                <a:gd name="T51" fmla="*/ 1300 h 2711"/>
                <a:gd name="T52" fmla="*/ 30 w 97"/>
                <a:gd name="T53" fmla="*/ 1343 h 2711"/>
                <a:gd name="T54" fmla="*/ 0 w 97"/>
                <a:gd name="T55" fmla="*/ 1352 h 2711"/>
                <a:gd name="T56" fmla="*/ 15 w 97"/>
                <a:gd name="T57" fmla="*/ 1330 h 2711"/>
                <a:gd name="T58" fmla="*/ 25 w 97"/>
                <a:gd name="T59" fmla="*/ 1304 h 2711"/>
                <a:gd name="T60" fmla="*/ 37 w 97"/>
                <a:gd name="T61" fmla="*/ 1237 h 2711"/>
                <a:gd name="T62" fmla="*/ 42 w 97"/>
                <a:gd name="T63" fmla="*/ 1189 h 2711"/>
                <a:gd name="T64" fmla="*/ 42 w 97"/>
                <a:gd name="T65" fmla="*/ 1124 h 2711"/>
                <a:gd name="T66" fmla="*/ 42 w 97"/>
                <a:gd name="T67" fmla="*/ 1059 h 2711"/>
                <a:gd name="T68" fmla="*/ 45 w 97"/>
                <a:gd name="T69" fmla="*/ 996 h 2711"/>
                <a:gd name="T70" fmla="*/ 45 w 97"/>
                <a:gd name="T71" fmla="*/ 929 h 2711"/>
                <a:gd name="T72" fmla="*/ 50 w 97"/>
                <a:gd name="T73" fmla="*/ 872 h 2711"/>
                <a:gd name="T74" fmla="*/ 55 w 97"/>
                <a:gd name="T75" fmla="*/ 817 h 2711"/>
                <a:gd name="T76" fmla="*/ 45 w 97"/>
                <a:gd name="T77" fmla="*/ 742 h 2711"/>
                <a:gd name="T78" fmla="*/ 50 w 97"/>
                <a:gd name="T79" fmla="*/ 679 h 2711"/>
                <a:gd name="T80" fmla="*/ 45 w 97"/>
                <a:gd name="T81" fmla="*/ 626 h 2711"/>
                <a:gd name="T82" fmla="*/ 55 w 97"/>
                <a:gd name="T83" fmla="*/ 545 h 2711"/>
                <a:gd name="T84" fmla="*/ 60 w 97"/>
                <a:gd name="T85" fmla="*/ 507 h 2711"/>
                <a:gd name="T86" fmla="*/ 50 w 97"/>
                <a:gd name="T87" fmla="*/ 459 h 2711"/>
                <a:gd name="T88" fmla="*/ 60 w 97"/>
                <a:gd name="T89" fmla="*/ 415 h 2711"/>
                <a:gd name="T90" fmla="*/ 60 w 97"/>
                <a:gd name="T91" fmla="*/ 354 h 2711"/>
                <a:gd name="T92" fmla="*/ 53 w 97"/>
                <a:gd name="T93" fmla="*/ 299 h 2711"/>
                <a:gd name="T94" fmla="*/ 63 w 97"/>
                <a:gd name="T95" fmla="*/ 261 h 2711"/>
                <a:gd name="T96" fmla="*/ 68 w 97"/>
                <a:gd name="T97" fmla="*/ 198 h 2711"/>
                <a:gd name="T98" fmla="*/ 50 w 97"/>
                <a:gd name="T99" fmla="*/ 142 h 2711"/>
                <a:gd name="T100" fmla="*/ 53 w 97"/>
                <a:gd name="T101" fmla="*/ 105 h 2711"/>
                <a:gd name="T102" fmla="*/ 85 w 97"/>
                <a:gd name="T103" fmla="*/ 0 h 27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7"/>
                <a:gd name="T157" fmla="*/ 0 h 2711"/>
                <a:gd name="T158" fmla="*/ 97 w 97"/>
                <a:gd name="T159" fmla="*/ 2711 h 271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7" h="2711">
                  <a:moveTo>
                    <a:pt x="97" y="0"/>
                  </a:moveTo>
                  <a:lnTo>
                    <a:pt x="97" y="49"/>
                  </a:lnTo>
                  <a:lnTo>
                    <a:pt x="91" y="110"/>
                  </a:lnTo>
                  <a:lnTo>
                    <a:pt x="84" y="168"/>
                  </a:lnTo>
                  <a:lnTo>
                    <a:pt x="69" y="223"/>
                  </a:lnTo>
                  <a:lnTo>
                    <a:pt x="66" y="259"/>
                  </a:lnTo>
                  <a:lnTo>
                    <a:pt x="72" y="293"/>
                  </a:lnTo>
                  <a:lnTo>
                    <a:pt x="84" y="342"/>
                  </a:lnTo>
                  <a:lnTo>
                    <a:pt x="91" y="409"/>
                  </a:lnTo>
                  <a:lnTo>
                    <a:pt x="91" y="476"/>
                  </a:lnTo>
                  <a:lnTo>
                    <a:pt x="81" y="528"/>
                  </a:lnTo>
                  <a:lnTo>
                    <a:pt x="78" y="565"/>
                  </a:lnTo>
                  <a:lnTo>
                    <a:pt x="69" y="595"/>
                  </a:lnTo>
                  <a:lnTo>
                    <a:pt x="75" y="626"/>
                  </a:lnTo>
                  <a:lnTo>
                    <a:pt x="84" y="696"/>
                  </a:lnTo>
                  <a:lnTo>
                    <a:pt x="84" y="770"/>
                  </a:lnTo>
                  <a:lnTo>
                    <a:pt x="78" y="861"/>
                  </a:lnTo>
                  <a:lnTo>
                    <a:pt x="69" y="904"/>
                  </a:lnTo>
                  <a:lnTo>
                    <a:pt x="84" y="956"/>
                  </a:lnTo>
                  <a:lnTo>
                    <a:pt x="91" y="1005"/>
                  </a:lnTo>
                  <a:lnTo>
                    <a:pt x="87" y="1051"/>
                  </a:lnTo>
                  <a:lnTo>
                    <a:pt x="81" y="1090"/>
                  </a:lnTo>
                  <a:lnTo>
                    <a:pt x="72" y="1133"/>
                  </a:lnTo>
                  <a:lnTo>
                    <a:pt x="72" y="1170"/>
                  </a:lnTo>
                  <a:lnTo>
                    <a:pt x="69" y="1206"/>
                  </a:lnTo>
                  <a:lnTo>
                    <a:pt x="66" y="1243"/>
                  </a:lnTo>
                  <a:lnTo>
                    <a:pt x="69" y="1283"/>
                  </a:lnTo>
                  <a:lnTo>
                    <a:pt x="78" y="1323"/>
                  </a:lnTo>
                  <a:lnTo>
                    <a:pt x="75" y="1368"/>
                  </a:lnTo>
                  <a:lnTo>
                    <a:pt x="66" y="1417"/>
                  </a:lnTo>
                  <a:lnTo>
                    <a:pt x="60" y="1469"/>
                  </a:lnTo>
                  <a:lnTo>
                    <a:pt x="75" y="1589"/>
                  </a:lnTo>
                  <a:lnTo>
                    <a:pt x="81" y="1626"/>
                  </a:lnTo>
                  <a:lnTo>
                    <a:pt x="81" y="1666"/>
                  </a:lnTo>
                  <a:lnTo>
                    <a:pt x="78" y="1727"/>
                  </a:lnTo>
                  <a:lnTo>
                    <a:pt x="72" y="1785"/>
                  </a:lnTo>
                  <a:lnTo>
                    <a:pt x="72" y="1831"/>
                  </a:lnTo>
                  <a:lnTo>
                    <a:pt x="60" y="1877"/>
                  </a:lnTo>
                  <a:lnTo>
                    <a:pt x="60" y="1913"/>
                  </a:lnTo>
                  <a:lnTo>
                    <a:pt x="66" y="1950"/>
                  </a:lnTo>
                  <a:lnTo>
                    <a:pt x="66" y="1996"/>
                  </a:lnTo>
                  <a:lnTo>
                    <a:pt x="72" y="2051"/>
                  </a:lnTo>
                  <a:lnTo>
                    <a:pt x="66" y="2097"/>
                  </a:lnTo>
                  <a:lnTo>
                    <a:pt x="60" y="2170"/>
                  </a:lnTo>
                  <a:lnTo>
                    <a:pt x="63" y="2231"/>
                  </a:lnTo>
                  <a:lnTo>
                    <a:pt x="63" y="2277"/>
                  </a:lnTo>
                  <a:lnTo>
                    <a:pt x="69" y="2362"/>
                  </a:lnTo>
                  <a:lnTo>
                    <a:pt x="54" y="2430"/>
                  </a:lnTo>
                  <a:lnTo>
                    <a:pt x="51" y="2490"/>
                  </a:lnTo>
                  <a:lnTo>
                    <a:pt x="57" y="2526"/>
                  </a:lnTo>
                  <a:lnTo>
                    <a:pt x="54" y="2560"/>
                  </a:lnTo>
                  <a:lnTo>
                    <a:pt x="51" y="2600"/>
                  </a:lnTo>
                  <a:lnTo>
                    <a:pt x="45" y="2648"/>
                  </a:lnTo>
                  <a:lnTo>
                    <a:pt x="34" y="2687"/>
                  </a:lnTo>
                  <a:lnTo>
                    <a:pt x="26" y="2711"/>
                  </a:lnTo>
                  <a:lnTo>
                    <a:pt x="0" y="2704"/>
                  </a:lnTo>
                  <a:lnTo>
                    <a:pt x="11" y="2685"/>
                  </a:lnTo>
                  <a:lnTo>
                    <a:pt x="17" y="2661"/>
                  </a:lnTo>
                  <a:lnTo>
                    <a:pt x="26" y="2630"/>
                  </a:lnTo>
                  <a:lnTo>
                    <a:pt x="29" y="2609"/>
                  </a:lnTo>
                  <a:lnTo>
                    <a:pt x="42" y="2551"/>
                  </a:lnTo>
                  <a:lnTo>
                    <a:pt x="42" y="2474"/>
                  </a:lnTo>
                  <a:lnTo>
                    <a:pt x="45" y="2423"/>
                  </a:lnTo>
                  <a:lnTo>
                    <a:pt x="48" y="2378"/>
                  </a:lnTo>
                  <a:lnTo>
                    <a:pt x="51" y="2310"/>
                  </a:lnTo>
                  <a:lnTo>
                    <a:pt x="48" y="2249"/>
                  </a:lnTo>
                  <a:lnTo>
                    <a:pt x="45" y="2179"/>
                  </a:lnTo>
                  <a:lnTo>
                    <a:pt x="48" y="2118"/>
                  </a:lnTo>
                  <a:lnTo>
                    <a:pt x="48" y="2057"/>
                  </a:lnTo>
                  <a:lnTo>
                    <a:pt x="51" y="1993"/>
                  </a:lnTo>
                  <a:lnTo>
                    <a:pt x="48" y="1916"/>
                  </a:lnTo>
                  <a:lnTo>
                    <a:pt x="51" y="1858"/>
                  </a:lnTo>
                  <a:lnTo>
                    <a:pt x="54" y="1803"/>
                  </a:lnTo>
                  <a:lnTo>
                    <a:pt x="57" y="1745"/>
                  </a:lnTo>
                  <a:lnTo>
                    <a:pt x="60" y="1690"/>
                  </a:lnTo>
                  <a:lnTo>
                    <a:pt x="63" y="1635"/>
                  </a:lnTo>
                  <a:lnTo>
                    <a:pt x="63" y="1580"/>
                  </a:lnTo>
                  <a:lnTo>
                    <a:pt x="51" y="1484"/>
                  </a:lnTo>
                  <a:lnTo>
                    <a:pt x="51" y="1426"/>
                  </a:lnTo>
                  <a:lnTo>
                    <a:pt x="57" y="1359"/>
                  </a:lnTo>
                  <a:lnTo>
                    <a:pt x="57" y="1316"/>
                  </a:lnTo>
                  <a:lnTo>
                    <a:pt x="51" y="1252"/>
                  </a:lnTo>
                  <a:lnTo>
                    <a:pt x="57" y="1173"/>
                  </a:lnTo>
                  <a:lnTo>
                    <a:pt x="63" y="1090"/>
                  </a:lnTo>
                  <a:lnTo>
                    <a:pt x="63" y="1060"/>
                  </a:lnTo>
                  <a:lnTo>
                    <a:pt x="69" y="1014"/>
                  </a:lnTo>
                  <a:lnTo>
                    <a:pt x="63" y="977"/>
                  </a:lnTo>
                  <a:lnTo>
                    <a:pt x="57" y="919"/>
                  </a:lnTo>
                  <a:lnTo>
                    <a:pt x="63" y="880"/>
                  </a:lnTo>
                  <a:lnTo>
                    <a:pt x="69" y="831"/>
                  </a:lnTo>
                  <a:lnTo>
                    <a:pt x="69" y="763"/>
                  </a:lnTo>
                  <a:lnTo>
                    <a:pt x="69" y="708"/>
                  </a:lnTo>
                  <a:lnTo>
                    <a:pt x="69" y="660"/>
                  </a:lnTo>
                  <a:lnTo>
                    <a:pt x="60" y="598"/>
                  </a:lnTo>
                  <a:lnTo>
                    <a:pt x="66" y="568"/>
                  </a:lnTo>
                  <a:lnTo>
                    <a:pt x="72" y="522"/>
                  </a:lnTo>
                  <a:lnTo>
                    <a:pt x="81" y="461"/>
                  </a:lnTo>
                  <a:lnTo>
                    <a:pt x="78" y="397"/>
                  </a:lnTo>
                  <a:lnTo>
                    <a:pt x="69" y="330"/>
                  </a:lnTo>
                  <a:lnTo>
                    <a:pt x="57" y="284"/>
                  </a:lnTo>
                  <a:lnTo>
                    <a:pt x="54" y="259"/>
                  </a:lnTo>
                  <a:lnTo>
                    <a:pt x="60" y="210"/>
                  </a:lnTo>
                  <a:lnTo>
                    <a:pt x="81" y="13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 rot="-3405074">
              <a:off x="2245" y="1236"/>
              <a:ext cx="102" cy="1342"/>
            </a:xfrm>
            <a:custGeom>
              <a:avLst/>
              <a:gdLst>
                <a:gd name="T0" fmla="*/ 92 w 119"/>
                <a:gd name="T1" fmla="*/ 23 h 2684"/>
                <a:gd name="T2" fmla="*/ 66 w 119"/>
                <a:gd name="T3" fmla="*/ 93 h 2684"/>
                <a:gd name="T4" fmla="*/ 66 w 119"/>
                <a:gd name="T5" fmla="*/ 129 h 2684"/>
                <a:gd name="T6" fmla="*/ 71 w 119"/>
                <a:gd name="T7" fmla="*/ 180 h 2684"/>
                <a:gd name="T8" fmla="*/ 71 w 119"/>
                <a:gd name="T9" fmla="*/ 244 h 2684"/>
                <a:gd name="T10" fmla="*/ 66 w 119"/>
                <a:gd name="T11" fmla="*/ 284 h 2684"/>
                <a:gd name="T12" fmla="*/ 69 w 119"/>
                <a:gd name="T13" fmla="*/ 356 h 2684"/>
                <a:gd name="T14" fmla="*/ 71 w 119"/>
                <a:gd name="T15" fmla="*/ 418 h 2684"/>
                <a:gd name="T16" fmla="*/ 69 w 119"/>
                <a:gd name="T17" fmla="*/ 475 h 2684"/>
                <a:gd name="T18" fmla="*/ 74 w 119"/>
                <a:gd name="T19" fmla="*/ 507 h 2684"/>
                <a:gd name="T20" fmla="*/ 63 w 119"/>
                <a:gd name="T21" fmla="*/ 568 h 2684"/>
                <a:gd name="T22" fmla="*/ 69 w 119"/>
                <a:gd name="T23" fmla="*/ 587 h 2684"/>
                <a:gd name="T24" fmla="*/ 57 w 119"/>
                <a:gd name="T25" fmla="*/ 627 h 2684"/>
                <a:gd name="T26" fmla="*/ 63 w 119"/>
                <a:gd name="T27" fmla="*/ 672 h 2684"/>
                <a:gd name="T28" fmla="*/ 52 w 119"/>
                <a:gd name="T29" fmla="*/ 718 h 2684"/>
                <a:gd name="T30" fmla="*/ 69 w 119"/>
                <a:gd name="T31" fmla="*/ 772 h 2684"/>
                <a:gd name="T32" fmla="*/ 71 w 119"/>
                <a:gd name="T33" fmla="*/ 819 h 2684"/>
                <a:gd name="T34" fmla="*/ 66 w 119"/>
                <a:gd name="T35" fmla="*/ 872 h 2684"/>
                <a:gd name="T36" fmla="*/ 61 w 119"/>
                <a:gd name="T37" fmla="*/ 932 h 2684"/>
                <a:gd name="T38" fmla="*/ 55 w 119"/>
                <a:gd name="T39" fmla="*/ 998 h 2684"/>
                <a:gd name="T40" fmla="*/ 50 w 119"/>
                <a:gd name="T41" fmla="*/ 1076 h 2684"/>
                <a:gd name="T42" fmla="*/ 52 w 119"/>
                <a:gd name="T43" fmla="*/ 1139 h 2684"/>
                <a:gd name="T44" fmla="*/ 57 w 119"/>
                <a:gd name="T45" fmla="*/ 1188 h 2684"/>
                <a:gd name="T46" fmla="*/ 47 w 119"/>
                <a:gd name="T47" fmla="*/ 1227 h 2684"/>
                <a:gd name="T48" fmla="*/ 52 w 119"/>
                <a:gd name="T49" fmla="*/ 1274 h 2684"/>
                <a:gd name="T50" fmla="*/ 33 w 119"/>
                <a:gd name="T51" fmla="*/ 1306 h 2684"/>
                <a:gd name="T52" fmla="*/ 23 w 119"/>
                <a:gd name="T53" fmla="*/ 1327 h 2684"/>
                <a:gd name="T54" fmla="*/ 2 w 119"/>
                <a:gd name="T55" fmla="*/ 1338 h 2684"/>
                <a:gd name="T56" fmla="*/ 3 w 119"/>
                <a:gd name="T57" fmla="*/ 1319 h 2684"/>
                <a:gd name="T58" fmla="*/ 24 w 119"/>
                <a:gd name="T59" fmla="*/ 1285 h 2684"/>
                <a:gd name="T60" fmla="*/ 32 w 119"/>
                <a:gd name="T61" fmla="*/ 1235 h 2684"/>
                <a:gd name="T62" fmla="*/ 37 w 119"/>
                <a:gd name="T63" fmla="*/ 1185 h 2684"/>
                <a:gd name="T64" fmla="*/ 45 w 119"/>
                <a:gd name="T65" fmla="*/ 1130 h 2684"/>
                <a:gd name="T66" fmla="*/ 37 w 119"/>
                <a:gd name="T67" fmla="*/ 1053 h 2684"/>
                <a:gd name="T68" fmla="*/ 39 w 119"/>
                <a:gd name="T69" fmla="*/ 990 h 2684"/>
                <a:gd name="T70" fmla="*/ 52 w 119"/>
                <a:gd name="T71" fmla="*/ 917 h 2684"/>
                <a:gd name="T72" fmla="*/ 52 w 119"/>
                <a:gd name="T73" fmla="*/ 865 h 2684"/>
                <a:gd name="T74" fmla="*/ 47 w 119"/>
                <a:gd name="T75" fmla="*/ 811 h 2684"/>
                <a:gd name="T76" fmla="*/ 55 w 119"/>
                <a:gd name="T77" fmla="*/ 770 h 2684"/>
                <a:gd name="T78" fmla="*/ 45 w 119"/>
                <a:gd name="T79" fmla="*/ 710 h 2684"/>
                <a:gd name="T80" fmla="*/ 47 w 119"/>
                <a:gd name="T81" fmla="*/ 654 h 2684"/>
                <a:gd name="T82" fmla="*/ 57 w 119"/>
                <a:gd name="T83" fmla="*/ 549 h 2684"/>
                <a:gd name="T84" fmla="*/ 50 w 119"/>
                <a:gd name="T85" fmla="*/ 508 h 2684"/>
                <a:gd name="T86" fmla="*/ 57 w 119"/>
                <a:gd name="T87" fmla="*/ 461 h 2684"/>
                <a:gd name="T88" fmla="*/ 63 w 119"/>
                <a:gd name="T89" fmla="*/ 424 h 2684"/>
                <a:gd name="T90" fmla="*/ 55 w 119"/>
                <a:gd name="T91" fmla="*/ 380 h 2684"/>
                <a:gd name="T92" fmla="*/ 61 w 119"/>
                <a:gd name="T93" fmla="*/ 321 h 2684"/>
                <a:gd name="T94" fmla="*/ 55 w 119"/>
                <a:gd name="T95" fmla="*/ 266 h 2684"/>
                <a:gd name="T96" fmla="*/ 55 w 119"/>
                <a:gd name="T97" fmla="*/ 218 h 2684"/>
                <a:gd name="T98" fmla="*/ 63 w 119"/>
                <a:gd name="T99" fmla="*/ 172 h 2684"/>
                <a:gd name="T100" fmla="*/ 57 w 119"/>
                <a:gd name="T101" fmla="*/ 119 h 2684"/>
                <a:gd name="T102" fmla="*/ 57 w 119"/>
                <a:gd name="T103" fmla="*/ 72 h 2684"/>
                <a:gd name="T104" fmla="*/ 81 w 119"/>
                <a:gd name="T105" fmla="*/ 21 h 26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"/>
                <a:gd name="T160" fmla="*/ 0 h 2684"/>
                <a:gd name="T161" fmla="*/ 119 w 119"/>
                <a:gd name="T162" fmla="*/ 2684 h 26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" h="2684">
                  <a:moveTo>
                    <a:pt x="119" y="0"/>
                  </a:moveTo>
                  <a:lnTo>
                    <a:pt x="107" y="46"/>
                  </a:lnTo>
                  <a:lnTo>
                    <a:pt x="95" y="110"/>
                  </a:lnTo>
                  <a:lnTo>
                    <a:pt x="77" y="186"/>
                  </a:lnTo>
                  <a:lnTo>
                    <a:pt x="77" y="217"/>
                  </a:lnTo>
                  <a:lnTo>
                    <a:pt x="77" y="257"/>
                  </a:lnTo>
                  <a:lnTo>
                    <a:pt x="77" y="312"/>
                  </a:lnTo>
                  <a:lnTo>
                    <a:pt x="83" y="360"/>
                  </a:lnTo>
                  <a:lnTo>
                    <a:pt x="83" y="434"/>
                  </a:lnTo>
                  <a:lnTo>
                    <a:pt x="83" y="489"/>
                  </a:lnTo>
                  <a:lnTo>
                    <a:pt x="77" y="535"/>
                  </a:lnTo>
                  <a:lnTo>
                    <a:pt x="77" y="568"/>
                  </a:lnTo>
                  <a:lnTo>
                    <a:pt x="80" y="663"/>
                  </a:lnTo>
                  <a:lnTo>
                    <a:pt x="80" y="712"/>
                  </a:lnTo>
                  <a:lnTo>
                    <a:pt x="83" y="807"/>
                  </a:lnTo>
                  <a:lnTo>
                    <a:pt x="83" y="837"/>
                  </a:lnTo>
                  <a:lnTo>
                    <a:pt x="77" y="880"/>
                  </a:lnTo>
                  <a:lnTo>
                    <a:pt x="80" y="950"/>
                  </a:lnTo>
                  <a:lnTo>
                    <a:pt x="86" y="981"/>
                  </a:lnTo>
                  <a:lnTo>
                    <a:pt x="86" y="1014"/>
                  </a:lnTo>
                  <a:lnTo>
                    <a:pt x="86" y="1063"/>
                  </a:lnTo>
                  <a:lnTo>
                    <a:pt x="74" y="1136"/>
                  </a:lnTo>
                  <a:lnTo>
                    <a:pt x="80" y="1112"/>
                  </a:lnTo>
                  <a:lnTo>
                    <a:pt x="80" y="1173"/>
                  </a:lnTo>
                  <a:lnTo>
                    <a:pt x="71" y="1207"/>
                  </a:lnTo>
                  <a:lnTo>
                    <a:pt x="67" y="1253"/>
                  </a:lnTo>
                  <a:lnTo>
                    <a:pt x="71" y="1308"/>
                  </a:lnTo>
                  <a:lnTo>
                    <a:pt x="74" y="1344"/>
                  </a:lnTo>
                  <a:lnTo>
                    <a:pt x="74" y="1387"/>
                  </a:lnTo>
                  <a:lnTo>
                    <a:pt x="61" y="1436"/>
                  </a:lnTo>
                  <a:lnTo>
                    <a:pt x="74" y="1488"/>
                  </a:lnTo>
                  <a:lnTo>
                    <a:pt x="80" y="1544"/>
                  </a:lnTo>
                  <a:lnTo>
                    <a:pt x="83" y="1599"/>
                  </a:lnTo>
                  <a:lnTo>
                    <a:pt x="83" y="1639"/>
                  </a:lnTo>
                  <a:lnTo>
                    <a:pt x="83" y="1694"/>
                  </a:lnTo>
                  <a:lnTo>
                    <a:pt x="77" y="1745"/>
                  </a:lnTo>
                  <a:lnTo>
                    <a:pt x="77" y="1804"/>
                  </a:lnTo>
                  <a:lnTo>
                    <a:pt x="71" y="1865"/>
                  </a:lnTo>
                  <a:lnTo>
                    <a:pt x="67" y="1907"/>
                  </a:lnTo>
                  <a:lnTo>
                    <a:pt x="64" y="1996"/>
                  </a:lnTo>
                  <a:lnTo>
                    <a:pt x="61" y="2069"/>
                  </a:lnTo>
                  <a:lnTo>
                    <a:pt x="58" y="2152"/>
                  </a:lnTo>
                  <a:lnTo>
                    <a:pt x="58" y="2219"/>
                  </a:lnTo>
                  <a:lnTo>
                    <a:pt x="61" y="2277"/>
                  </a:lnTo>
                  <a:lnTo>
                    <a:pt x="61" y="2326"/>
                  </a:lnTo>
                  <a:lnTo>
                    <a:pt x="67" y="2375"/>
                  </a:lnTo>
                  <a:lnTo>
                    <a:pt x="61" y="2429"/>
                  </a:lnTo>
                  <a:lnTo>
                    <a:pt x="55" y="2453"/>
                  </a:lnTo>
                  <a:lnTo>
                    <a:pt x="58" y="2496"/>
                  </a:lnTo>
                  <a:lnTo>
                    <a:pt x="61" y="2548"/>
                  </a:lnTo>
                  <a:lnTo>
                    <a:pt x="50" y="2585"/>
                  </a:lnTo>
                  <a:lnTo>
                    <a:pt x="39" y="2612"/>
                  </a:lnTo>
                  <a:lnTo>
                    <a:pt x="31" y="2633"/>
                  </a:lnTo>
                  <a:lnTo>
                    <a:pt x="27" y="2654"/>
                  </a:lnTo>
                  <a:lnTo>
                    <a:pt x="25" y="2684"/>
                  </a:lnTo>
                  <a:lnTo>
                    <a:pt x="2" y="2675"/>
                  </a:lnTo>
                  <a:lnTo>
                    <a:pt x="0" y="2656"/>
                  </a:lnTo>
                  <a:lnTo>
                    <a:pt x="3" y="2637"/>
                  </a:lnTo>
                  <a:lnTo>
                    <a:pt x="12" y="2603"/>
                  </a:lnTo>
                  <a:lnTo>
                    <a:pt x="28" y="2569"/>
                  </a:lnTo>
                  <a:lnTo>
                    <a:pt x="31" y="2527"/>
                  </a:lnTo>
                  <a:lnTo>
                    <a:pt x="37" y="2469"/>
                  </a:lnTo>
                  <a:lnTo>
                    <a:pt x="46" y="2404"/>
                  </a:lnTo>
                  <a:lnTo>
                    <a:pt x="43" y="2369"/>
                  </a:lnTo>
                  <a:lnTo>
                    <a:pt x="40" y="2320"/>
                  </a:lnTo>
                  <a:lnTo>
                    <a:pt x="52" y="2259"/>
                  </a:lnTo>
                  <a:lnTo>
                    <a:pt x="49" y="2146"/>
                  </a:lnTo>
                  <a:lnTo>
                    <a:pt x="43" y="2106"/>
                  </a:lnTo>
                  <a:lnTo>
                    <a:pt x="43" y="2042"/>
                  </a:lnTo>
                  <a:lnTo>
                    <a:pt x="46" y="1981"/>
                  </a:lnTo>
                  <a:lnTo>
                    <a:pt x="55" y="1932"/>
                  </a:lnTo>
                  <a:lnTo>
                    <a:pt x="61" y="1834"/>
                  </a:lnTo>
                  <a:lnTo>
                    <a:pt x="61" y="1785"/>
                  </a:lnTo>
                  <a:lnTo>
                    <a:pt x="61" y="1730"/>
                  </a:lnTo>
                  <a:lnTo>
                    <a:pt x="55" y="1681"/>
                  </a:lnTo>
                  <a:lnTo>
                    <a:pt x="55" y="1623"/>
                  </a:lnTo>
                  <a:lnTo>
                    <a:pt x="64" y="1581"/>
                  </a:lnTo>
                  <a:lnTo>
                    <a:pt x="64" y="1541"/>
                  </a:lnTo>
                  <a:lnTo>
                    <a:pt x="61" y="1476"/>
                  </a:lnTo>
                  <a:lnTo>
                    <a:pt x="52" y="1421"/>
                  </a:lnTo>
                  <a:lnTo>
                    <a:pt x="49" y="1366"/>
                  </a:lnTo>
                  <a:lnTo>
                    <a:pt x="55" y="1308"/>
                  </a:lnTo>
                  <a:lnTo>
                    <a:pt x="64" y="1188"/>
                  </a:lnTo>
                  <a:lnTo>
                    <a:pt x="67" y="1097"/>
                  </a:lnTo>
                  <a:lnTo>
                    <a:pt x="67" y="1066"/>
                  </a:lnTo>
                  <a:lnTo>
                    <a:pt x="58" y="1017"/>
                  </a:lnTo>
                  <a:lnTo>
                    <a:pt x="64" y="978"/>
                  </a:lnTo>
                  <a:lnTo>
                    <a:pt x="67" y="923"/>
                  </a:lnTo>
                  <a:lnTo>
                    <a:pt x="67" y="886"/>
                  </a:lnTo>
                  <a:lnTo>
                    <a:pt x="74" y="849"/>
                  </a:lnTo>
                  <a:lnTo>
                    <a:pt x="71" y="813"/>
                  </a:lnTo>
                  <a:lnTo>
                    <a:pt x="64" y="761"/>
                  </a:lnTo>
                  <a:lnTo>
                    <a:pt x="64" y="703"/>
                  </a:lnTo>
                  <a:lnTo>
                    <a:pt x="71" y="642"/>
                  </a:lnTo>
                  <a:lnTo>
                    <a:pt x="71" y="593"/>
                  </a:lnTo>
                  <a:lnTo>
                    <a:pt x="64" y="532"/>
                  </a:lnTo>
                  <a:lnTo>
                    <a:pt x="61" y="489"/>
                  </a:lnTo>
                  <a:lnTo>
                    <a:pt x="64" y="437"/>
                  </a:lnTo>
                  <a:lnTo>
                    <a:pt x="71" y="379"/>
                  </a:lnTo>
                  <a:lnTo>
                    <a:pt x="74" y="345"/>
                  </a:lnTo>
                  <a:lnTo>
                    <a:pt x="71" y="296"/>
                  </a:lnTo>
                  <a:lnTo>
                    <a:pt x="67" y="238"/>
                  </a:lnTo>
                  <a:lnTo>
                    <a:pt x="67" y="186"/>
                  </a:lnTo>
                  <a:lnTo>
                    <a:pt x="67" y="144"/>
                  </a:lnTo>
                  <a:lnTo>
                    <a:pt x="80" y="86"/>
                  </a:lnTo>
                  <a:lnTo>
                    <a:pt x="95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 rot="-3405074">
              <a:off x="2250" y="1434"/>
              <a:ext cx="351" cy="420"/>
            </a:xfrm>
            <a:custGeom>
              <a:avLst/>
              <a:gdLst>
                <a:gd name="T0" fmla="*/ 18 w 406"/>
                <a:gd name="T1" fmla="*/ 348 h 841"/>
                <a:gd name="T2" fmla="*/ 45 w 406"/>
                <a:gd name="T3" fmla="*/ 342 h 841"/>
                <a:gd name="T4" fmla="*/ 76 w 406"/>
                <a:gd name="T5" fmla="*/ 344 h 841"/>
                <a:gd name="T6" fmla="*/ 111 w 406"/>
                <a:gd name="T7" fmla="*/ 339 h 841"/>
                <a:gd name="T8" fmla="*/ 137 w 406"/>
                <a:gd name="T9" fmla="*/ 328 h 841"/>
                <a:gd name="T10" fmla="*/ 161 w 406"/>
                <a:gd name="T11" fmla="*/ 319 h 841"/>
                <a:gd name="T12" fmla="*/ 191 w 406"/>
                <a:gd name="T13" fmla="*/ 311 h 841"/>
                <a:gd name="T14" fmla="*/ 198 w 406"/>
                <a:gd name="T15" fmla="*/ 292 h 841"/>
                <a:gd name="T16" fmla="*/ 214 w 406"/>
                <a:gd name="T17" fmla="*/ 273 h 841"/>
                <a:gd name="T18" fmla="*/ 229 w 406"/>
                <a:gd name="T19" fmla="*/ 258 h 841"/>
                <a:gd name="T20" fmla="*/ 240 w 406"/>
                <a:gd name="T21" fmla="*/ 241 h 841"/>
                <a:gd name="T22" fmla="*/ 243 w 406"/>
                <a:gd name="T23" fmla="*/ 228 h 841"/>
                <a:gd name="T24" fmla="*/ 243 w 406"/>
                <a:gd name="T25" fmla="*/ 206 h 841"/>
                <a:gd name="T26" fmla="*/ 248 w 406"/>
                <a:gd name="T27" fmla="*/ 186 h 841"/>
                <a:gd name="T28" fmla="*/ 254 w 406"/>
                <a:gd name="T29" fmla="*/ 168 h 841"/>
                <a:gd name="T30" fmla="*/ 261 w 406"/>
                <a:gd name="T31" fmla="*/ 139 h 841"/>
                <a:gd name="T32" fmla="*/ 258 w 406"/>
                <a:gd name="T33" fmla="*/ 119 h 841"/>
                <a:gd name="T34" fmla="*/ 258 w 406"/>
                <a:gd name="T35" fmla="*/ 98 h 841"/>
                <a:gd name="T36" fmla="*/ 261 w 406"/>
                <a:gd name="T37" fmla="*/ 75 h 841"/>
                <a:gd name="T38" fmla="*/ 264 w 406"/>
                <a:gd name="T39" fmla="*/ 58 h 841"/>
                <a:gd name="T40" fmla="*/ 261 w 406"/>
                <a:gd name="T41" fmla="*/ 43 h 841"/>
                <a:gd name="T42" fmla="*/ 264 w 406"/>
                <a:gd name="T43" fmla="*/ 29 h 841"/>
                <a:gd name="T44" fmla="*/ 268 w 406"/>
                <a:gd name="T45" fmla="*/ 18 h 841"/>
                <a:gd name="T46" fmla="*/ 274 w 406"/>
                <a:gd name="T47" fmla="*/ 6 h 841"/>
                <a:gd name="T48" fmla="*/ 298 w 406"/>
                <a:gd name="T49" fmla="*/ 0 h 841"/>
                <a:gd name="T50" fmla="*/ 331 w 406"/>
                <a:gd name="T51" fmla="*/ 1 h 841"/>
                <a:gd name="T52" fmla="*/ 346 w 406"/>
                <a:gd name="T53" fmla="*/ 18 h 841"/>
                <a:gd name="T54" fmla="*/ 351 w 406"/>
                <a:gd name="T55" fmla="*/ 40 h 841"/>
                <a:gd name="T56" fmla="*/ 346 w 406"/>
                <a:gd name="T57" fmla="*/ 63 h 841"/>
                <a:gd name="T58" fmla="*/ 343 w 406"/>
                <a:gd name="T59" fmla="*/ 85 h 841"/>
                <a:gd name="T60" fmla="*/ 346 w 406"/>
                <a:gd name="T61" fmla="*/ 113 h 841"/>
                <a:gd name="T62" fmla="*/ 341 w 406"/>
                <a:gd name="T63" fmla="*/ 133 h 841"/>
                <a:gd name="T64" fmla="*/ 338 w 406"/>
                <a:gd name="T65" fmla="*/ 157 h 841"/>
                <a:gd name="T66" fmla="*/ 332 w 406"/>
                <a:gd name="T67" fmla="*/ 180 h 841"/>
                <a:gd name="T68" fmla="*/ 339 w 406"/>
                <a:gd name="T69" fmla="*/ 196 h 841"/>
                <a:gd name="T70" fmla="*/ 338 w 406"/>
                <a:gd name="T71" fmla="*/ 214 h 841"/>
                <a:gd name="T72" fmla="*/ 335 w 406"/>
                <a:gd name="T73" fmla="*/ 228 h 841"/>
                <a:gd name="T74" fmla="*/ 329 w 406"/>
                <a:gd name="T75" fmla="*/ 241 h 841"/>
                <a:gd name="T76" fmla="*/ 327 w 406"/>
                <a:gd name="T77" fmla="*/ 260 h 841"/>
                <a:gd name="T78" fmla="*/ 319 w 406"/>
                <a:gd name="T79" fmla="*/ 281 h 841"/>
                <a:gd name="T80" fmla="*/ 303 w 406"/>
                <a:gd name="T81" fmla="*/ 303 h 841"/>
                <a:gd name="T82" fmla="*/ 293 w 406"/>
                <a:gd name="T83" fmla="*/ 325 h 841"/>
                <a:gd name="T84" fmla="*/ 274 w 406"/>
                <a:gd name="T85" fmla="*/ 338 h 841"/>
                <a:gd name="T86" fmla="*/ 258 w 406"/>
                <a:gd name="T87" fmla="*/ 353 h 841"/>
                <a:gd name="T88" fmla="*/ 232 w 406"/>
                <a:gd name="T89" fmla="*/ 371 h 841"/>
                <a:gd name="T90" fmla="*/ 190 w 406"/>
                <a:gd name="T91" fmla="*/ 383 h 841"/>
                <a:gd name="T92" fmla="*/ 158 w 406"/>
                <a:gd name="T93" fmla="*/ 393 h 841"/>
                <a:gd name="T94" fmla="*/ 129 w 406"/>
                <a:gd name="T95" fmla="*/ 397 h 841"/>
                <a:gd name="T96" fmla="*/ 98 w 406"/>
                <a:gd name="T97" fmla="*/ 409 h 841"/>
                <a:gd name="T98" fmla="*/ 61 w 406"/>
                <a:gd name="T99" fmla="*/ 418 h 841"/>
                <a:gd name="T100" fmla="*/ 36 w 406"/>
                <a:gd name="T101" fmla="*/ 420 h 841"/>
                <a:gd name="T102" fmla="*/ 10 w 406"/>
                <a:gd name="T103" fmla="*/ 412 h 841"/>
                <a:gd name="T104" fmla="*/ 3 w 406"/>
                <a:gd name="T105" fmla="*/ 389 h 841"/>
                <a:gd name="T106" fmla="*/ 0 w 406"/>
                <a:gd name="T107" fmla="*/ 371 h 841"/>
                <a:gd name="T108" fmla="*/ 18 w 406"/>
                <a:gd name="T109" fmla="*/ 348 h 8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6"/>
                <a:gd name="T166" fmla="*/ 0 h 841"/>
                <a:gd name="T167" fmla="*/ 406 w 406"/>
                <a:gd name="T168" fmla="*/ 841 h 8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6" h="841">
                  <a:moveTo>
                    <a:pt x="21" y="697"/>
                  </a:moveTo>
                  <a:lnTo>
                    <a:pt x="52" y="685"/>
                  </a:lnTo>
                  <a:lnTo>
                    <a:pt x="88" y="688"/>
                  </a:lnTo>
                  <a:lnTo>
                    <a:pt x="128" y="679"/>
                  </a:lnTo>
                  <a:lnTo>
                    <a:pt x="158" y="657"/>
                  </a:lnTo>
                  <a:lnTo>
                    <a:pt x="186" y="639"/>
                  </a:lnTo>
                  <a:lnTo>
                    <a:pt x="221" y="623"/>
                  </a:lnTo>
                  <a:lnTo>
                    <a:pt x="229" y="584"/>
                  </a:lnTo>
                  <a:lnTo>
                    <a:pt x="247" y="547"/>
                  </a:lnTo>
                  <a:lnTo>
                    <a:pt x="265" y="517"/>
                  </a:lnTo>
                  <a:lnTo>
                    <a:pt x="278" y="483"/>
                  </a:lnTo>
                  <a:lnTo>
                    <a:pt x="281" y="456"/>
                  </a:lnTo>
                  <a:lnTo>
                    <a:pt x="281" y="413"/>
                  </a:lnTo>
                  <a:lnTo>
                    <a:pt x="287" y="373"/>
                  </a:lnTo>
                  <a:lnTo>
                    <a:pt x="294" y="337"/>
                  </a:lnTo>
                  <a:lnTo>
                    <a:pt x="302" y="278"/>
                  </a:lnTo>
                  <a:lnTo>
                    <a:pt x="299" y="239"/>
                  </a:lnTo>
                  <a:lnTo>
                    <a:pt x="299" y="196"/>
                  </a:lnTo>
                  <a:lnTo>
                    <a:pt x="302" y="150"/>
                  </a:lnTo>
                  <a:lnTo>
                    <a:pt x="305" y="116"/>
                  </a:lnTo>
                  <a:lnTo>
                    <a:pt x="302" y="86"/>
                  </a:lnTo>
                  <a:lnTo>
                    <a:pt x="305" y="58"/>
                  </a:lnTo>
                  <a:lnTo>
                    <a:pt x="310" y="36"/>
                  </a:lnTo>
                  <a:lnTo>
                    <a:pt x="317" y="13"/>
                  </a:lnTo>
                  <a:lnTo>
                    <a:pt x="345" y="0"/>
                  </a:lnTo>
                  <a:lnTo>
                    <a:pt x="383" y="3"/>
                  </a:lnTo>
                  <a:lnTo>
                    <a:pt x="400" y="36"/>
                  </a:lnTo>
                  <a:lnTo>
                    <a:pt x="406" y="80"/>
                  </a:lnTo>
                  <a:lnTo>
                    <a:pt x="400" y="126"/>
                  </a:lnTo>
                  <a:lnTo>
                    <a:pt x="397" y="171"/>
                  </a:lnTo>
                  <a:lnTo>
                    <a:pt x="400" y="226"/>
                  </a:lnTo>
                  <a:lnTo>
                    <a:pt x="394" y="266"/>
                  </a:lnTo>
                  <a:lnTo>
                    <a:pt x="391" y="315"/>
                  </a:lnTo>
                  <a:lnTo>
                    <a:pt x="384" y="361"/>
                  </a:lnTo>
                  <a:lnTo>
                    <a:pt x="392" y="393"/>
                  </a:lnTo>
                  <a:lnTo>
                    <a:pt x="391" y="428"/>
                  </a:lnTo>
                  <a:lnTo>
                    <a:pt x="387" y="456"/>
                  </a:lnTo>
                  <a:lnTo>
                    <a:pt x="381" y="483"/>
                  </a:lnTo>
                  <a:lnTo>
                    <a:pt x="378" y="520"/>
                  </a:lnTo>
                  <a:lnTo>
                    <a:pt x="369" y="563"/>
                  </a:lnTo>
                  <a:lnTo>
                    <a:pt x="351" y="606"/>
                  </a:lnTo>
                  <a:lnTo>
                    <a:pt x="339" y="651"/>
                  </a:lnTo>
                  <a:lnTo>
                    <a:pt x="317" y="676"/>
                  </a:lnTo>
                  <a:lnTo>
                    <a:pt x="299" y="706"/>
                  </a:lnTo>
                  <a:lnTo>
                    <a:pt x="268" y="743"/>
                  </a:lnTo>
                  <a:lnTo>
                    <a:pt x="220" y="767"/>
                  </a:lnTo>
                  <a:lnTo>
                    <a:pt x="183" y="786"/>
                  </a:lnTo>
                  <a:lnTo>
                    <a:pt x="149" y="795"/>
                  </a:lnTo>
                  <a:lnTo>
                    <a:pt x="113" y="819"/>
                  </a:lnTo>
                  <a:lnTo>
                    <a:pt x="70" y="837"/>
                  </a:lnTo>
                  <a:lnTo>
                    <a:pt x="42" y="841"/>
                  </a:lnTo>
                  <a:lnTo>
                    <a:pt x="12" y="825"/>
                  </a:lnTo>
                  <a:lnTo>
                    <a:pt x="3" y="779"/>
                  </a:lnTo>
                  <a:lnTo>
                    <a:pt x="0" y="743"/>
                  </a:lnTo>
                  <a:lnTo>
                    <a:pt x="21" y="697"/>
                  </a:lnTo>
                  <a:close/>
                </a:path>
              </a:pathLst>
            </a:custGeom>
            <a:solidFill>
              <a:srgbClr val="A87C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 rot="-3405074">
              <a:off x="2258" y="1441"/>
              <a:ext cx="336" cy="412"/>
            </a:xfrm>
            <a:custGeom>
              <a:avLst/>
              <a:gdLst>
                <a:gd name="T0" fmla="*/ 131 w 388"/>
                <a:gd name="T1" fmla="*/ 339 h 822"/>
                <a:gd name="T2" fmla="*/ 176 w 388"/>
                <a:gd name="T3" fmla="*/ 345 h 822"/>
                <a:gd name="T4" fmla="*/ 219 w 388"/>
                <a:gd name="T5" fmla="*/ 338 h 822"/>
                <a:gd name="T6" fmla="*/ 246 w 388"/>
                <a:gd name="T7" fmla="*/ 318 h 822"/>
                <a:gd name="T8" fmla="*/ 258 w 388"/>
                <a:gd name="T9" fmla="*/ 304 h 822"/>
                <a:gd name="T10" fmla="*/ 277 w 388"/>
                <a:gd name="T11" fmla="*/ 286 h 822"/>
                <a:gd name="T12" fmla="*/ 298 w 388"/>
                <a:gd name="T13" fmla="*/ 261 h 822"/>
                <a:gd name="T14" fmla="*/ 300 w 388"/>
                <a:gd name="T15" fmla="*/ 232 h 822"/>
                <a:gd name="T16" fmla="*/ 308 w 388"/>
                <a:gd name="T17" fmla="*/ 202 h 822"/>
                <a:gd name="T18" fmla="*/ 306 w 388"/>
                <a:gd name="T19" fmla="*/ 177 h 822"/>
                <a:gd name="T20" fmla="*/ 308 w 388"/>
                <a:gd name="T21" fmla="*/ 154 h 822"/>
                <a:gd name="T22" fmla="*/ 312 w 388"/>
                <a:gd name="T23" fmla="*/ 123 h 822"/>
                <a:gd name="T24" fmla="*/ 311 w 388"/>
                <a:gd name="T25" fmla="*/ 96 h 822"/>
                <a:gd name="T26" fmla="*/ 317 w 388"/>
                <a:gd name="T27" fmla="*/ 63 h 822"/>
                <a:gd name="T28" fmla="*/ 321 w 388"/>
                <a:gd name="T29" fmla="*/ 31 h 822"/>
                <a:gd name="T30" fmla="*/ 319 w 388"/>
                <a:gd name="T31" fmla="*/ 0 h 822"/>
                <a:gd name="T32" fmla="*/ 335 w 388"/>
                <a:gd name="T33" fmla="*/ 21 h 822"/>
                <a:gd name="T34" fmla="*/ 336 w 388"/>
                <a:gd name="T35" fmla="*/ 49 h 822"/>
                <a:gd name="T36" fmla="*/ 329 w 388"/>
                <a:gd name="T37" fmla="*/ 79 h 822"/>
                <a:gd name="T38" fmla="*/ 328 w 388"/>
                <a:gd name="T39" fmla="*/ 107 h 822"/>
                <a:gd name="T40" fmla="*/ 323 w 388"/>
                <a:gd name="T41" fmla="*/ 127 h 822"/>
                <a:gd name="T42" fmla="*/ 324 w 388"/>
                <a:gd name="T43" fmla="*/ 153 h 822"/>
                <a:gd name="T44" fmla="*/ 319 w 388"/>
                <a:gd name="T45" fmla="*/ 176 h 822"/>
                <a:gd name="T46" fmla="*/ 325 w 388"/>
                <a:gd name="T47" fmla="*/ 199 h 822"/>
                <a:gd name="T48" fmla="*/ 321 w 388"/>
                <a:gd name="T49" fmla="*/ 228 h 822"/>
                <a:gd name="T50" fmla="*/ 313 w 388"/>
                <a:gd name="T51" fmla="*/ 254 h 822"/>
                <a:gd name="T52" fmla="*/ 301 w 388"/>
                <a:gd name="T53" fmla="*/ 279 h 822"/>
                <a:gd name="T54" fmla="*/ 283 w 388"/>
                <a:gd name="T55" fmla="*/ 310 h 822"/>
                <a:gd name="T56" fmla="*/ 257 w 388"/>
                <a:gd name="T57" fmla="*/ 332 h 822"/>
                <a:gd name="T58" fmla="*/ 240 w 388"/>
                <a:gd name="T59" fmla="*/ 349 h 822"/>
                <a:gd name="T60" fmla="*/ 211 w 388"/>
                <a:gd name="T61" fmla="*/ 368 h 822"/>
                <a:gd name="T62" fmla="*/ 171 w 388"/>
                <a:gd name="T63" fmla="*/ 381 h 822"/>
                <a:gd name="T64" fmla="*/ 123 w 388"/>
                <a:gd name="T65" fmla="*/ 390 h 822"/>
                <a:gd name="T66" fmla="*/ 92 w 388"/>
                <a:gd name="T67" fmla="*/ 402 h 822"/>
                <a:gd name="T68" fmla="*/ 31 w 388"/>
                <a:gd name="T69" fmla="*/ 412 h 822"/>
                <a:gd name="T70" fmla="*/ 7 w 388"/>
                <a:gd name="T71" fmla="*/ 397 h 822"/>
                <a:gd name="T72" fmla="*/ 0 w 388"/>
                <a:gd name="T73" fmla="*/ 366 h 822"/>
                <a:gd name="T74" fmla="*/ 42 w 388"/>
                <a:gd name="T75" fmla="*/ 339 h 822"/>
                <a:gd name="T76" fmla="*/ 78 w 388"/>
                <a:gd name="T77" fmla="*/ 340 h 8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8"/>
                <a:gd name="T118" fmla="*/ 0 h 822"/>
                <a:gd name="T119" fmla="*/ 388 w 388"/>
                <a:gd name="T120" fmla="*/ 822 h 8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8" h="822">
                  <a:moveTo>
                    <a:pt x="122" y="670"/>
                  </a:moveTo>
                  <a:lnTo>
                    <a:pt x="151" y="677"/>
                  </a:lnTo>
                  <a:lnTo>
                    <a:pt x="179" y="691"/>
                  </a:lnTo>
                  <a:lnTo>
                    <a:pt x="203" y="689"/>
                  </a:lnTo>
                  <a:lnTo>
                    <a:pt x="229" y="685"/>
                  </a:lnTo>
                  <a:lnTo>
                    <a:pt x="253" y="674"/>
                  </a:lnTo>
                  <a:lnTo>
                    <a:pt x="277" y="654"/>
                  </a:lnTo>
                  <a:lnTo>
                    <a:pt x="284" y="634"/>
                  </a:lnTo>
                  <a:lnTo>
                    <a:pt x="289" y="618"/>
                  </a:lnTo>
                  <a:lnTo>
                    <a:pt x="298" y="607"/>
                  </a:lnTo>
                  <a:lnTo>
                    <a:pt x="307" y="593"/>
                  </a:lnTo>
                  <a:lnTo>
                    <a:pt x="320" y="570"/>
                  </a:lnTo>
                  <a:lnTo>
                    <a:pt x="332" y="542"/>
                  </a:lnTo>
                  <a:lnTo>
                    <a:pt x="344" y="521"/>
                  </a:lnTo>
                  <a:lnTo>
                    <a:pt x="344" y="491"/>
                  </a:lnTo>
                  <a:lnTo>
                    <a:pt x="347" y="463"/>
                  </a:lnTo>
                  <a:lnTo>
                    <a:pt x="356" y="433"/>
                  </a:lnTo>
                  <a:lnTo>
                    <a:pt x="356" y="403"/>
                  </a:lnTo>
                  <a:lnTo>
                    <a:pt x="356" y="377"/>
                  </a:lnTo>
                  <a:lnTo>
                    <a:pt x="353" y="353"/>
                  </a:lnTo>
                  <a:lnTo>
                    <a:pt x="347" y="332"/>
                  </a:lnTo>
                  <a:lnTo>
                    <a:pt x="356" y="308"/>
                  </a:lnTo>
                  <a:lnTo>
                    <a:pt x="359" y="274"/>
                  </a:lnTo>
                  <a:lnTo>
                    <a:pt x="360" y="246"/>
                  </a:lnTo>
                  <a:lnTo>
                    <a:pt x="357" y="220"/>
                  </a:lnTo>
                  <a:lnTo>
                    <a:pt x="359" y="192"/>
                  </a:lnTo>
                  <a:lnTo>
                    <a:pt x="368" y="155"/>
                  </a:lnTo>
                  <a:lnTo>
                    <a:pt x="366" y="125"/>
                  </a:lnTo>
                  <a:lnTo>
                    <a:pt x="372" y="91"/>
                  </a:lnTo>
                  <a:lnTo>
                    <a:pt x="371" y="61"/>
                  </a:lnTo>
                  <a:lnTo>
                    <a:pt x="368" y="33"/>
                  </a:lnTo>
                  <a:lnTo>
                    <a:pt x="368" y="0"/>
                  </a:lnTo>
                  <a:lnTo>
                    <a:pt x="379" y="23"/>
                  </a:lnTo>
                  <a:lnTo>
                    <a:pt x="387" y="42"/>
                  </a:lnTo>
                  <a:lnTo>
                    <a:pt x="386" y="67"/>
                  </a:lnTo>
                  <a:lnTo>
                    <a:pt x="388" y="98"/>
                  </a:lnTo>
                  <a:lnTo>
                    <a:pt x="384" y="128"/>
                  </a:lnTo>
                  <a:lnTo>
                    <a:pt x="380" y="158"/>
                  </a:lnTo>
                  <a:lnTo>
                    <a:pt x="380" y="187"/>
                  </a:lnTo>
                  <a:lnTo>
                    <a:pt x="379" y="213"/>
                  </a:lnTo>
                  <a:lnTo>
                    <a:pt x="378" y="235"/>
                  </a:lnTo>
                  <a:lnTo>
                    <a:pt x="373" y="253"/>
                  </a:lnTo>
                  <a:lnTo>
                    <a:pt x="377" y="284"/>
                  </a:lnTo>
                  <a:lnTo>
                    <a:pt x="374" y="305"/>
                  </a:lnTo>
                  <a:lnTo>
                    <a:pt x="371" y="330"/>
                  </a:lnTo>
                  <a:lnTo>
                    <a:pt x="368" y="351"/>
                  </a:lnTo>
                  <a:lnTo>
                    <a:pt x="370" y="375"/>
                  </a:lnTo>
                  <a:lnTo>
                    <a:pt x="375" y="397"/>
                  </a:lnTo>
                  <a:lnTo>
                    <a:pt x="375" y="424"/>
                  </a:lnTo>
                  <a:lnTo>
                    <a:pt x="371" y="454"/>
                  </a:lnTo>
                  <a:lnTo>
                    <a:pt x="362" y="479"/>
                  </a:lnTo>
                  <a:lnTo>
                    <a:pt x="362" y="507"/>
                  </a:lnTo>
                  <a:lnTo>
                    <a:pt x="359" y="531"/>
                  </a:lnTo>
                  <a:lnTo>
                    <a:pt x="348" y="556"/>
                  </a:lnTo>
                  <a:lnTo>
                    <a:pt x="331" y="593"/>
                  </a:lnTo>
                  <a:lnTo>
                    <a:pt x="327" y="619"/>
                  </a:lnTo>
                  <a:lnTo>
                    <a:pt x="318" y="638"/>
                  </a:lnTo>
                  <a:lnTo>
                    <a:pt x="297" y="663"/>
                  </a:lnTo>
                  <a:lnTo>
                    <a:pt x="292" y="679"/>
                  </a:lnTo>
                  <a:lnTo>
                    <a:pt x="277" y="697"/>
                  </a:lnTo>
                  <a:lnTo>
                    <a:pt x="262" y="709"/>
                  </a:lnTo>
                  <a:lnTo>
                    <a:pt x="244" y="734"/>
                  </a:lnTo>
                  <a:lnTo>
                    <a:pt x="225" y="745"/>
                  </a:lnTo>
                  <a:lnTo>
                    <a:pt x="197" y="760"/>
                  </a:lnTo>
                  <a:lnTo>
                    <a:pt x="174" y="771"/>
                  </a:lnTo>
                  <a:lnTo>
                    <a:pt x="142" y="779"/>
                  </a:lnTo>
                  <a:lnTo>
                    <a:pt x="127" y="791"/>
                  </a:lnTo>
                  <a:lnTo>
                    <a:pt x="106" y="803"/>
                  </a:lnTo>
                  <a:lnTo>
                    <a:pt x="63" y="821"/>
                  </a:lnTo>
                  <a:lnTo>
                    <a:pt x="36" y="822"/>
                  </a:lnTo>
                  <a:lnTo>
                    <a:pt x="12" y="810"/>
                  </a:lnTo>
                  <a:lnTo>
                    <a:pt x="8" y="792"/>
                  </a:lnTo>
                  <a:lnTo>
                    <a:pt x="5" y="768"/>
                  </a:lnTo>
                  <a:lnTo>
                    <a:pt x="0" y="731"/>
                  </a:lnTo>
                  <a:lnTo>
                    <a:pt x="20" y="687"/>
                  </a:lnTo>
                  <a:lnTo>
                    <a:pt x="49" y="676"/>
                  </a:lnTo>
                  <a:lnTo>
                    <a:pt x="72" y="676"/>
                  </a:lnTo>
                  <a:lnTo>
                    <a:pt x="90" y="679"/>
                  </a:lnTo>
                  <a:lnTo>
                    <a:pt x="122" y="67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 rot="-3405074">
              <a:off x="2347" y="1411"/>
              <a:ext cx="170" cy="344"/>
            </a:xfrm>
            <a:custGeom>
              <a:avLst/>
              <a:gdLst>
                <a:gd name="T0" fmla="*/ 170 w 195"/>
                <a:gd name="T1" fmla="*/ 17 h 688"/>
                <a:gd name="T2" fmla="*/ 170 w 195"/>
                <a:gd name="T3" fmla="*/ 46 h 688"/>
                <a:gd name="T4" fmla="*/ 165 w 195"/>
                <a:gd name="T5" fmla="*/ 69 h 688"/>
                <a:gd name="T6" fmla="*/ 160 w 195"/>
                <a:gd name="T7" fmla="*/ 98 h 688"/>
                <a:gd name="T8" fmla="*/ 160 w 195"/>
                <a:gd name="T9" fmla="*/ 124 h 688"/>
                <a:gd name="T10" fmla="*/ 152 w 195"/>
                <a:gd name="T11" fmla="*/ 156 h 688"/>
                <a:gd name="T12" fmla="*/ 152 w 195"/>
                <a:gd name="T13" fmla="*/ 177 h 688"/>
                <a:gd name="T14" fmla="*/ 154 w 195"/>
                <a:gd name="T15" fmla="*/ 208 h 688"/>
                <a:gd name="T16" fmla="*/ 148 w 195"/>
                <a:gd name="T17" fmla="*/ 240 h 688"/>
                <a:gd name="T18" fmla="*/ 137 w 195"/>
                <a:gd name="T19" fmla="*/ 259 h 688"/>
                <a:gd name="T20" fmla="*/ 124 w 195"/>
                <a:gd name="T21" fmla="*/ 276 h 688"/>
                <a:gd name="T22" fmla="*/ 105 w 195"/>
                <a:gd name="T23" fmla="*/ 295 h 688"/>
                <a:gd name="T24" fmla="*/ 92 w 195"/>
                <a:gd name="T25" fmla="*/ 314 h 688"/>
                <a:gd name="T26" fmla="*/ 71 w 195"/>
                <a:gd name="T27" fmla="*/ 331 h 688"/>
                <a:gd name="T28" fmla="*/ 44 w 195"/>
                <a:gd name="T29" fmla="*/ 337 h 688"/>
                <a:gd name="T30" fmla="*/ 5 w 195"/>
                <a:gd name="T31" fmla="*/ 344 h 688"/>
                <a:gd name="T32" fmla="*/ 20 w 195"/>
                <a:gd name="T33" fmla="*/ 340 h 688"/>
                <a:gd name="T34" fmla="*/ 55 w 195"/>
                <a:gd name="T35" fmla="*/ 331 h 688"/>
                <a:gd name="T36" fmla="*/ 77 w 195"/>
                <a:gd name="T37" fmla="*/ 314 h 688"/>
                <a:gd name="T38" fmla="*/ 89 w 195"/>
                <a:gd name="T39" fmla="*/ 296 h 688"/>
                <a:gd name="T40" fmla="*/ 105 w 195"/>
                <a:gd name="T41" fmla="*/ 279 h 688"/>
                <a:gd name="T42" fmla="*/ 113 w 195"/>
                <a:gd name="T43" fmla="*/ 262 h 688"/>
                <a:gd name="T44" fmla="*/ 132 w 195"/>
                <a:gd name="T45" fmla="*/ 243 h 688"/>
                <a:gd name="T46" fmla="*/ 142 w 195"/>
                <a:gd name="T47" fmla="*/ 227 h 688"/>
                <a:gd name="T48" fmla="*/ 144 w 195"/>
                <a:gd name="T49" fmla="*/ 198 h 688"/>
                <a:gd name="T50" fmla="*/ 138 w 195"/>
                <a:gd name="T51" fmla="*/ 168 h 688"/>
                <a:gd name="T52" fmla="*/ 146 w 195"/>
                <a:gd name="T53" fmla="*/ 150 h 688"/>
                <a:gd name="T54" fmla="*/ 152 w 195"/>
                <a:gd name="T55" fmla="*/ 123 h 688"/>
                <a:gd name="T56" fmla="*/ 153 w 195"/>
                <a:gd name="T57" fmla="*/ 103 h 688"/>
                <a:gd name="T58" fmla="*/ 159 w 195"/>
                <a:gd name="T59" fmla="*/ 77 h 688"/>
                <a:gd name="T60" fmla="*/ 157 w 195"/>
                <a:gd name="T61" fmla="*/ 55 h 688"/>
                <a:gd name="T62" fmla="*/ 165 w 195"/>
                <a:gd name="T63" fmla="*/ 38 h 688"/>
                <a:gd name="T64" fmla="*/ 165 w 195"/>
                <a:gd name="T65" fmla="*/ 13 h 6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5"/>
                <a:gd name="T100" fmla="*/ 0 h 688"/>
                <a:gd name="T101" fmla="*/ 195 w 195"/>
                <a:gd name="T102" fmla="*/ 688 h 6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5" h="688">
                  <a:moveTo>
                    <a:pt x="192" y="0"/>
                  </a:moveTo>
                  <a:lnTo>
                    <a:pt x="195" y="33"/>
                  </a:lnTo>
                  <a:lnTo>
                    <a:pt x="195" y="67"/>
                  </a:lnTo>
                  <a:lnTo>
                    <a:pt x="195" y="93"/>
                  </a:lnTo>
                  <a:lnTo>
                    <a:pt x="191" y="109"/>
                  </a:lnTo>
                  <a:lnTo>
                    <a:pt x="189" y="137"/>
                  </a:lnTo>
                  <a:lnTo>
                    <a:pt x="189" y="155"/>
                  </a:lnTo>
                  <a:lnTo>
                    <a:pt x="183" y="197"/>
                  </a:lnTo>
                  <a:lnTo>
                    <a:pt x="182" y="232"/>
                  </a:lnTo>
                  <a:lnTo>
                    <a:pt x="183" y="249"/>
                  </a:lnTo>
                  <a:lnTo>
                    <a:pt x="180" y="277"/>
                  </a:lnTo>
                  <a:lnTo>
                    <a:pt x="174" y="311"/>
                  </a:lnTo>
                  <a:lnTo>
                    <a:pt x="168" y="327"/>
                  </a:lnTo>
                  <a:lnTo>
                    <a:pt x="174" y="354"/>
                  </a:lnTo>
                  <a:lnTo>
                    <a:pt x="177" y="387"/>
                  </a:lnTo>
                  <a:lnTo>
                    <a:pt x="177" y="417"/>
                  </a:lnTo>
                  <a:lnTo>
                    <a:pt x="174" y="454"/>
                  </a:lnTo>
                  <a:lnTo>
                    <a:pt x="170" y="480"/>
                  </a:lnTo>
                  <a:lnTo>
                    <a:pt x="163" y="500"/>
                  </a:lnTo>
                  <a:lnTo>
                    <a:pt x="157" y="518"/>
                  </a:lnTo>
                  <a:lnTo>
                    <a:pt x="149" y="533"/>
                  </a:lnTo>
                  <a:lnTo>
                    <a:pt x="142" y="551"/>
                  </a:lnTo>
                  <a:lnTo>
                    <a:pt x="130" y="567"/>
                  </a:lnTo>
                  <a:lnTo>
                    <a:pt x="121" y="590"/>
                  </a:lnTo>
                  <a:lnTo>
                    <a:pt x="115" y="609"/>
                  </a:lnTo>
                  <a:lnTo>
                    <a:pt x="105" y="627"/>
                  </a:lnTo>
                  <a:lnTo>
                    <a:pt x="94" y="643"/>
                  </a:lnTo>
                  <a:lnTo>
                    <a:pt x="82" y="662"/>
                  </a:lnTo>
                  <a:lnTo>
                    <a:pt x="66" y="670"/>
                  </a:lnTo>
                  <a:lnTo>
                    <a:pt x="51" y="674"/>
                  </a:lnTo>
                  <a:lnTo>
                    <a:pt x="29" y="686"/>
                  </a:lnTo>
                  <a:lnTo>
                    <a:pt x="6" y="688"/>
                  </a:lnTo>
                  <a:lnTo>
                    <a:pt x="0" y="680"/>
                  </a:lnTo>
                  <a:lnTo>
                    <a:pt x="23" y="679"/>
                  </a:lnTo>
                  <a:lnTo>
                    <a:pt x="39" y="671"/>
                  </a:lnTo>
                  <a:lnTo>
                    <a:pt x="63" y="661"/>
                  </a:lnTo>
                  <a:lnTo>
                    <a:pt x="81" y="646"/>
                  </a:lnTo>
                  <a:lnTo>
                    <a:pt x="88" y="628"/>
                  </a:lnTo>
                  <a:lnTo>
                    <a:pt x="96" y="613"/>
                  </a:lnTo>
                  <a:lnTo>
                    <a:pt x="102" y="591"/>
                  </a:lnTo>
                  <a:lnTo>
                    <a:pt x="115" y="579"/>
                  </a:lnTo>
                  <a:lnTo>
                    <a:pt x="121" y="557"/>
                  </a:lnTo>
                  <a:lnTo>
                    <a:pt x="127" y="538"/>
                  </a:lnTo>
                  <a:lnTo>
                    <a:pt x="130" y="524"/>
                  </a:lnTo>
                  <a:lnTo>
                    <a:pt x="139" y="506"/>
                  </a:lnTo>
                  <a:lnTo>
                    <a:pt x="151" y="487"/>
                  </a:lnTo>
                  <a:lnTo>
                    <a:pt x="160" y="474"/>
                  </a:lnTo>
                  <a:lnTo>
                    <a:pt x="163" y="455"/>
                  </a:lnTo>
                  <a:lnTo>
                    <a:pt x="167" y="423"/>
                  </a:lnTo>
                  <a:lnTo>
                    <a:pt x="165" y="396"/>
                  </a:lnTo>
                  <a:lnTo>
                    <a:pt x="160" y="362"/>
                  </a:lnTo>
                  <a:lnTo>
                    <a:pt x="158" y="335"/>
                  </a:lnTo>
                  <a:lnTo>
                    <a:pt x="157" y="327"/>
                  </a:lnTo>
                  <a:lnTo>
                    <a:pt x="168" y="299"/>
                  </a:lnTo>
                  <a:lnTo>
                    <a:pt x="174" y="271"/>
                  </a:lnTo>
                  <a:lnTo>
                    <a:pt x="174" y="247"/>
                  </a:lnTo>
                  <a:lnTo>
                    <a:pt x="171" y="234"/>
                  </a:lnTo>
                  <a:lnTo>
                    <a:pt x="176" y="207"/>
                  </a:lnTo>
                  <a:lnTo>
                    <a:pt x="174" y="195"/>
                  </a:lnTo>
                  <a:lnTo>
                    <a:pt x="182" y="154"/>
                  </a:lnTo>
                  <a:lnTo>
                    <a:pt x="180" y="136"/>
                  </a:lnTo>
                  <a:lnTo>
                    <a:pt x="180" y="110"/>
                  </a:lnTo>
                  <a:lnTo>
                    <a:pt x="188" y="93"/>
                  </a:lnTo>
                  <a:lnTo>
                    <a:pt x="189" y="76"/>
                  </a:lnTo>
                  <a:lnTo>
                    <a:pt x="189" y="49"/>
                  </a:lnTo>
                  <a:lnTo>
                    <a:pt x="189" y="27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 rot="-3405074">
              <a:off x="2337" y="1423"/>
              <a:ext cx="177" cy="347"/>
            </a:xfrm>
            <a:custGeom>
              <a:avLst/>
              <a:gdLst>
                <a:gd name="T0" fmla="*/ 171 w 206"/>
                <a:gd name="T1" fmla="*/ 9 h 692"/>
                <a:gd name="T2" fmla="*/ 166 w 206"/>
                <a:gd name="T3" fmla="*/ 38 h 692"/>
                <a:gd name="T4" fmla="*/ 164 w 206"/>
                <a:gd name="T5" fmla="*/ 52 h 692"/>
                <a:gd name="T6" fmla="*/ 157 w 206"/>
                <a:gd name="T7" fmla="*/ 79 h 692"/>
                <a:gd name="T8" fmla="*/ 157 w 206"/>
                <a:gd name="T9" fmla="*/ 106 h 692"/>
                <a:gd name="T10" fmla="*/ 158 w 206"/>
                <a:gd name="T11" fmla="*/ 116 h 692"/>
                <a:gd name="T12" fmla="*/ 156 w 206"/>
                <a:gd name="T13" fmla="*/ 134 h 692"/>
                <a:gd name="T14" fmla="*/ 144 w 206"/>
                <a:gd name="T15" fmla="*/ 157 h 692"/>
                <a:gd name="T16" fmla="*/ 143 w 206"/>
                <a:gd name="T17" fmla="*/ 190 h 692"/>
                <a:gd name="T18" fmla="*/ 137 w 206"/>
                <a:gd name="T19" fmla="*/ 215 h 692"/>
                <a:gd name="T20" fmla="*/ 140 w 206"/>
                <a:gd name="T21" fmla="*/ 235 h 692"/>
                <a:gd name="T22" fmla="*/ 121 w 206"/>
                <a:gd name="T23" fmla="*/ 258 h 692"/>
                <a:gd name="T24" fmla="*/ 105 w 206"/>
                <a:gd name="T25" fmla="*/ 280 h 692"/>
                <a:gd name="T26" fmla="*/ 93 w 206"/>
                <a:gd name="T27" fmla="*/ 296 h 692"/>
                <a:gd name="T28" fmla="*/ 75 w 206"/>
                <a:gd name="T29" fmla="*/ 313 h 692"/>
                <a:gd name="T30" fmla="*/ 46 w 206"/>
                <a:gd name="T31" fmla="*/ 319 h 692"/>
                <a:gd name="T32" fmla="*/ 27 w 206"/>
                <a:gd name="T33" fmla="*/ 333 h 692"/>
                <a:gd name="T34" fmla="*/ 0 w 206"/>
                <a:gd name="T35" fmla="*/ 340 h 692"/>
                <a:gd name="T36" fmla="*/ 30 w 206"/>
                <a:gd name="T37" fmla="*/ 322 h 692"/>
                <a:gd name="T38" fmla="*/ 60 w 206"/>
                <a:gd name="T39" fmla="*/ 313 h 692"/>
                <a:gd name="T40" fmla="*/ 84 w 206"/>
                <a:gd name="T41" fmla="*/ 298 h 692"/>
                <a:gd name="T42" fmla="*/ 95 w 206"/>
                <a:gd name="T43" fmla="*/ 281 h 692"/>
                <a:gd name="T44" fmla="*/ 116 w 206"/>
                <a:gd name="T45" fmla="*/ 255 h 692"/>
                <a:gd name="T46" fmla="*/ 129 w 206"/>
                <a:gd name="T47" fmla="*/ 237 h 692"/>
                <a:gd name="T48" fmla="*/ 130 w 206"/>
                <a:gd name="T49" fmla="*/ 219 h 692"/>
                <a:gd name="T50" fmla="*/ 134 w 206"/>
                <a:gd name="T51" fmla="*/ 192 h 692"/>
                <a:gd name="T52" fmla="*/ 142 w 206"/>
                <a:gd name="T53" fmla="*/ 171 h 692"/>
                <a:gd name="T54" fmla="*/ 139 w 206"/>
                <a:gd name="T55" fmla="*/ 152 h 692"/>
                <a:gd name="T56" fmla="*/ 148 w 206"/>
                <a:gd name="T57" fmla="*/ 134 h 692"/>
                <a:gd name="T58" fmla="*/ 150 w 206"/>
                <a:gd name="T59" fmla="*/ 120 h 692"/>
                <a:gd name="T60" fmla="*/ 147 w 206"/>
                <a:gd name="T61" fmla="*/ 90 h 692"/>
                <a:gd name="T62" fmla="*/ 153 w 206"/>
                <a:gd name="T63" fmla="*/ 69 h 692"/>
                <a:gd name="T64" fmla="*/ 160 w 206"/>
                <a:gd name="T65" fmla="*/ 47 h 692"/>
                <a:gd name="T66" fmla="*/ 157 w 206"/>
                <a:gd name="T67" fmla="*/ 32 h 692"/>
                <a:gd name="T68" fmla="*/ 163 w 206"/>
                <a:gd name="T69" fmla="*/ 12 h 6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6"/>
                <a:gd name="T106" fmla="*/ 0 h 692"/>
                <a:gd name="T107" fmla="*/ 206 w 206"/>
                <a:gd name="T108" fmla="*/ 692 h 6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6" h="692">
                  <a:moveTo>
                    <a:pt x="206" y="0"/>
                  </a:moveTo>
                  <a:lnTo>
                    <a:pt x="199" y="17"/>
                  </a:lnTo>
                  <a:lnTo>
                    <a:pt x="193" y="57"/>
                  </a:lnTo>
                  <a:lnTo>
                    <a:pt x="193" y="75"/>
                  </a:lnTo>
                  <a:lnTo>
                    <a:pt x="193" y="94"/>
                  </a:lnTo>
                  <a:lnTo>
                    <a:pt x="191" y="103"/>
                  </a:lnTo>
                  <a:lnTo>
                    <a:pt x="186" y="122"/>
                  </a:lnTo>
                  <a:lnTo>
                    <a:pt x="183" y="158"/>
                  </a:lnTo>
                  <a:lnTo>
                    <a:pt x="183" y="195"/>
                  </a:lnTo>
                  <a:lnTo>
                    <a:pt x="183" y="211"/>
                  </a:lnTo>
                  <a:lnTo>
                    <a:pt x="183" y="223"/>
                  </a:lnTo>
                  <a:lnTo>
                    <a:pt x="184" y="232"/>
                  </a:lnTo>
                  <a:lnTo>
                    <a:pt x="183" y="249"/>
                  </a:lnTo>
                  <a:lnTo>
                    <a:pt x="181" y="268"/>
                  </a:lnTo>
                  <a:lnTo>
                    <a:pt x="172" y="298"/>
                  </a:lnTo>
                  <a:lnTo>
                    <a:pt x="168" y="314"/>
                  </a:lnTo>
                  <a:lnTo>
                    <a:pt x="169" y="347"/>
                  </a:lnTo>
                  <a:lnTo>
                    <a:pt x="166" y="379"/>
                  </a:lnTo>
                  <a:lnTo>
                    <a:pt x="162" y="411"/>
                  </a:lnTo>
                  <a:lnTo>
                    <a:pt x="160" y="429"/>
                  </a:lnTo>
                  <a:lnTo>
                    <a:pt x="160" y="443"/>
                  </a:lnTo>
                  <a:lnTo>
                    <a:pt x="163" y="469"/>
                  </a:lnTo>
                  <a:lnTo>
                    <a:pt x="153" y="488"/>
                  </a:lnTo>
                  <a:lnTo>
                    <a:pt x="141" y="514"/>
                  </a:lnTo>
                  <a:lnTo>
                    <a:pt x="129" y="535"/>
                  </a:lnTo>
                  <a:lnTo>
                    <a:pt x="122" y="558"/>
                  </a:lnTo>
                  <a:lnTo>
                    <a:pt x="120" y="575"/>
                  </a:lnTo>
                  <a:lnTo>
                    <a:pt x="108" y="590"/>
                  </a:lnTo>
                  <a:lnTo>
                    <a:pt x="101" y="609"/>
                  </a:lnTo>
                  <a:lnTo>
                    <a:pt x="87" y="625"/>
                  </a:lnTo>
                  <a:lnTo>
                    <a:pt x="71" y="633"/>
                  </a:lnTo>
                  <a:lnTo>
                    <a:pt x="53" y="637"/>
                  </a:lnTo>
                  <a:lnTo>
                    <a:pt x="43" y="649"/>
                  </a:lnTo>
                  <a:lnTo>
                    <a:pt x="32" y="665"/>
                  </a:lnTo>
                  <a:lnTo>
                    <a:pt x="6" y="692"/>
                  </a:lnTo>
                  <a:lnTo>
                    <a:pt x="0" y="679"/>
                  </a:lnTo>
                  <a:lnTo>
                    <a:pt x="17" y="667"/>
                  </a:lnTo>
                  <a:lnTo>
                    <a:pt x="35" y="643"/>
                  </a:lnTo>
                  <a:lnTo>
                    <a:pt x="49" y="633"/>
                  </a:lnTo>
                  <a:lnTo>
                    <a:pt x="70" y="624"/>
                  </a:lnTo>
                  <a:lnTo>
                    <a:pt x="90" y="618"/>
                  </a:lnTo>
                  <a:lnTo>
                    <a:pt x="98" y="594"/>
                  </a:lnTo>
                  <a:lnTo>
                    <a:pt x="105" y="575"/>
                  </a:lnTo>
                  <a:lnTo>
                    <a:pt x="110" y="560"/>
                  </a:lnTo>
                  <a:lnTo>
                    <a:pt x="120" y="535"/>
                  </a:lnTo>
                  <a:lnTo>
                    <a:pt x="135" y="508"/>
                  </a:lnTo>
                  <a:lnTo>
                    <a:pt x="145" y="488"/>
                  </a:lnTo>
                  <a:lnTo>
                    <a:pt x="150" y="472"/>
                  </a:lnTo>
                  <a:lnTo>
                    <a:pt x="156" y="460"/>
                  </a:lnTo>
                  <a:lnTo>
                    <a:pt x="151" y="436"/>
                  </a:lnTo>
                  <a:lnTo>
                    <a:pt x="153" y="409"/>
                  </a:lnTo>
                  <a:lnTo>
                    <a:pt x="156" y="382"/>
                  </a:lnTo>
                  <a:lnTo>
                    <a:pt x="160" y="368"/>
                  </a:lnTo>
                  <a:lnTo>
                    <a:pt x="165" y="342"/>
                  </a:lnTo>
                  <a:lnTo>
                    <a:pt x="162" y="323"/>
                  </a:lnTo>
                  <a:lnTo>
                    <a:pt x="162" y="304"/>
                  </a:lnTo>
                  <a:lnTo>
                    <a:pt x="166" y="283"/>
                  </a:lnTo>
                  <a:lnTo>
                    <a:pt x="172" y="268"/>
                  </a:lnTo>
                  <a:lnTo>
                    <a:pt x="175" y="259"/>
                  </a:lnTo>
                  <a:lnTo>
                    <a:pt x="175" y="240"/>
                  </a:lnTo>
                  <a:lnTo>
                    <a:pt x="171" y="211"/>
                  </a:lnTo>
                  <a:lnTo>
                    <a:pt x="171" y="180"/>
                  </a:lnTo>
                  <a:lnTo>
                    <a:pt x="172" y="162"/>
                  </a:lnTo>
                  <a:lnTo>
                    <a:pt x="178" y="137"/>
                  </a:lnTo>
                  <a:lnTo>
                    <a:pt x="180" y="116"/>
                  </a:lnTo>
                  <a:lnTo>
                    <a:pt x="186" y="94"/>
                  </a:lnTo>
                  <a:lnTo>
                    <a:pt x="183" y="76"/>
                  </a:lnTo>
                  <a:lnTo>
                    <a:pt x="183" y="63"/>
                  </a:lnTo>
                  <a:lnTo>
                    <a:pt x="184" y="41"/>
                  </a:lnTo>
                  <a:lnTo>
                    <a:pt x="190" y="24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8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 rot="-3405074">
              <a:off x="2220" y="1615"/>
              <a:ext cx="140" cy="465"/>
            </a:xfrm>
            <a:custGeom>
              <a:avLst/>
              <a:gdLst>
                <a:gd name="T0" fmla="*/ 125 w 162"/>
                <a:gd name="T1" fmla="*/ 385 h 930"/>
                <a:gd name="T2" fmla="*/ 137 w 162"/>
                <a:gd name="T3" fmla="*/ 411 h 930"/>
                <a:gd name="T4" fmla="*/ 140 w 162"/>
                <a:gd name="T5" fmla="*/ 438 h 930"/>
                <a:gd name="T6" fmla="*/ 124 w 162"/>
                <a:gd name="T7" fmla="*/ 456 h 930"/>
                <a:gd name="T8" fmla="*/ 91 w 162"/>
                <a:gd name="T9" fmla="*/ 464 h 930"/>
                <a:gd name="T10" fmla="*/ 51 w 162"/>
                <a:gd name="T11" fmla="*/ 462 h 930"/>
                <a:gd name="T12" fmla="*/ 46 w 162"/>
                <a:gd name="T13" fmla="*/ 449 h 930"/>
                <a:gd name="T14" fmla="*/ 53 w 162"/>
                <a:gd name="T15" fmla="*/ 432 h 930"/>
                <a:gd name="T16" fmla="*/ 53 w 162"/>
                <a:gd name="T17" fmla="*/ 397 h 930"/>
                <a:gd name="T18" fmla="*/ 46 w 162"/>
                <a:gd name="T19" fmla="*/ 368 h 930"/>
                <a:gd name="T20" fmla="*/ 35 w 162"/>
                <a:gd name="T21" fmla="*/ 345 h 930"/>
                <a:gd name="T22" fmla="*/ 35 w 162"/>
                <a:gd name="T23" fmla="*/ 316 h 930"/>
                <a:gd name="T24" fmla="*/ 21 w 162"/>
                <a:gd name="T25" fmla="*/ 294 h 930"/>
                <a:gd name="T26" fmla="*/ 14 w 162"/>
                <a:gd name="T27" fmla="*/ 257 h 930"/>
                <a:gd name="T28" fmla="*/ 14 w 162"/>
                <a:gd name="T29" fmla="*/ 229 h 930"/>
                <a:gd name="T30" fmla="*/ 0 w 162"/>
                <a:gd name="T31" fmla="*/ 192 h 930"/>
                <a:gd name="T32" fmla="*/ 10 w 162"/>
                <a:gd name="T33" fmla="*/ 156 h 930"/>
                <a:gd name="T34" fmla="*/ 6 w 162"/>
                <a:gd name="T35" fmla="*/ 127 h 930"/>
                <a:gd name="T36" fmla="*/ 6 w 162"/>
                <a:gd name="T37" fmla="*/ 98 h 930"/>
                <a:gd name="T38" fmla="*/ 21 w 162"/>
                <a:gd name="T39" fmla="*/ 61 h 930"/>
                <a:gd name="T40" fmla="*/ 16 w 162"/>
                <a:gd name="T41" fmla="*/ 21 h 930"/>
                <a:gd name="T42" fmla="*/ 18 w 162"/>
                <a:gd name="T43" fmla="*/ 8 h 930"/>
                <a:gd name="T44" fmla="*/ 37 w 162"/>
                <a:gd name="T45" fmla="*/ 23 h 930"/>
                <a:gd name="T46" fmla="*/ 48 w 162"/>
                <a:gd name="T47" fmla="*/ 42 h 930"/>
                <a:gd name="T48" fmla="*/ 45 w 162"/>
                <a:gd name="T49" fmla="*/ 70 h 930"/>
                <a:gd name="T50" fmla="*/ 38 w 162"/>
                <a:gd name="T51" fmla="*/ 99 h 930"/>
                <a:gd name="T52" fmla="*/ 40 w 162"/>
                <a:gd name="T53" fmla="*/ 134 h 930"/>
                <a:gd name="T54" fmla="*/ 46 w 162"/>
                <a:gd name="T55" fmla="*/ 154 h 930"/>
                <a:gd name="T56" fmla="*/ 41 w 162"/>
                <a:gd name="T57" fmla="*/ 181 h 930"/>
                <a:gd name="T58" fmla="*/ 41 w 162"/>
                <a:gd name="T59" fmla="*/ 206 h 930"/>
                <a:gd name="T60" fmla="*/ 48 w 162"/>
                <a:gd name="T61" fmla="*/ 230 h 930"/>
                <a:gd name="T62" fmla="*/ 44 w 162"/>
                <a:gd name="T63" fmla="*/ 258 h 930"/>
                <a:gd name="T64" fmla="*/ 56 w 162"/>
                <a:gd name="T65" fmla="*/ 277 h 930"/>
                <a:gd name="T66" fmla="*/ 68 w 162"/>
                <a:gd name="T67" fmla="*/ 302 h 930"/>
                <a:gd name="T68" fmla="*/ 71 w 162"/>
                <a:gd name="T69" fmla="*/ 332 h 930"/>
                <a:gd name="T70" fmla="*/ 87 w 162"/>
                <a:gd name="T71" fmla="*/ 357 h 930"/>
                <a:gd name="T72" fmla="*/ 114 w 162"/>
                <a:gd name="T73" fmla="*/ 376 h 9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2"/>
                <a:gd name="T112" fmla="*/ 0 h 930"/>
                <a:gd name="T113" fmla="*/ 162 w 162"/>
                <a:gd name="T114" fmla="*/ 930 h 9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" h="930">
                  <a:moveTo>
                    <a:pt x="132" y="751"/>
                  </a:moveTo>
                  <a:lnTo>
                    <a:pt x="145" y="770"/>
                  </a:lnTo>
                  <a:lnTo>
                    <a:pt x="149" y="796"/>
                  </a:lnTo>
                  <a:lnTo>
                    <a:pt x="158" y="821"/>
                  </a:lnTo>
                  <a:lnTo>
                    <a:pt x="160" y="856"/>
                  </a:lnTo>
                  <a:lnTo>
                    <a:pt x="162" y="875"/>
                  </a:lnTo>
                  <a:lnTo>
                    <a:pt x="154" y="900"/>
                  </a:lnTo>
                  <a:lnTo>
                    <a:pt x="143" y="912"/>
                  </a:lnTo>
                  <a:lnTo>
                    <a:pt x="128" y="918"/>
                  </a:lnTo>
                  <a:lnTo>
                    <a:pt x="105" y="928"/>
                  </a:lnTo>
                  <a:lnTo>
                    <a:pt x="82" y="930"/>
                  </a:lnTo>
                  <a:lnTo>
                    <a:pt x="59" y="924"/>
                  </a:lnTo>
                  <a:lnTo>
                    <a:pt x="41" y="915"/>
                  </a:lnTo>
                  <a:lnTo>
                    <a:pt x="53" y="897"/>
                  </a:lnTo>
                  <a:lnTo>
                    <a:pt x="56" y="879"/>
                  </a:lnTo>
                  <a:lnTo>
                    <a:pt x="61" y="863"/>
                  </a:lnTo>
                  <a:lnTo>
                    <a:pt x="62" y="833"/>
                  </a:lnTo>
                  <a:lnTo>
                    <a:pt x="61" y="793"/>
                  </a:lnTo>
                  <a:lnTo>
                    <a:pt x="57" y="765"/>
                  </a:lnTo>
                  <a:lnTo>
                    <a:pt x="53" y="736"/>
                  </a:lnTo>
                  <a:lnTo>
                    <a:pt x="50" y="713"/>
                  </a:lnTo>
                  <a:lnTo>
                    <a:pt x="40" y="689"/>
                  </a:lnTo>
                  <a:lnTo>
                    <a:pt x="41" y="656"/>
                  </a:lnTo>
                  <a:lnTo>
                    <a:pt x="40" y="632"/>
                  </a:lnTo>
                  <a:lnTo>
                    <a:pt x="37" y="610"/>
                  </a:lnTo>
                  <a:lnTo>
                    <a:pt x="24" y="588"/>
                  </a:lnTo>
                  <a:lnTo>
                    <a:pt x="13" y="548"/>
                  </a:lnTo>
                  <a:lnTo>
                    <a:pt x="16" y="513"/>
                  </a:lnTo>
                  <a:lnTo>
                    <a:pt x="18" y="482"/>
                  </a:lnTo>
                  <a:lnTo>
                    <a:pt x="16" y="458"/>
                  </a:lnTo>
                  <a:lnTo>
                    <a:pt x="12" y="421"/>
                  </a:lnTo>
                  <a:lnTo>
                    <a:pt x="0" y="384"/>
                  </a:lnTo>
                  <a:lnTo>
                    <a:pt x="6" y="352"/>
                  </a:lnTo>
                  <a:lnTo>
                    <a:pt x="12" y="312"/>
                  </a:lnTo>
                  <a:lnTo>
                    <a:pt x="12" y="278"/>
                  </a:lnTo>
                  <a:lnTo>
                    <a:pt x="7" y="254"/>
                  </a:lnTo>
                  <a:lnTo>
                    <a:pt x="9" y="232"/>
                  </a:lnTo>
                  <a:lnTo>
                    <a:pt x="7" y="195"/>
                  </a:lnTo>
                  <a:lnTo>
                    <a:pt x="16" y="164"/>
                  </a:lnTo>
                  <a:lnTo>
                    <a:pt x="24" y="122"/>
                  </a:lnTo>
                  <a:lnTo>
                    <a:pt x="27" y="77"/>
                  </a:lnTo>
                  <a:lnTo>
                    <a:pt x="18" y="42"/>
                  </a:lnTo>
                  <a:lnTo>
                    <a:pt x="4" y="0"/>
                  </a:lnTo>
                  <a:lnTo>
                    <a:pt x="21" y="16"/>
                  </a:lnTo>
                  <a:lnTo>
                    <a:pt x="34" y="30"/>
                  </a:lnTo>
                  <a:lnTo>
                    <a:pt x="43" y="45"/>
                  </a:lnTo>
                  <a:lnTo>
                    <a:pt x="50" y="62"/>
                  </a:lnTo>
                  <a:lnTo>
                    <a:pt x="55" y="84"/>
                  </a:lnTo>
                  <a:lnTo>
                    <a:pt x="55" y="109"/>
                  </a:lnTo>
                  <a:lnTo>
                    <a:pt x="52" y="140"/>
                  </a:lnTo>
                  <a:lnTo>
                    <a:pt x="46" y="174"/>
                  </a:lnTo>
                  <a:lnTo>
                    <a:pt x="44" y="198"/>
                  </a:lnTo>
                  <a:lnTo>
                    <a:pt x="43" y="237"/>
                  </a:lnTo>
                  <a:lnTo>
                    <a:pt x="46" y="268"/>
                  </a:lnTo>
                  <a:lnTo>
                    <a:pt x="52" y="292"/>
                  </a:lnTo>
                  <a:lnTo>
                    <a:pt x="53" y="308"/>
                  </a:lnTo>
                  <a:lnTo>
                    <a:pt x="52" y="338"/>
                  </a:lnTo>
                  <a:lnTo>
                    <a:pt x="47" y="361"/>
                  </a:lnTo>
                  <a:lnTo>
                    <a:pt x="43" y="383"/>
                  </a:lnTo>
                  <a:lnTo>
                    <a:pt x="47" y="412"/>
                  </a:lnTo>
                  <a:lnTo>
                    <a:pt x="55" y="438"/>
                  </a:lnTo>
                  <a:lnTo>
                    <a:pt x="56" y="460"/>
                  </a:lnTo>
                  <a:lnTo>
                    <a:pt x="55" y="484"/>
                  </a:lnTo>
                  <a:lnTo>
                    <a:pt x="51" y="515"/>
                  </a:lnTo>
                  <a:lnTo>
                    <a:pt x="58" y="533"/>
                  </a:lnTo>
                  <a:lnTo>
                    <a:pt x="65" y="554"/>
                  </a:lnTo>
                  <a:lnTo>
                    <a:pt x="73" y="579"/>
                  </a:lnTo>
                  <a:lnTo>
                    <a:pt x="79" y="603"/>
                  </a:lnTo>
                  <a:lnTo>
                    <a:pt x="82" y="631"/>
                  </a:lnTo>
                  <a:lnTo>
                    <a:pt x="82" y="664"/>
                  </a:lnTo>
                  <a:lnTo>
                    <a:pt x="94" y="693"/>
                  </a:lnTo>
                  <a:lnTo>
                    <a:pt x="101" y="713"/>
                  </a:lnTo>
                  <a:lnTo>
                    <a:pt x="115" y="733"/>
                  </a:lnTo>
                  <a:lnTo>
                    <a:pt x="132" y="751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23527" y="2059259"/>
            <a:ext cx="2816548" cy="3053382"/>
            <a:chOff x="323527" y="3357563"/>
            <a:chExt cx="2816548" cy="3053382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 rot="20369113">
              <a:off x="1187450" y="46545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 rot="20369113">
              <a:off x="1403350" y="50133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 rot="20369113">
              <a:off x="827088" y="55181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 rot="20369113">
              <a:off x="1906588" y="49418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 rot="20369113">
              <a:off x="1763713" y="54467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 rot="1200000">
              <a:off x="2195513" y="50863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 rot="1200000">
              <a:off x="1690688" y="52308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 rot="1200000">
              <a:off x="1547813" y="47974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 rot="6000000">
              <a:off x="1038225" y="50180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 rot="6000000">
              <a:off x="1255713" y="53070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 rot="9000000">
              <a:off x="2195513" y="53736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 rot="9000000">
              <a:off x="1258888" y="55895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 rot="9000000">
              <a:off x="1835150" y="56626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 rot="20369113">
              <a:off x="1979613" y="33575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Rectangle 29"/>
            <p:cNvSpPr>
              <a:spLocks noChangeArrowheads="1"/>
            </p:cNvSpPr>
            <p:nvPr/>
          </p:nvSpPr>
          <p:spPr bwMode="auto">
            <a:xfrm rot="20369113">
              <a:off x="2195513" y="371633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 rot="20369113">
              <a:off x="1619250" y="42211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Rectangle 31"/>
            <p:cNvSpPr>
              <a:spLocks noChangeArrowheads="1"/>
            </p:cNvSpPr>
            <p:nvPr/>
          </p:nvSpPr>
          <p:spPr bwMode="auto">
            <a:xfrm rot="20369113">
              <a:off x="2627313" y="38608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 rot="20369113">
              <a:off x="2484438" y="43656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" name="Rectangle 33"/>
            <p:cNvSpPr>
              <a:spLocks noChangeArrowheads="1"/>
            </p:cNvSpPr>
            <p:nvPr/>
          </p:nvSpPr>
          <p:spPr bwMode="auto">
            <a:xfrm rot="1200000">
              <a:off x="2916238" y="40052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5" name="Rectangle 34"/>
            <p:cNvSpPr>
              <a:spLocks noChangeArrowheads="1"/>
            </p:cNvSpPr>
            <p:nvPr/>
          </p:nvSpPr>
          <p:spPr bwMode="auto">
            <a:xfrm rot="1200000">
              <a:off x="2411413" y="41497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" name="Rectangle 35"/>
            <p:cNvSpPr>
              <a:spLocks noChangeArrowheads="1"/>
            </p:cNvSpPr>
            <p:nvPr/>
          </p:nvSpPr>
          <p:spPr bwMode="auto">
            <a:xfrm rot="1200000">
              <a:off x="2339975" y="350043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 rot="6000000">
              <a:off x="1830388" y="37211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" name="Rectangle 37"/>
            <p:cNvSpPr>
              <a:spLocks noChangeArrowheads="1"/>
            </p:cNvSpPr>
            <p:nvPr/>
          </p:nvSpPr>
          <p:spPr bwMode="auto">
            <a:xfrm rot="6000000">
              <a:off x="2047875" y="40100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" name="Rectangle 38"/>
            <p:cNvSpPr>
              <a:spLocks noChangeArrowheads="1"/>
            </p:cNvSpPr>
            <p:nvPr/>
          </p:nvSpPr>
          <p:spPr bwMode="auto">
            <a:xfrm rot="9000000">
              <a:off x="2916238" y="42926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 rot="9000000">
              <a:off x="2051050" y="42926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 rot="9000000">
              <a:off x="2555875" y="45815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323527" y="5949280"/>
              <a:ext cx="25869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latin typeface="Tahoma" pitchFamily="34" charset="0"/>
                </a:rPr>
                <a:t>Argila dispersa</a:t>
              </a:r>
            </a:p>
          </p:txBody>
        </p:sp>
        <p:cxnSp>
          <p:nvCxnSpPr>
            <p:cNvPr id="44" name="Conector de seta reta 43"/>
            <p:cNvCxnSpPr/>
            <p:nvPr/>
          </p:nvCxnSpPr>
          <p:spPr>
            <a:xfrm flipV="1">
              <a:off x="939006" y="5713681"/>
              <a:ext cx="211137" cy="2355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130"/>
          <p:cNvGrpSpPr>
            <a:grpSpLocks/>
          </p:cNvGrpSpPr>
          <p:nvPr/>
        </p:nvGrpSpPr>
        <p:grpSpPr bwMode="auto">
          <a:xfrm>
            <a:off x="4572000" y="1916841"/>
            <a:ext cx="4475163" cy="3248035"/>
            <a:chOff x="2880" y="2116"/>
            <a:chExt cx="2819" cy="2046"/>
          </a:xfrm>
        </p:grpSpPr>
        <p:grpSp>
          <p:nvGrpSpPr>
            <p:cNvPr id="46" name="Group 45"/>
            <p:cNvGrpSpPr>
              <a:grpSpLocks/>
            </p:cNvGrpSpPr>
            <p:nvPr/>
          </p:nvGrpSpPr>
          <p:grpSpPr bwMode="auto">
            <a:xfrm rot="-621878">
              <a:off x="3208" y="2205"/>
              <a:ext cx="1931" cy="881"/>
              <a:chOff x="1625" y="1468"/>
              <a:chExt cx="1399" cy="510"/>
            </a:xfrm>
          </p:grpSpPr>
          <p:sp>
            <p:nvSpPr>
              <p:cNvPr id="114" name="Freeform 46"/>
              <p:cNvSpPr>
                <a:spLocks/>
              </p:cNvSpPr>
              <p:nvPr/>
            </p:nvSpPr>
            <p:spPr bwMode="auto">
              <a:xfrm rot="-3405074">
                <a:off x="2198" y="1175"/>
                <a:ext cx="235" cy="1372"/>
              </a:xfrm>
              <a:custGeom>
                <a:avLst/>
                <a:gdLst>
                  <a:gd name="T0" fmla="*/ 114 w 271"/>
                  <a:gd name="T1" fmla="*/ 6 h 2744"/>
                  <a:gd name="T2" fmla="*/ 69 w 271"/>
                  <a:gd name="T3" fmla="*/ 40 h 2744"/>
                  <a:gd name="T4" fmla="*/ 53 w 271"/>
                  <a:gd name="T5" fmla="*/ 110 h 2744"/>
                  <a:gd name="T6" fmla="*/ 58 w 271"/>
                  <a:gd name="T7" fmla="*/ 172 h 2744"/>
                  <a:gd name="T8" fmla="*/ 48 w 271"/>
                  <a:gd name="T9" fmla="*/ 218 h 2744"/>
                  <a:gd name="T10" fmla="*/ 48 w 271"/>
                  <a:gd name="T11" fmla="*/ 268 h 2744"/>
                  <a:gd name="T12" fmla="*/ 53 w 271"/>
                  <a:gd name="T13" fmla="*/ 343 h 2744"/>
                  <a:gd name="T14" fmla="*/ 48 w 271"/>
                  <a:gd name="T15" fmla="*/ 389 h 2744"/>
                  <a:gd name="T16" fmla="*/ 58 w 271"/>
                  <a:gd name="T17" fmla="*/ 444 h 2744"/>
                  <a:gd name="T18" fmla="*/ 40 w 271"/>
                  <a:gd name="T19" fmla="*/ 511 h 2744"/>
                  <a:gd name="T20" fmla="*/ 50 w 271"/>
                  <a:gd name="T21" fmla="*/ 568 h 2744"/>
                  <a:gd name="T22" fmla="*/ 53 w 271"/>
                  <a:gd name="T23" fmla="*/ 622 h 2744"/>
                  <a:gd name="T24" fmla="*/ 40 w 271"/>
                  <a:gd name="T25" fmla="*/ 678 h 2744"/>
                  <a:gd name="T26" fmla="*/ 48 w 271"/>
                  <a:gd name="T27" fmla="*/ 731 h 2744"/>
                  <a:gd name="T28" fmla="*/ 50 w 271"/>
                  <a:gd name="T29" fmla="*/ 789 h 2744"/>
                  <a:gd name="T30" fmla="*/ 37 w 271"/>
                  <a:gd name="T31" fmla="*/ 841 h 2744"/>
                  <a:gd name="T32" fmla="*/ 37 w 271"/>
                  <a:gd name="T33" fmla="*/ 898 h 2744"/>
                  <a:gd name="T34" fmla="*/ 45 w 271"/>
                  <a:gd name="T35" fmla="*/ 949 h 2744"/>
                  <a:gd name="T36" fmla="*/ 42 w 271"/>
                  <a:gd name="T37" fmla="*/ 1006 h 2744"/>
                  <a:gd name="T38" fmla="*/ 32 w 271"/>
                  <a:gd name="T39" fmla="*/ 1062 h 2744"/>
                  <a:gd name="T40" fmla="*/ 32 w 271"/>
                  <a:gd name="T41" fmla="*/ 1142 h 2744"/>
                  <a:gd name="T42" fmla="*/ 18 w 271"/>
                  <a:gd name="T43" fmla="*/ 1197 h 2744"/>
                  <a:gd name="T44" fmla="*/ 26 w 271"/>
                  <a:gd name="T45" fmla="*/ 1248 h 2744"/>
                  <a:gd name="T46" fmla="*/ 10 w 271"/>
                  <a:gd name="T47" fmla="*/ 1285 h 2744"/>
                  <a:gd name="T48" fmla="*/ 0 w 271"/>
                  <a:gd name="T49" fmla="*/ 1340 h 2744"/>
                  <a:gd name="T50" fmla="*/ 37 w 271"/>
                  <a:gd name="T51" fmla="*/ 1368 h 2744"/>
                  <a:gd name="T52" fmla="*/ 127 w 271"/>
                  <a:gd name="T53" fmla="*/ 1372 h 2744"/>
                  <a:gd name="T54" fmla="*/ 212 w 271"/>
                  <a:gd name="T55" fmla="*/ 1360 h 2744"/>
                  <a:gd name="T56" fmla="*/ 235 w 271"/>
                  <a:gd name="T57" fmla="*/ 1344 h 2744"/>
                  <a:gd name="T58" fmla="*/ 228 w 271"/>
                  <a:gd name="T59" fmla="*/ 1324 h 2744"/>
                  <a:gd name="T60" fmla="*/ 209 w 271"/>
                  <a:gd name="T61" fmla="*/ 1299 h 2744"/>
                  <a:gd name="T62" fmla="*/ 193 w 271"/>
                  <a:gd name="T63" fmla="*/ 1265 h 2744"/>
                  <a:gd name="T64" fmla="*/ 188 w 271"/>
                  <a:gd name="T65" fmla="*/ 1217 h 2744"/>
                  <a:gd name="T66" fmla="*/ 201 w 271"/>
                  <a:gd name="T67" fmla="*/ 1175 h 2744"/>
                  <a:gd name="T68" fmla="*/ 193 w 271"/>
                  <a:gd name="T69" fmla="*/ 1126 h 2744"/>
                  <a:gd name="T70" fmla="*/ 206 w 271"/>
                  <a:gd name="T71" fmla="*/ 1055 h 2744"/>
                  <a:gd name="T72" fmla="*/ 199 w 271"/>
                  <a:gd name="T73" fmla="*/ 994 h 2744"/>
                  <a:gd name="T74" fmla="*/ 206 w 271"/>
                  <a:gd name="T75" fmla="*/ 942 h 2744"/>
                  <a:gd name="T76" fmla="*/ 214 w 271"/>
                  <a:gd name="T77" fmla="*/ 881 h 2744"/>
                  <a:gd name="T78" fmla="*/ 212 w 271"/>
                  <a:gd name="T79" fmla="*/ 830 h 2744"/>
                  <a:gd name="T80" fmla="*/ 199 w 271"/>
                  <a:gd name="T81" fmla="*/ 786 h 2744"/>
                  <a:gd name="T82" fmla="*/ 212 w 271"/>
                  <a:gd name="T83" fmla="*/ 728 h 2744"/>
                  <a:gd name="T84" fmla="*/ 219 w 271"/>
                  <a:gd name="T85" fmla="*/ 673 h 2744"/>
                  <a:gd name="T86" fmla="*/ 207 w 271"/>
                  <a:gd name="T87" fmla="*/ 622 h 2744"/>
                  <a:gd name="T88" fmla="*/ 207 w 271"/>
                  <a:gd name="T89" fmla="*/ 574 h 2744"/>
                  <a:gd name="T90" fmla="*/ 217 w 271"/>
                  <a:gd name="T91" fmla="*/ 528 h 2744"/>
                  <a:gd name="T92" fmla="*/ 207 w 271"/>
                  <a:gd name="T93" fmla="*/ 479 h 2744"/>
                  <a:gd name="T94" fmla="*/ 219 w 271"/>
                  <a:gd name="T95" fmla="*/ 402 h 2744"/>
                  <a:gd name="T96" fmla="*/ 222 w 271"/>
                  <a:gd name="T97" fmla="*/ 350 h 2744"/>
                  <a:gd name="T98" fmla="*/ 212 w 271"/>
                  <a:gd name="T99" fmla="*/ 306 h 2744"/>
                  <a:gd name="T100" fmla="*/ 222 w 271"/>
                  <a:gd name="T101" fmla="*/ 237 h 2744"/>
                  <a:gd name="T102" fmla="*/ 212 w 271"/>
                  <a:gd name="T103" fmla="*/ 181 h 2744"/>
                  <a:gd name="T104" fmla="*/ 209 w 271"/>
                  <a:gd name="T105" fmla="*/ 114 h 2744"/>
                  <a:gd name="T106" fmla="*/ 218 w 271"/>
                  <a:gd name="T107" fmla="*/ 58 h 2744"/>
                  <a:gd name="T108" fmla="*/ 197 w 271"/>
                  <a:gd name="T109" fmla="*/ 15 h 2744"/>
                  <a:gd name="T110" fmla="*/ 139 w 271"/>
                  <a:gd name="T111" fmla="*/ 0 h 27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1"/>
                  <a:gd name="T169" fmla="*/ 0 h 2744"/>
                  <a:gd name="T170" fmla="*/ 271 w 271"/>
                  <a:gd name="T171" fmla="*/ 2744 h 27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1" h="2744">
                    <a:moveTo>
                      <a:pt x="160" y="0"/>
                    </a:moveTo>
                    <a:lnTo>
                      <a:pt x="131" y="12"/>
                    </a:lnTo>
                    <a:lnTo>
                      <a:pt x="116" y="31"/>
                    </a:lnTo>
                    <a:lnTo>
                      <a:pt x="79" y="79"/>
                    </a:lnTo>
                    <a:lnTo>
                      <a:pt x="61" y="142"/>
                    </a:lnTo>
                    <a:lnTo>
                      <a:pt x="61" y="220"/>
                    </a:lnTo>
                    <a:lnTo>
                      <a:pt x="70" y="278"/>
                    </a:lnTo>
                    <a:lnTo>
                      <a:pt x="67" y="345"/>
                    </a:lnTo>
                    <a:lnTo>
                      <a:pt x="61" y="397"/>
                    </a:lnTo>
                    <a:lnTo>
                      <a:pt x="55" y="437"/>
                    </a:lnTo>
                    <a:lnTo>
                      <a:pt x="55" y="489"/>
                    </a:lnTo>
                    <a:lnTo>
                      <a:pt x="55" y="535"/>
                    </a:lnTo>
                    <a:lnTo>
                      <a:pt x="67" y="613"/>
                    </a:lnTo>
                    <a:lnTo>
                      <a:pt x="61" y="685"/>
                    </a:lnTo>
                    <a:lnTo>
                      <a:pt x="52" y="736"/>
                    </a:lnTo>
                    <a:lnTo>
                      <a:pt x="55" y="779"/>
                    </a:lnTo>
                    <a:lnTo>
                      <a:pt x="61" y="825"/>
                    </a:lnTo>
                    <a:lnTo>
                      <a:pt x="67" y="888"/>
                    </a:lnTo>
                    <a:lnTo>
                      <a:pt x="61" y="959"/>
                    </a:lnTo>
                    <a:lnTo>
                      <a:pt x="46" y="1023"/>
                    </a:lnTo>
                    <a:lnTo>
                      <a:pt x="49" y="1085"/>
                    </a:lnTo>
                    <a:lnTo>
                      <a:pt x="58" y="1136"/>
                    </a:lnTo>
                    <a:lnTo>
                      <a:pt x="61" y="1188"/>
                    </a:lnTo>
                    <a:lnTo>
                      <a:pt x="61" y="1243"/>
                    </a:lnTo>
                    <a:lnTo>
                      <a:pt x="49" y="1313"/>
                    </a:lnTo>
                    <a:lnTo>
                      <a:pt x="46" y="1356"/>
                    </a:lnTo>
                    <a:lnTo>
                      <a:pt x="49" y="1408"/>
                    </a:lnTo>
                    <a:lnTo>
                      <a:pt x="55" y="1463"/>
                    </a:lnTo>
                    <a:lnTo>
                      <a:pt x="55" y="1526"/>
                    </a:lnTo>
                    <a:lnTo>
                      <a:pt x="58" y="1579"/>
                    </a:lnTo>
                    <a:lnTo>
                      <a:pt x="52" y="1621"/>
                    </a:lnTo>
                    <a:lnTo>
                      <a:pt x="43" y="1683"/>
                    </a:lnTo>
                    <a:lnTo>
                      <a:pt x="43" y="1741"/>
                    </a:lnTo>
                    <a:lnTo>
                      <a:pt x="43" y="1796"/>
                    </a:lnTo>
                    <a:lnTo>
                      <a:pt x="49" y="1840"/>
                    </a:lnTo>
                    <a:lnTo>
                      <a:pt x="52" y="1899"/>
                    </a:lnTo>
                    <a:lnTo>
                      <a:pt x="61" y="1951"/>
                    </a:lnTo>
                    <a:lnTo>
                      <a:pt x="49" y="2012"/>
                    </a:lnTo>
                    <a:lnTo>
                      <a:pt x="37" y="2061"/>
                    </a:lnTo>
                    <a:lnTo>
                      <a:pt x="37" y="2123"/>
                    </a:lnTo>
                    <a:lnTo>
                      <a:pt x="43" y="2210"/>
                    </a:lnTo>
                    <a:lnTo>
                      <a:pt x="37" y="2284"/>
                    </a:lnTo>
                    <a:lnTo>
                      <a:pt x="24" y="2352"/>
                    </a:lnTo>
                    <a:lnTo>
                      <a:pt x="21" y="2394"/>
                    </a:lnTo>
                    <a:lnTo>
                      <a:pt x="24" y="2453"/>
                    </a:lnTo>
                    <a:lnTo>
                      <a:pt x="30" y="2495"/>
                    </a:lnTo>
                    <a:lnTo>
                      <a:pt x="24" y="2539"/>
                    </a:lnTo>
                    <a:lnTo>
                      <a:pt x="12" y="2570"/>
                    </a:lnTo>
                    <a:lnTo>
                      <a:pt x="6" y="2625"/>
                    </a:lnTo>
                    <a:lnTo>
                      <a:pt x="0" y="2680"/>
                    </a:lnTo>
                    <a:lnTo>
                      <a:pt x="3" y="2719"/>
                    </a:lnTo>
                    <a:lnTo>
                      <a:pt x="43" y="2735"/>
                    </a:lnTo>
                    <a:lnTo>
                      <a:pt x="85" y="2744"/>
                    </a:lnTo>
                    <a:lnTo>
                      <a:pt x="147" y="2744"/>
                    </a:lnTo>
                    <a:lnTo>
                      <a:pt x="205" y="2735"/>
                    </a:lnTo>
                    <a:lnTo>
                      <a:pt x="244" y="2719"/>
                    </a:lnTo>
                    <a:lnTo>
                      <a:pt x="268" y="2703"/>
                    </a:lnTo>
                    <a:lnTo>
                      <a:pt x="271" y="2688"/>
                    </a:lnTo>
                    <a:lnTo>
                      <a:pt x="270" y="2675"/>
                    </a:lnTo>
                    <a:lnTo>
                      <a:pt x="263" y="2648"/>
                    </a:lnTo>
                    <a:lnTo>
                      <a:pt x="256" y="2627"/>
                    </a:lnTo>
                    <a:lnTo>
                      <a:pt x="241" y="2597"/>
                    </a:lnTo>
                    <a:lnTo>
                      <a:pt x="233" y="2572"/>
                    </a:lnTo>
                    <a:lnTo>
                      <a:pt x="223" y="2530"/>
                    </a:lnTo>
                    <a:lnTo>
                      <a:pt x="221" y="2493"/>
                    </a:lnTo>
                    <a:lnTo>
                      <a:pt x="217" y="2434"/>
                    </a:lnTo>
                    <a:lnTo>
                      <a:pt x="227" y="2390"/>
                    </a:lnTo>
                    <a:lnTo>
                      <a:pt x="232" y="2349"/>
                    </a:lnTo>
                    <a:lnTo>
                      <a:pt x="227" y="2296"/>
                    </a:lnTo>
                    <a:lnTo>
                      <a:pt x="223" y="2251"/>
                    </a:lnTo>
                    <a:lnTo>
                      <a:pt x="229" y="2193"/>
                    </a:lnTo>
                    <a:lnTo>
                      <a:pt x="238" y="2110"/>
                    </a:lnTo>
                    <a:lnTo>
                      <a:pt x="233" y="2044"/>
                    </a:lnTo>
                    <a:lnTo>
                      <a:pt x="229" y="1988"/>
                    </a:lnTo>
                    <a:lnTo>
                      <a:pt x="229" y="1927"/>
                    </a:lnTo>
                    <a:lnTo>
                      <a:pt x="238" y="1884"/>
                    </a:lnTo>
                    <a:lnTo>
                      <a:pt x="244" y="1823"/>
                    </a:lnTo>
                    <a:lnTo>
                      <a:pt x="247" y="1762"/>
                    </a:lnTo>
                    <a:lnTo>
                      <a:pt x="247" y="1716"/>
                    </a:lnTo>
                    <a:lnTo>
                      <a:pt x="244" y="1661"/>
                    </a:lnTo>
                    <a:lnTo>
                      <a:pt x="238" y="1615"/>
                    </a:lnTo>
                    <a:lnTo>
                      <a:pt x="229" y="1573"/>
                    </a:lnTo>
                    <a:lnTo>
                      <a:pt x="233" y="1533"/>
                    </a:lnTo>
                    <a:lnTo>
                      <a:pt x="244" y="1456"/>
                    </a:lnTo>
                    <a:lnTo>
                      <a:pt x="253" y="1395"/>
                    </a:lnTo>
                    <a:lnTo>
                      <a:pt x="253" y="1346"/>
                    </a:lnTo>
                    <a:lnTo>
                      <a:pt x="250" y="1295"/>
                    </a:lnTo>
                    <a:lnTo>
                      <a:pt x="239" y="1243"/>
                    </a:lnTo>
                    <a:lnTo>
                      <a:pt x="238" y="1197"/>
                    </a:lnTo>
                    <a:lnTo>
                      <a:pt x="239" y="1148"/>
                    </a:lnTo>
                    <a:lnTo>
                      <a:pt x="244" y="1102"/>
                    </a:lnTo>
                    <a:lnTo>
                      <a:pt x="250" y="1056"/>
                    </a:lnTo>
                    <a:lnTo>
                      <a:pt x="250" y="1010"/>
                    </a:lnTo>
                    <a:lnTo>
                      <a:pt x="239" y="959"/>
                    </a:lnTo>
                    <a:lnTo>
                      <a:pt x="239" y="873"/>
                    </a:lnTo>
                    <a:lnTo>
                      <a:pt x="253" y="804"/>
                    </a:lnTo>
                    <a:lnTo>
                      <a:pt x="256" y="761"/>
                    </a:lnTo>
                    <a:lnTo>
                      <a:pt x="256" y="700"/>
                    </a:lnTo>
                    <a:lnTo>
                      <a:pt x="251" y="652"/>
                    </a:lnTo>
                    <a:lnTo>
                      <a:pt x="244" y="611"/>
                    </a:lnTo>
                    <a:lnTo>
                      <a:pt x="253" y="538"/>
                    </a:lnTo>
                    <a:lnTo>
                      <a:pt x="256" y="474"/>
                    </a:lnTo>
                    <a:lnTo>
                      <a:pt x="250" y="400"/>
                    </a:lnTo>
                    <a:lnTo>
                      <a:pt x="245" y="362"/>
                    </a:lnTo>
                    <a:lnTo>
                      <a:pt x="238" y="287"/>
                    </a:lnTo>
                    <a:lnTo>
                      <a:pt x="241" y="229"/>
                    </a:lnTo>
                    <a:lnTo>
                      <a:pt x="250" y="171"/>
                    </a:lnTo>
                    <a:lnTo>
                      <a:pt x="251" y="117"/>
                    </a:lnTo>
                    <a:lnTo>
                      <a:pt x="241" y="67"/>
                    </a:lnTo>
                    <a:lnTo>
                      <a:pt x="227" y="31"/>
                    </a:lnTo>
                    <a:lnTo>
                      <a:pt x="195" y="9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A87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Freeform 47"/>
              <p:cNvSpPr>
                <a:spLocks/>
              </p:cNvSpPr>
              <p:nvPr/>
            </p:nvSpPr>
            <p:spPr bwMode="auto">
              <a:xfrm rot="-3405074">
                <a:off x="2276" y="1145"/>
                <a:ext cx="134" cy="1362"/>
              </a:xfrm>
              <a:custGeom>
                <a:avLst/>
                <a:gdLst>
                  <a:gd name="T0" fmla="*/ 53 w 154"/>
                  <a:gd name="T1" fmla="*/ 11 h 2725"/>
                  <a:gd name="T2" fmla="*/ 59 w 154"/>
                  <a:gd name="T3" fmla="*/ 66 h 2725"/>
                  <a:gd name="T4" fmla="*/ 33 w 154"/>
                  <a:gd name="T5" fmla="*/ 134 h 2725"/>
                  <a:gd name="T6" fmla="*/ 57 w 154"/>
                  <a:gd name="T7" fmla="*/ 194 h 2725"/>
                  <a:gd name="T8" fmla="*/ 51 w 154"/>
                  <a:gd name="T9" fmla="*/ 241 h 2725"/>
                  <a:gd name="T10" fmla="*/ 38 w 154"/>
                  <a:gd name="T11" fmla="*/ 304 h 2725"/>
                  <a:gd name="T12" fmla="*/ 51 w 154"/>
                  <a:gd name="T13" fmla="*/ 362 h 2725"/>
                  <a:gd name="T14" fmla="*/ 44 w 154"/>
                  <a:gd name="T15" fmla="*/ 409 h 2725"/>
                  <a:gd name="T16" fmla="*/ 38 w 154"/>
                  <a:gd name="T17" fmla="*/ 471 h 2725"/>
                  <a:gd name="T18" fmla="*/ 51 w 154"/>
                  <a:gd name="T19" fmla="*/ 539 h 2725"/>
                  <a:gd name="T20" fmla="*/ 38 w 154"/>
                  <a:gd name="T21" fmla="*/ 592 h 2725"/>
                  <a:gd name="T22" fmla="*/ 41 w 154"/>
                  <a:gd name="T23" fmla="*/ 646 h 2725"/>
                  <a:gd name="T24" fmla="*/ 49 w 154"/>
                  <a:gd name="T25" fmla="*/ 704 h 2725"/>
                  <a:gd name="T26" fmla="*/ 27 w 154"/>
                  <a:gd name="T27" fmla="*/ 758 h 2725"/>
                  <a:gd name="T28" fmla="*/ 38 w 154"/>
                  <a:gd name="T29" fmla="*/ 811 h 2725"/>
                  <a:gd name="T30" fmla="*/ 46 w 154"/>
                  <a:gd name="T31" fmla="*/ 868 h 2725"/>
                  <a:gd name="T32" fmla="*/ 38 w 154"/>
                  <a:gd name="T33" fmla="*/ 916 h 2725"/>
                  <a:gd name="T34" fmla="*/ 30 w 154"/>
                  <a:gd name="T35" fmla="*/ 970 h 2725"/>
                  <a:gd name="T36" fmla="*/ 38 w 154"/>
                  <a:gd name="T37" fmla="*/ 1035 h 2725"/>
                  <a:gd name="T38" fmla="*/ 22 w 154"/>
                  <a:gd name="T39" fmla="*/ 1099 h 2725"/>
                  <a:gd name="T40" fmla="*/ 33 w 154"/>
                  <a:gd name="T41" fmla="*/ 1172 h 2725"/>
                  <a:gd name="T42" fmla="*/ 30 w 154"/>
                  <a:gd name="T43" fmla="*/ 1222 h 2725"/>
                  <a:gd name="T44" fmla="*/ 36 w 154"/>
                  <a:gd name="T45" fmla="*/ 1277 h 2725"/>
                  <a:gd name="T46" fmla="*/ 30 w 154"/>
                  <a:gd name="T47" fmla="*/ 1320 h 2725"/>
                  <a:gd name="T48" fmla="*/ 10 w 154"/>
                  <a:gd name="T49" fmla="*/ 1349 h 2725"/>
                  <a:gd name="T50" fmla="*/ 35 w 154"/>
                  <a:gd name="T51" fmla="*/ 1362 h 2725"/>
                  <a:gd name="T52" fmla="*/ 119 w 154"/>
                  <a:gd name="T53" fmla="*/ 1349 h 2725"/>
                  <a:gd name="T54" fmla="*/ 123 w 154"/>
                  <a:gd name="T55" fmla="*/ 1327 h 2725"/>
                  <a:gd name="T56" fmla="*/ 107 w 154"/>
                  <a:gd name="T57" fmla="*/ 1310 h 2725"/>
                  <a:gd name="T58" fmla="*/ 91 w 154"/>
                  <a:gd name="T59" fmla="*/ 1285 h 2725"/>
                  <a:gd name="T60" fmla="*/ 75 w 154"/>
                  <a:gd name="T61" fmla="*/ 1248 h 2725"/>
                  <a:gd name="T62" fmla="*/ 80 w 154"/>
                  <a:gd name="T63" fmla="*/ 1215 h 2725"/>
                  <a:gd name="T64" fmla="*/ 91 w 154"/>
                  <a:gd name="T65" fmla="*/ 1169 h 2725"/>
                  <a:gd name="T66" fmla="*/ 86 w 154"/>
                  <a:gd name="T67" fmla="*/ 1122 h 2725"/>
                  <a:gd name="T68" fmla="*/ 94 w 154"/>
                  <a:gd name="T69" fmla="*/ 1053 h 2725"/>
                  <a:gd name="T70" fmla="*/ 94 w 154"/>
                  <a:gd name="T71" fmla="*/ 990 h 2725"/>
                  <a:gd name="T72" fmla="*/ 97 w 154"/>
                  <a:gd name="T73" fmla="*/ 943 h 2725"/>
                  <a:gd name="T74" fmla="*/ 108 w 154"/>
                  <a:gd name="T75" fmla="*/ 875 h 2725"/>
                  <a:gd name="T76" fmla="*/ 107 w 154"/>
                  <a:gd name="T77" fmla="*/ 825 h 2725"/>
                  <a:gd name="T78" fmla="*/ 91 w 154"/>
                  <a:gd name="T79" fmla="*/ 783 h 2725"/>
                  <a:gd name="T80" fmla="*/ 107 w 154"/>
                  <a:gd name="T81" fmla="*/ 723 h 2725"/>
                  <a:gd name="T82" fmla="*/ 111 w 154"/>
                  <a:gd name="T83" fmla="*/ 668 h 2725"/>
                  <a:gd name="T84" fmla="*/ 99 w 154"/>
                  <a:gd name="T85" fmla="*/ 623 h 2725"/>
                  <a:gd name="T86" fmla="*/ 97 w 154"/>
                  <a:gd name="T87" fmla="*/ 574 h 2725"/>
                  <a:gd name="T88" fmla="*/ 109 w 154"/>
                  <a:gd name="T89" fmla="*/ 523 h 2725"/>
                  <a:gd name="T90" fmla="*/ 104 w 154"/>
                  <a:gd name="T91" fmla="*/ 475 h 2725"/>
                  <a:gd name="T92" fmla="*/ 111 w 154"/>
                  <a:gd name="T93" fmla="*/ 397 h 2725"/>
                  <a:gd name="T94" fmla="*/ 117 w 154"/>
                  <a:gd name="T95" fmla="*/ 346 h 2725"/>
                  <a:gd name="T96" fmla="*/ 102 w 154"/>
                  <a:gd name="T97" fmla="*/ 302 h 2725"/>
                  <a:gd name="T98" fmla="*/ 111 w 154"/>
                  <a:gd name="T99" fmla="*/ 233 h 2725"/>
                  <a:gd name="T100" fmla="*/ 107 w 154"/>
                  <a:gd name="T101" fmla="*/ 177 h 2725"/>
                  <a:gd name="T102" fmla="*/ 99 w 154"/>
                  <a:gd name="T103" fmla="*/ 117 h 2725"/>
                  <a:gd name="T104" fmla="*/ 110 w 154"/>
                  <a:gd name="T105" fmla="*/ 54 h 2725"/>
                  <a:gd name="T106" fmla="*/ 99 w 154"/>
                  <a:gd name="T107" fmla="*/ 18 h 2725"/>
                  <a:gd name="T108" fmla="*/ 49 w 154"/>
                  <a:gd name="T109" fmla="*/ 0 h 27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4"/>
                  <a:gd name="T166" fmla="*/ 0 h 2725"/>
                  <a:gd name="T167" fmla="*/ 154 w 154"/>
                  <a:gd name="T168" fmla="*/ 2725 h 27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4" h="2725">
                    <a:moveTo>
                      <a:pt x="56" y="0"/>
                    </a:moveTo>
                    <a:lnTo>
                      <a:pt x="61" y="23"/>
                    </a:lnTo>
                    <a:lnTo>
                      <a:pt x="68" y="71"/>
                    </a:lnTo>
                    <a:lnTo>
                      <a:pt x="68" y="132"/>
                    </a:lnTo>
                    <a:lnTo>
                      <a:pt x="59" y="208"/>
                    </a:lnTo>
                    <a:lnTo>
                      <a:pt x="38" y="269"/>
                    </a:lnTo>
                    <a:lnTo>
                      <a:pt x="50" y="339"/>
                    </a:lnTo>
                    <a:lnTo>
                      <a:pt x="65" y="388"/>
                    </a:lnTo>
                    <a:lnTo>
                      <a:pt x="68" y="440"/>
                    </a:lnTo>
                    <a:lnTo>
                      <a:pt x="59" y="483"/>
                    </a:lnTo>
                    <a:lnTo>
                      <a:pt x="59" y="538"/>
                    </a:lnTo>
                    <a:lnTo>
                      <a:pt x="44" y="608"/>
                    </a:lnTo>
                    <a:lnTo>
                      <a:pt x="59" y="654"/>
                    </a:lnTo>
                    <a:lnTo>
                      <a:pt x="59" y="724"/>
                    </a:lnTo>
                    <a:lnTo>
                      <a:pt x="56" y="767"/>
                    </a:lnTo>
                    <a:lnTo>
                      <a:pt x="50" y="819"/>
                    </a:lnTo>
                    <a:lnTo>
                      <a:pt x="50" y="885"/>
                    </a:lnTo>
                    <a:lnTo>
                      <a:pt x="44" y="943"/>
                    </a:lnTo>
                    <a:lnTo>
                      <a:pt x="62" y="1011"/>
                    </a:lnTo>
                    <a:lnTo>
                      <a:pt x="59" y="1078"/>
                    </a:lnTo>
                    <a:lnTo>
                      <a:pt x="50" y="1127"/>
                    </a:lnTo>
                    <a:lnTo>
                      <a:pt x="44" y="1185"/>
                    </a:lnTo>
                    <a:lnTo>
                      <a:pt x="34" y="1233"/>
                    </a:lnTo>
                    <a:lnTo>
                      <a:pt x="47" y="1292"/>
                    </a:lnTo>
                    <a:lnTo>
                      <a:pt x="56" y="1347"/>
                    </a:lnTo>
                    <a:lnTo>
                      <a:pt x="56" y="1408"/>
                    </a:lnTo>
                    <a:lnTo>
                      <a:pt x="41" y="1472"/>
                    </a:lnTo>
                    <a:lnTo>
                      <a:pt x="31" y="1516"/>
                    </a:lnTo>
                    <a:lnTo>
                      <a:pt x="44" y="1579"/>
                    </a:lnTo>
                    <a:lnTo>
                      <a:pt x="44" y="1622"/>
                    </a:lnTo>
                    <a:lnTo>
                      <a:pt x="53" y="1682"/>
                    </a:lnTo>
                    <a:lnTo>
                      <a:pt x="53" y="1737"/>
                    </a:lnTo>
                    <a:lnTo>
                      <a:pt x="47" y="1787"/>
                    </a:lnTo>
                    <a:lnTo>
                      <a:pt x="44" y="1833"/>
                    </a:lnTo>
                    <a:lnTo>
                      <a:pt x="30" y="1889"/>
                    </a:lnTo>
                    <a:lnTo>
                      <a:pt x="34" y="1940"/>
                    </a:lnTo>
                    <a:lnTo>
                      <a:pt x="47" y="2006"/>
                    </a:lnTo>
                    <a:lnTo>
                      <a:pt x="44" y="2070"/>
                    </a:lnTo>
                    <a:lnTo>
                      <a:pt x="38" y="2125"/>
                    </a:lnTo>
                    <a:lnTo>
                      <a:pt x="25" y="2198"/>
                    </a:lnTo>
                    <a:lnTo>
                      <a:pt x="34" y="2274"/>
                    </a:lnTo>
                    <a:lnTo>
                      <a:pt x="38" y="2345"/>
                    </a:lnTo>
                    <a:lnTo>
                      <a:pt x="34" y="2394"/>
                    </a:lnTo>
                    <a:lnTo>
                      <a:pt x="34" y="2445"/>
                    </a:lnTo>
                    <a:lnTo>
                      <a:pt x="16" y="2493"/>
                    </a:lnTo>
                    <a:lnTo>
                      <a:pt x="41" y="2555"/>
                    </a:lnTo>
                    <a:lnTo>
                      <a:pt x="41" y="2597"/>
                    </a:lnTo>
                    <a:lnTo>
                      <a:pt x="34" y="2640"/>
                    </a:lnTo>
                    <a:lnTo>
                      <a:pt x="22" y="2678"/>
                    </a:lnTo>
                    <a:lnTo>
                      <a:pt x="12" y="2699"/>
                    </a:lnTo>
                    <a:lnTo>
                      <a:pt x="0" y="2725"/>
                    </a:lnTo>
                    <a:lnTo>
                      <a:pt x="40" y="2725"/>
                    </a:lnTo>
                    <a:lnTo>
                      <a:pt x="92" y="2716"/>
                    </a:lnTo>
                    <a:lnTo>
                      <a:pt x="137" y="2699"/>
                    </a:lnTo>
                    <a:lnTo>
                      <a:pt x="154" y="2686"/>
                    </a:lnTo>
                    <a:lnTo>
                      <a:pt x="141" y="2655"/>
                    </a:lnTo>
                    <a:lnTo>
                      <a:pt x="134" y="2637"/>
                    </a:lnTo>
                    <a:lnTo>
                      <a:pt x="123" y="2621"/>
                    </a:lnTo>
                    <a:lnTo>
                      <a:pt x="117" y="2597"/>
                    </a:lnTo>
                    <a:lnTo>
                      <a:pt x="105" y="2570"/>
                    </a:lnTo>
                    <a:lnTo>
                      <a:pt x="99" y="2536"/>
                    </a:lnTo>
                    <a:lnTo>
                      <a:pt x="86" y="2496"/>
                    </a:lnTo>
                    <a:lnTo>
                      <a:pt x="83" y="2469"/>
                    </a:lnTo>
                    <a:lnTo>
                      <a:pt x="92" y="2430"/>
                    </a:lnTo>
                    <a:lnTo>
                      <a:pt x="96" y="2381"/>
                    </a:lnTo>
                    <a:lnTo>
                      <a:pt x="105" y="2339"/>
                    </a:lnTo>
                    <a:lnTo>
                      <a:pt x="105" y="2293"/>
                    </a:lnTo>
                    <a:lnTo>
                      <a:pt x="99" y="2244"/>
                    </a:lnTo>
                    <a:lnTo>
                      <a:pt x="102" y="2183"/>
                    </a:lnTo>
                    <a:lnTo>
                      <a:pt x="108" y="2106"/>
                    </a:lnTo>
                    <a:lnTo>
                      <a:pt x="108" y="2039"/>
                    </a:lnTo>
                    <a:lnTo>
                      <a:pt x="108" y="1981"/>
                    </a:lnTo>
                    <a:lnTo>
                      <a:pt x="102" y="1923"/>
                    </a:lnTo>
                    <a:lnTo>
                      <a:pt x="111" y="1886"/>
                    </a:lnTo>
                    <a:lnTo>
                      <a:pt x="114" y="1810"/>
                    </a:lnTo>
                    <a:lnTo>
                      <a:pt x="124" y="1751"/>
                    </a:lnTo>
                    <a:lnTo>
                      <a:pt x="124" y="1705"/>
                    </a:lnTo>
                    <a:lnTo>
                      <a:pt x="123" y="1650"/>
                    </a:lnTo>
                    <a:lnTo>
                      <a:pt x="114" y="1609"/>
                    </a:lnTo>
                    <a:lnTo>
                      <a:pt x="105" y="1567"/>
                    </a:lnTo>
                    <a:lnTo>
                      <a:pt x="111" y="1512"/>
                    </a:lnTo>
                    <a:lnTo>
                      <a:pt x="123" y="1447"/>
                    </a:lnTo>
                    <a:lnTo>
                      <a:pt x="127" y="1385"/>
                    </a:lnTo>
                    <a:lnTo>
                      <a:pt x="127" y="1337"/>
                    </a:lnTo>
                    <a:lnTo>
                      <a:pt x="125" y="1285"/>
                    </a:lnTo>
                    <a:lnTo>
                      <a:pt x="114" y="1246"/>
                    </a:lnTo>
                    <a:lnTo>
                      <a:pt x="111" y="1197"/>
                    </a:lnTo>
                    <a:lnTo>
                      <a:pt x="111" y="1148"/>
                    </a:lnTo>
                    <a:lnTo>
                      <a:pt x="117" y="1093"/>
                    </a:lnTo>
                    <a:lnTo>
                      <a:pt x="125" y="1047"/>
                    </a:lnTo>
                    <a:lnTo>
                      <a:pt x="125" y="1001"/>
                    </a:lnTo>
                    <a:lnTo>
                      <a:pt x="120" y="951"/>
                    </a:lnTo>
                    <a:lnTo>
                      <a:pt x="111" y="870"/>
                    </a:lnTo>
                    <a:lnTo>
                      <a:pt x="127" y="795"/>
                    </a:lnTo>
                    <a:lnTo>
                      <a:pt x="128" y="752"/>
                    </a:lnTo>
                    <a:lnTo>
                      <a:pt x="135" y="693"/>
                    </a:lnTo>
                    <a:lnTo>
                      <a:pt x="126" y="643"/>
                    </a:lnTo>
                    <a:lnTo>
                      <a:pt x="117" y="604"/>
                    </a:lnTo>
                    <a:lnTo>
                      <a:pt x="127" y="530"/>
                    </a:lnTo>
                    <a:lnTo>
                      <a:pt x="128" y="466"/>
                    </a:lnTo>
                    <a:lnTo>
                      <a:pt x="126" y="403"/>
                    </a:lnTo>
                    <a:lnTo>
                      <a:pt x="123" y="354"/>
                    </a:lnTo>
                    <a:lnTo>
                      <a:pt x="114" y="287"/>
                    </a:lnTo>
                    <a:lnTo>
                      <a:pt x="114" y="235"/>
                    </a:lnTo>
                    <a:lnTo>
                      <a:pt x="125" y="163"/>
                    </a:lnTo>
                    <a:lnTo>
                      <a:pt x="126" y="109"/>
                    </a:lnTo>
                    <a:lnTo>
                      <a:pt x="121" y="59"/>
                    </a:lnTo>
                    <a:lnTo>
                      <a:pt x="114" y="36"/>
                    </a:lnTo>
                    <a:lnTo>
                      <a:pt x="96" y="15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6" name="Freeform 48"/>
              <p:cNvSpPr>
                <a:spLocks/>
              </p:cNvSpPr>
              <p:nvPr/>
            </p:nvSpPr>
            <p:spPr bwMode="auto">
              <a:xfrm rot="-3405074">
                <a:off x="2263" y="1209"/>
                <a:ext cx="85" cy="1355"/>
              </a:xfrm>
              <a:custGeom>
                <a:avLst/>
                <a:gdLst>
                  <a:gd name="T0" fmla="*/ 85 w 97"/>
                  <a:gd name="T1" fmla="*/ 24 h 2711"/>
                  <a:gd name="T2" fmla="*/ 74 w 97"/>
                  <a:gd name="T3" fmla="*/ 84 h 2711"/>
                  <a:gd name="T4" fmla="*/ 58 w 97"/>
                  <a:gd name="T5" fmla="*/ 129 h 2711"/>
                  <a:gd name="T6" fmla="*/ 74 w 97"/>
                  <a:gd name="T7" fmla="*/ 171 h 2711"/>
                  <a:gd name="T8" fmla="*/ 80 w 97"/>
                  <a:gd name="T9" fmla="*/ 238 h 2711"/>
                  <a:gd name="T10" fmla="*/ 68 w 97"/>
                  <a:gd name="T11" fmla="*/ 282 h 2711"/>
                  <a:gd name="T12" fmla="*/ 66 w 97"/>
                  <a:gd name="T13" fmla="*/ 313 h 2711"/>
                  <a:gd name="T14" fmla="*/ 74 w 97"/>
                  <a:gd name="T15" fmla="*/ 385 h 2711"/>
                  <a:gd name="T16" fmla="*/ 60 w 97"/>
                  <a:gd name="T17" fmla="*/ 452 h 2711"/>
                  <a:gd name="T18" fmla="*/ 80 w 97"/>
                  <a:gd name="T19" fmla="*/ 502 h 2711"/>
                  <a:gd name="T20" fmla="*/ 71 w 97"/>
                  <a:gd name="T21" fmla="*/ 545 h 2711"/>
                  <a:gd name="T22" fmla="*/ 63 w 97"/>
                  <a:gd name="T23" fmla="*/ 585 h 2711"/>
                  <a:gd name="T24" fmla="*/ 58 w 97"/>
                  <a:gd name="T25" fmla="*/ 621 h 2711"/>
                  <a:gd name="T26" fmla="*/ 68 w 97"/>
                  <a:gd name="T27" fmla="*/ 661 h 2711"/>
                  <a:gd name="T28" fmla="*/ 58 w 97"/>
                  <a:gd name="T29" fmla="*/ 708 h 2711"/>
                  <a:gd name="T30" fmla="*/ 66 w 97"/>
                  <a:gd name="T31" fmla="*/ 794 h 2711"/>
                  <a:gd name="T32" fmla="*/ 71 w 97"/>
                  <a:gd name="T33" fmla="*/ 833 h 2711"/>
                  <a:gd name="T34" fmla="*/ 63 w 97"/>
                  <a:gd name="T35" fmla="*/ 892 h 2711"/>
                  <a:gd name="T36" fmla="*/ 53 w 97"/>
                  <a:gd name="T37" fmla="*/ 938 h 2711"/>
                  <a:gd name="T38" fmla="*/ 58 w 97"/>
                  <a:gd name="T39" fmla="*/ 975 h 2711"/>
                  <a:gd name="T40" fmla="*/ 63 w 97"/>
                  <a:gd name="T41" fmla="*/ 1025 h 2711"/>
                  <a:gd name="T42" fmla="*/ 53 w 97"/>
                  <a:gd name="T43" fmla="*/ 1085 h 2711"/>
                  <a:gd name="T44" fmla="*/ 55 w 97"/>
                  <a:gd name="T45" fmla="*/ 1138 h 2711"/>
                  <a:gd name="T46" fmla="*/ 47 w 97"/>
                  <a:gd name="T47" fmla="*/ 1215 h 2711"/>
                  <a:gd name="T48" fmla="*/ 50 w 97"/>
                  <a:gd name="T49" fmla="*/ 1263 h 2711"/>
                  <a:gd name="T50" fmla="*/ 45 w 97"/>
                  <a:gd name="T51" fmla="*/ 1300 h 2711"/>
                  <a:gd name="T52" fmla="*/ 30 w 97"/>
                  <a:gd name="T53" fmla="*/ 1343 h 2711"/>
                  <a:gd name="T54" fmla="*/ 0 w 97"/>
                  <a:gd name="T55" fmla="*/ 1352 h 2711"/>
                  <a:gd name="T56" fmla="*/ 15 w 97"/>
                  <a:gd name="T57" fmla="*/ 1330 h 2711"/>
                  <a:gd name="T58" fmla="*/ 25 w 97"/>
                  <a:gd name="T59" fmla="*/ 1304 h 2711"/>
                  <a:gd name="T60" fmla="*/ 37 w 97"/>
                  <a:gd name="T61" fmla="*/ 1237 h 2711"/>
                  <a:gd name="T62" fmla="*/ 42 w 97"/>
                  <a:gd name="T63" fmla="*/ 1189 h 2711"/>
                  <a:gd name="T64" fmla="*/ 42 w 97"/>
                  <a:gd name="T65" fmla="*/ 1124 h 2711"/>
                  <a:gd name="T66" fmla="*/ 42 w 97"/>
                  <a:gd name="T67" fmla="*/ 1059 h 2711"/>
                  <a:gd name="T68" fmla="*/ 45 w 97"/>
                  <a:gd name="T69" fmla="*/ 996 h 2711"/>
                  <a:gd name="T70" fmla="*/ 45 w 97"/>
                  <a:gd name="T71" fmla="*/ 929 h 2711"/>
                  <a:gd name="T72" fmla="*/ 50 w 97"/>
                  <a:gd name="T73" fmla="*/ 872 h 2711"/>
                  <a:gd name="T74" fmla="*/ 55 w 97"/>
                  <a:gd name="T75" fmla="*/ 817 h 2711"/>
                  <a:gd name="T76" fmla="*/ 45 w 97"/>
                  <a:gd name="T77" fmla="*/ 742 h 2711"/>
                  <a:gd name="T78" fmla="*/ 50 w 97"/>
                  <a:gd name="T79" fmla="*/ 679 h 2711"/>
                  <a:gd name="T80" fmla="*/ 45 w 97"/>
                  <a:gd name="T81" fmla="*/ 626 h 2711"/>
                  <a:gd name="T82" fmla="*/ 55 w 97"/>
                  <a:gd name="T83" fmla="*/ 545 h 2711"/>
                  <a:gd name="T84" fmla="*/ 60 w 97"/>
                  <a:gd name="T85" fmla="*/ 507 h 2711"/>
                  <a:gd name="T86" fmla="*/ 50 w 97"/>
                  <a:gd name="T87" fmla="*/ 459 h 2711"/>
                  <a:gd name="T88" fmla="*/ 60 w 97"/>
                  <a:gd name="T89" fmla="*/ 415 h 2711"/>
                  <a:gd name="T90" fmla="*/ 60 w 97"/>
                  <a:gd name="T91" fmla="*/ 354 h 2711"/>
                  <a:gd name="T92" fmla="*/ 53 w 97"/>
                  <a:gd name="T93" fmla="*/ 299 h 2711"/>
                  <a:gd name="T94" fmla="*/ 63 w 97"/>
                  <a:gd name="T95" fmla="*/ 261 h 2711"/>
                  <a:gd name="T96" fmla="*/ 68 w 97"/>
                  <a:gd name="T97" fmla="*/ 198 h 2711"/>
                  <a:gd name="T98" fmla="*/ 50 w 97"/>
                  <a:gd name="T99" fmla="*/ 142 h 2711"/>
                  <a:gd name="T100" fmla="*/ 53 w 97"/>
                  <a:gd name="T101" fmla="*/ 105 h 2711"/>
                  <a:gd name="T102" fmla="*/ 85 w 97"/>
                  <a:gd name="T103" fmla="*/ 0 h 27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7"/>
                  <a:gd name="T157" fmla="*/ 0 h 2711"/>
                  <a:gd name="T158" fmla="*/ 97 w 97"/>
                  <a:gd name="T159" fmla="*/ 2711 h 27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7" h="2711">
                    <a:moveTo>
                      <a:pt x="97" y="0"/>
                    </a:moveTo>
                    <a:lnTo>
                      <a:pt x="97" y="49"/>
                    </a:lnTo>
                    <a:lnTo>
                      <a:pt x="91" y="110"/>
                    </a:lnTo>
                    <a:lnTo>
                      <a:pt x="84" y="168"/>
                    </a:lnTo>
                    <a:lnTo>
                      <a:pt x="69" y="223"/>
                    </a:lnTo>
                    <a:lnTo>
                      <a:pt x="66" y="259"/>
                    </a:lnTo>
                    <a:lnTo>
                      <a:pt x="72" y="293"/>
                    </a:lnTo>
                    <a:lnTo>
                      <a:pt x="84" y="342"/>
                    </a:lnTo>
                    <a:lnTo>
                      <a:pt x="91" y="409"/>
                    </a:lnTo>
                    <a:lnTo>
                      <a:pt x="91" y="476"/>
                    </a:lnTo>
                    <a:lnTo>
                      <a:pt x="81" y="528"/>
                    </a:lnTo>
                    <a:lnTo>
                      <a:pt x="78" y="565"/>
                    </a:lnTo>
                    <a:lnTo>
                      <a:pt x="69" y="595"/>
                    </a:lnTo>
                    <a:lnTo>
                      <a:pt x="75" y="626"/>
                    </a:lnTo>
                    <a:lnTo>
                      <a:pt x="84" y="696"/>
                    </a:lnTo>
                    <a:lnTo>
                      <a:pt x="84" y="770"/>
                    </a:lnTo>
                    <a:lnTo>
                      <a:pt x="78" y="861"/>
                    </a:lnTo>
                    <a:lnTo>
                      <a:pt x="69" y="904"/>
                    </a:lnTo>
                    <a:lnTo>
                      <a:pt x="84" y="956"/>
                    </a:lnTo>
                    <a:lnTo>
                      <a:pt x="91" y="1005"/>
                    </a:lnTo>
                    <a:lnTo>
                      <a:pt x="87" y="1051"/>
                    </a:lnTo>
                    <a:lnTo>
                      <a:pt x="81" y="1090"/>
                    </a:lnTo>
                    <a:lnTo>
                      <a:pt x="72" y="1133"/>
                    </a:lnTo>
                    <a:lnTo>
                      <a:pt x="72" y="1170"/>
                    </a:lnTo>
                    <a:lnTo>
                      <a:pt x="69" y="1206"/>
                    </a:lnTo>
                    <a:lnTo>
                      <a:pt x="66" y="1243"/>
                    </a:lnTo>
                    <a:lnTo>
                      <a:pt x="69" y="1283"/>
                    </a:lnTo>
                    <a:lnTo>
                      <a:pt x="78" y="1323"/>
                    </a:lnTo>
                    <a:lnTo>
                      <a:pt x="75" y="1368"/>
                    </a:lnTo>
                    <a:lnTo>
                      <a:pt x="66" y="1417"/>
                    </a:lnTo>
                    <a:lnTo>
                      <a:pt x="60" y="1469"/>
                    </a:lnTo>
                    <a:lnTo>
                      <a:pt x="75" y="1589"/>
                    </a:lnTo>
                    <a:lnTo>
                      <a:pt x="81" y="1626"/>
                    </a:lnTo>
                    <a:lnTo>
                      <a:pt x="81" y="1666"/>
                    </a:lnTo>
                    <a:lnTo>
                      <a:pt x="78" y="1727"/>
                    </a:lnTo>
                    <a:lnTo>
                      <a:pt x="72" y="1785"/>
                    </a:lnTo>
                    <a:lnTo>
                      <a:pt x="72" y="1831"/>
                    </a:lnTo>
                    <a:lnTo>
                      <a:pt x="60" y="1877"/>
                    </a:lnTo>
                    <a:lnTo>
                      <a:pt x="60" y="1913"/>
                    </a:lnTo>
                    <a:lnTo>
                      <a:pt x="66" y="1950"/>
                    </a:lnTo>
                    <a:lnTo>
                      <a:pt x="66" y="1996"/>
                    </a:lnTo>
                    <a:lnTo>
                      <a:pt x="72" y="2051"/>
                    </a:lnTo>
                    <a:lnTo>
                      <a:pt x="66" y="2097"/>
                    </a:lnTo>
                    <a:lnTo>
                      <a:pt x="60" y="2170"/>
                    </a:lnTo>
                    <a:lnTo>
                      <a:pt x="63" y="2231"/>
                    </a:lnTo>
                    <a:lnTo>
                      <a:pt x="63" y="2277"/>
                    </a:lnTo>
                    <a:lnTo>
                      <a:pt x="69" y="2362"/>
                    </a:lnTo>
                    <a:lnTo>
                      <a:pt x="54" y="2430"/>
                    </a:lnTo>
                    <a:lnTo>
                      <a:pt x="51" y="2490"/>
                    </a:lnTo>
                    <a:lnTo>
                      <a:pt x="57" y="2526"/>
                    </a:lnTo>
                    <a:lnTo>
                      <a:pt x="54" y="2560"/>
                    </a:lnTo>
                    <a:lnTo>
                      <a:pt x="51" y="2600"/>
                    </a:lnTo>
                    <a:lnTo>
                      <a:pt x="45" y="2648"/>
                    </a:lnTo>
                    <a:lnTo>
                      <a:pt x="34" y="2687"/>
                    </a:lnTo>
                    <a:lnTo>
                      <a:pt x="26" y="2711"/>
                    </a:lnTo>
                    <a:lnTo>
                      <a:pt x="0" y="2704"/>
                    </a:lnTo>
                    <a:lnTo>
                      <a:pt x="11" y="2685"/>
                    </a:lnTo>
                    <a:lnTo>
                      <a:pt x="17" y="2661"/>
                    </a:lnTo>
                    <a:lnTo>
                      <a:pt x="26" y="2630"/>
                    </a:lnTo>
                    <a:lnTo>
                      <a:pt x="29" y="2609"/>
                    </a:lnTo>
                    <a:lnTo>
                      <a:pt x="42" y="2551"/>
                    </a:lnTo>
                    <a:lnTo>
                      <a:pt x="42" y="2474"/>
                    </a:lnTo>
                    <a:lnTo>
                      <a:pt x="45" y="2423"/>
                    </a:lnTo>
                    <a:lnTo>
                      <a:pt x="48" y="2378"/>
                    </a:lnTo>
                    <a:lnTo>
                      <a:pt x="51" y="2310"/>
                    </a:lnTo>
                    <a:lnTo>
                      <a:pt x="48" y="2249"/>
                    </a:lnTo>
                    <a:lnTo>
                      <a:pt x="45" y="2179"/>
                    </a:lnTo>
                    <a:lnTo>
                      <a:pt x="48" y="2118"/>
                    </a:lnTo>
                    <a:lnTo>
                      <a:pt x="48" y="2057"/>
                    </a:lnTo>
                    <a:lnTo>
                      <a:pt x="51" y="1993"/>
                    </a:lnTo>
                    <a:lnTo>
                      <a:pt x="48" y="1916"/>
                    </a:lnTo>
                    <a:lnTo>
                      <a:pt x="51" y="1858"/>
                    </a:lnTo>
                    <a:lnTo>
                      <a:pt x="54" y="1803"/>
                    </a:lnTo>
                    <a:lnTo>
                      <a:pt x="57" y="1745"/>
                    </a:lnTo>
                    <a:lnTo>
                      <a:pt x="60" y="1690"/>
                    </a:lnTo>
                    <a:lnTo>
                      <a:pt x="63" y="1635"/>
                    </a:lnTo>
                    <a:lnTo>
                      <a:pt x="63" y="1580"/>
                    </a:lnTo>
                    <a:lnTo>
                      <a:pt x="51" y="1484"/>
                    </a:lnTo>
                    <a:lnTo>
                      <a:pt x="51" y="1426"/>
                    </a:lnTo>
                    <a:lnTo>
                      <a:pt x="57" y="1359"/>
                    </a:lnTo>
                    <a:lnTo>
                      <a:pt x="57" y="1316"/>
                    </a:lnTo>
                    <a:lnTo>
                      <a:pt x="51" y="1252"/>
                    </a:lnTo>
                    <a:lnTo>
                      <a:pt x="57" y="1173"/>
                    </a:lnTo>
                    <a:lnTo>
                      <a:pt x="63" y="1090"/>
                    </a:lnTo>
                    <a:lnTo>
                      <a:pt x="63" y="1060"/>
                    </a:lnTo>
                    <a:lnTo>
                      <a:pt x="69" y="1014"/>
                    </a:lnTo>
                    <a:lnTo>
                      <a:pt x="63" y="977"/>
                    </a:lnTo>
                    <a:lnTo>
                      <a:pt x="57" y="919"/>
                    </a:lnTo>
                    <a:lnTo>
                      <a:pt x="63" y="880"/>
                    </a:lnTo>
                    <a:lnTo>
                      <a:pt x="69" y="831"/>
                    </a:lnTo>
                    <a:lnTo>
                      <a:pt x="69" y="763"/>
                    </a:lnTo>
                    <a:lnTo>
                      <a:pt x="69" y="708"/>
                    </a:lnTo>
                    <a:lnTo>
                      <a:pt x="69" y="660"/>
                    </a:lnTo>
                    <a:lnTo>
                      <a:pt x="60" y="598"/>
                    </a:lnTo>
                    <a:lnTo>
                      <a:pt x="66" y="568"/>
                    </a:lnTo>
                    <a:lnTo>
                      <a:pt x="72" y="522"/>
                    </a:lnTo>
                    <a:lnTo>
                      <a:pt x="81" y="461"/>
                    </a:lnTo>
                    <a:lnTo>
                      <a:pt x="78" y="397"/>
                    </a:lnTo>
                    <a:lnTo>
                      <a:pt x="69" y="330"/>
                    </a:lnTo>
                    <a:lnTo>
                      <a:pt x="57" y="284"/>
                    </a:lnTo>
                    <a:lnTo>
                      <a:pt x="54" y="259"/>
                    </a:lnTo>
                    <a:lnTo>
                      <a:pt x="60" y="210"/>
                    </a:lnTo>
                    <a:lnTo>
                      <a:pt x="81" y="137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7" name="Freeform 49"/>
              <p:cNvSpPr>
                <a:spLocks/>
              </p:cNvSpPr>
              <p:nvPr/>
            </p:nvSpPr>
            <p:spPr bwMode="auto">
              <a:xfrm rot="-3405074">
                <a:off x="2245" y="1236"/>
                <a:ext cx="102" cy="1342"/>
              </a:xfrm>
              <a:custGeom>
                <a:avLst/>
                <a:gdLst>
                  <a:gd name="T0" fmla="*/ 92 w 119"/>
                  <a:gd name="T1" fmla="*/ 23 h 2684"/>
                  <a:gd name="T2" fmla="*/ 66 w 119"/>
                  <a:gd name="T3" fmla="*/ 93 h 2684"/>
                  <a:gd name="T4" fmla="*/ 66 w 119"/>
                  <a:gd name="T5" fmla="*/ 129 h 2684"/>
                  <a:gd name="T6" fmla="*/ 71 w 119"/>
                  <a:gd name="T7" fmla="*/ 180 h 2684"/>
                  <a:gd name="T8" fmla="*/ 71 w 119"/>
                  <a:gd name="T9" fmla="*/ 244 h 2684"/>
                  <a:gd name="T10" fmla="*/ 66 w 119"/>
                  <a:gd name="T11" fmla="*/ 284 h 2684"/>
                  <a:gd name="T12" fmla="*/ 69 w 119"/>
                  <a:gd name="T13" fmla="*/ 356 h 2684"/>
                  <a:gd name="T14" fmla="*/ 71 w 119"/>
                  <a:gd name="T15" fmla="*/ 418 h 2684"/>
                  <a:gd name="T16" fmla="*/ 69 w 119"/>
                  <a:gd name="T17" fmla="*/ 475 h 2684"/>
                  <a:gd name="T18" fmla="*/ 74 w 119"/>
                  <a:gd name="T19" fmla="*/ 507 h 2684"/>
                  <a:gd name="T20" fmla="*/ 63 w 119"/>
                  <a:gd name="T21" fmla="*/ 568 h 2684"/>
                  <a:gd name="T22" fmla="*/ 69 w 119"/>
                  <a:gd name="T23" fmla="*/ 587 h 2684"/>
                  <a:gd name="T24" fmla="*/ 57 w 119"/>
                  <a:gd name="T25" fmla="*/ 627 h 2684"/>
                  <a:gd name="T26" fmla="*/ 63 w 119"/>
                  <a:gd name="T27" fmla="*/ 672 h 2684"/>
                  <a:gd name="T28" fmla="*/ 52 w 119"/>
                  <a:gd name="T29" fmla="*/ 718 h 2684"/>
                  <a:gd name="T30" fmla="*/ 69 w 119"/>
                  <a:gd name="T31" fmla="*/ 772 h 2684"/>
                  <a:gd name="T32" fmla="*/ 71 w 119"/>
                  <a:gd name="T33" fmla="*/ 819 h 2684"/>
                  <a:gd name="T34" fmla="*/ 66 w 119"/>
                  <a:gd name="T35" fmla="*/ 872 h 2684"/>
                  <a:gd name="T36" fmla="*/ 61 w 119"/>
                  <a:gd name="T37" fmla="*/ 932 h 2684"/>
                  <a:gd name="T38" fmla="*/ 55 w 119"/>
                  <a:gd name="T39" fmla="*/ 998 h 2684"/>
                  <a:gd name="T40" fmla="*/ 50 w 119"/>
                  <a:gd name="T41" fmla="*/ 1076 h 2684"/>
                  <a:gd name="T42" fmla="*/ 52 w 119"/>
                  <a:gd name="T43" fmla="*/ 1139 h 2684"/>
                  <a:gd name="T44" fmla="*/ 57 w 119"/>
                  <a:gd name="T45" fmla="*/ 1188 h 2684"/>
                  <a:gd name="T46" fmla="*/ 47 w 119"/>
                  <a:gd name="T47" fmla="*/ 1227 h 2684"/>
                  <a:gd name="T48" fmla="*/ 52 w 119"/>
                  <a:gd name="T49" fmla="*/ 1274 h 2684"/>
                  <a:gd name="T50" fmla="*/ 33 w 119"/>
                  <a:gd name="T51" fmla="*/ 1306 h 2684"/>
                  <a:gd name="T52" fmla="*/ 23 w 119"/>
                  <a:gd name="T53" fmla="*/ 1327 h 2684"/>
                  <a:gd name="T54" fmla="*/ 2 w 119"/>
                  <a:gd name="T55" fmla="*/ 1338 h 2684"/>
                  <a:gd name="T56" fmla="*/ 3 w 119"/>
                  <a:gd name="T57" fmla="*/ 1319 h 2684"/>
                  <a:gd name="T58" fmla="*/ 24 w 119"/>
                  <a:gd name="T59" fmla="*/ 1285 h 2684"/>
                  <a:gd name="T60" fmla="*/ 32 w 119"/>
                  <a:gd name="T61" fmla="*/ 1235 h 2684"/>
                  <a:gd name="T62" fmla="*/ 37 w 119"/>
                  <a:gd name="T63" fmla="*/ 1185 h 2684"/>
                  <a:gd name="T64" fmla="*/ 45 w 119"/>
                  <a:gd name="T65" fmla="*/ 1130 h 2684"/>
                  <a:gd name="T66" fmla="*/ 37 w 119"/>
                  <a:gd name="T67" fmla="*/ 1053 h 2684"/>
                  <a:gd name="T68" fmla="*/ 39 w 119"/>
                  <a:gd name="T69" fmla="*/ 990 h 2684"/>
                  <a:gd name="T70" fmla="*/ 52 w 119"/>
                  <a:gd name="T71" fmla="*/ 917 h 2684"/>
                  <a:gd name="T72" fmla="*/ 52 w 119"/>
                  <a:gd name="T73" fmla="*/ 865 h 2684"/>
                  <a:gd name="T74" fmla="*/ 47 w 119"/>
                  <a:gd name="T75" fmla="*/ 811 h 2684"/>
                  <a:gd name="T76" fmla="*/ 55 w 119"/>
                  <a:gd name="T77" fmla="*/ 770 h 2684"/>
                  <a:gd name="T78" fmla="*/ 45 w 119"/>
                  <a:gd name="T79" fmla="*/ 710 h 2684"/>
                  <a:gd name="T80" fmla="*/ 47 w 119"/>
                  <a:gd name="T81" fmla="*/ 654 h 2684"/>
                  <a:gd name="T82" fmla="*/ 57 w 119"/>
                  <a:gd name="T83" fmla="*/ 549 h 2684"/>
                  <a:gd name="T84" fmla="*/ 50 w 119"/>
                  <a:gd name="T85" fmla="*/ 508 h 2684"/>
                  <a:gd name="T86" fmla="*/ 57 w 119"/>
                  <a:gd name="T87" fmla="*/ 461 h 2684"/>
                  <a:gd name="T88" fmla="*/ 63 w 119"/>
                  <a:gd name="T89" fmla="*/ 424 h 2684"/>
                  <a:gd name="T90" fmla="*/ 55 w 119"/>
                  <a:gd name="T91" fmla="*/ 380 h 2684"/>
                  <a:gd name="T92" fmla="*/ 61 w 119"/>
                  <a:gd name="T93" fmla="*/ 321 h 2684"/>
                  <a:gd name="T94" fmla="*/ 55 w 119"/>
                  <a:gd name="T95" fmla="*/ 266 h 2684"/>
                  <a:gd name="T96" fmla="*/ 55 w 119"/>
                  <a:gd name="T97" fmla="*/ 218 h 2684"/>
                  <a:gd name="T98" fmla="*/ 63 w 119"/>
                  <a:gd name="T99" fmla="*/ 172 h 2684"/>
                  <a:gd name="T100" fmla="*/ 57 w 119"/>
                  <a:gd name="T101" fmla="*/ 119 h 2684"/>
                  <a:gd name="T102" fmla="*/ 57 w 119"/>
                  <a:gd name="T103" fmla="*/ 72 h 2684"/>
                  <a:gd name="T104" fmla="*/ 81 w 119"/>
                  <a:gd name="T105" fmla="*/ 21 h 26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9"/>
                  <a:gd name="T160" fmla="*/ 0 h 2684"/>
                  <a:gd name="T161" fmla="*/ 119 w 119"/>
                  <a:gd name="T162" fmla="*/ 2684 h 26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9" h="2684">
                    <a:moveTo>
                      <a:pt x="119" y="0"/>
                    </a:moveTo>
                    <a:lnTo>
                      <a:pt x="107" y="46"/>
                    </a:lnTo>
                    <a:lnTo>
                      <a:pt x="95" y="110"/>
                    </a:lnTo>
                    <a:lnTo>
                      <a:pt x="77" y="186"/>
                    </a:lnTo>
                    <a:lnTo>
                      <a:pt x="77" y="217"/>
                    </a:lnTo>
                    <a:lnTo>
                      <a:pt x="77" y="257"/>
                    </a:lnTo>
                    <a:lnTo>
                      <a:pt x="77" y="312"/>
                    </a:lnTo>
                    <a:lnTo>
                      <a:pt x="83" y="360"/>
                    </a:lnTo>
                    <a:lnTo>
                      <a:pt x="83" y="434"/>
                    </a:lnTo>
                    <a:lnTo>
                      <a:pt x="83" y="489"/>
                    </a:lnTo>
                    <a:lnTo>
                      <a:pt x="77" y="535"/>
                    </a:lnTo>
                    <a:lnTo>
                      <a:pt x="77" y="568"/>
                    </a:lnTo>
                    <a:lnTo>
                      <a:pt x="80" y="663"/>
                    </a:lnTo>
                    <a:lnTo>
                      <a:pt x="80" y="712"/>
                    </a:lnTo>
                    <a:lnTo>
                      <a:pt x="83" y="807"/>
                    </a:lnTo>
                    <a:lnTo>
                      <a:pt x="83" y="837"/>
                    </a:lnTo>
                    <a:lnTo>
                      <a:pt x="77" y="880"/>
                    </a:lnTo>
                    <a:lnTo>
                      <a:pt x="80" y="950"/>
                    </a:lnTo>
                    <a:lnTo>
                      <a:pt x="86" y="981"/>
                    </a:lnTo>
                    <a:lnTo>
                      <a:pt x="86" y="1014"/>
                    </a:lnTo>
                    <a:lnTo>
                      <a:pt x="86" y="1063"/>
                    </a:lnTo>
                    <a:lnTo>
                      <a:pt x="74" y="1136"/>
                    </a:lnTo>
                    <a:lnTo>
                      <a:pt x="80" y="1112"/>
                    </a:lnTo>
                    <a:lnTo>
                      <a:pt x="80" y="1173"/>
                    </a:lnTo>
                    <a:lnTo>
                      <a:pt x="71" y="1207"/>
                    </a:lnTo>
                    <a:lnTo>
                      <a:pt x="67" y="1253"/>
                    </a:lnTo>
                    <a:lnTo>
                      <a:pt x="71" y="1308"/>
                    </a:lnTo>
                    <a:lnTo>
                      <a:pt x="74" y="1344"/>
                    </a:lnTo>
                    <a:lnTo>
                      <a:pt x="74" y="1387"/>
                    </a:lnTo>
                    <a:lnTo>
                      <a:pt x="61" y="1436"/>
                    </a:lnTo>
                    <a:lnTo>
                      <a:pt x="74" y="1488"/>
                    </a:lnTo>
                    <a:lnTo>
                      <a:pt x="80" y="1544"/>
                    </a:lnTo>
                    <a:lnTo>
                      <a:pt x="83" y="1599"/>
                    </a:lnTo>
                    <a:lnTo>
                      <a:pt x="83" y="1639"/>
                    </a:lnTo>
                    <a:lnTo>
                      <a:pt x="83" y="1694"/>
                    </a:lnTo>
                    <a:lnTo>
                      <a:pt x="77" y="1745"/>
                    </a:lnTo>
                    <a:lnTo>
                      <a:pt x="77" y="1804"/>
                    </a:lnTo>
                    <a:lnTo>
                      <a:pt x="71" y="1865"/>
                    </a:lnTo>
                    <a:lnTo>
                      <a:pt x="67" y="1907"/>
                    </a:lnTo>
                    <a:lnTo>
                      <a:pt x="64" y="1996"/>
                    </a:lnTo>
                    <a:lnTo>
                      <a:pt x="61" y="2069"/>
                    </a:lnTo>
                    <a:lnTo>
                      <a:pt x="58" y="2152"/>
                    </a:lnTo>
                    <a:lnTo>
                      <a:pt x="58" y="2219"/>
                    </a:lnTo>
                    <a:lnTo>
                      <a:pt x="61" y="2277"/>
                    </a:lnTo>
                    <a:lnTo>
                      <a:pt x="61" y="2326"/>
                    </a:lnTo>
                    <a:lnTo>
                      <a:pt x="67" y="2375"/>
                    </a:lnTo>
                    <a:lnTo>
                      <a:pt x="61" y="2429"/>
                    </a:lnTo>
                    <a:lnTo>
                      <a:pt x="55" y="2453"/>
                    </a:lnTo>
                    <a:lnTo>
                      <a:pt x="58" y="2496"/>
                    </a:lnTo>
                    <a:lnTo>
                      <a:pt x="61" y="2548"/>
                    </a:lnTo>
                    <a:lnTo>
                      <a:pt x="50" y="2585"/>
                    </a:lnTo>
                    <a:lnTo>
                      <a:pt x="39" y="2612"/>
                    </a:lnTo>
                    <a:lnTo>
                      <a:pt x="31" y="2633"/>
                    </a:lnTo>
                    <a:lnTo>
                      <a:pt x="27" y="2654"/>
                    </a:lnTo>
                    <a:lnTo>
                      <a:pt x="25" y="2684"/>
                    </a:lnTo>
                    <a:lnTo>
                      <a:pt x="2" y="2675"/>
                    </a:lnTo>
                    <a:lnTo>
                      <a:pt x="0" y="2656"/>
                    </a:lnTo>
                    <a:lnTo>
                      <a:pt x="3" y="2637"/>
                    </a:lnTo>
                    <a:lnTo>
                      <a:pt x="12" y="2603"/>
                    </a:lnTo>
                    <a:lnTo>
                      <a:pt x="28" y="2569"/>
                    </a:lnTo>
                    <a:lnTo>
                      <a:pt x="31" y="2527"/>
                    </a:lnTo>
                    <a:lnTo>
                      <a:pt x="37" y="2469"/>
                    </a:lnTo>
                    <a:lnTo>
                      <a:pt x="46" y="2404"/>
                    </a:lnTo>
                    <a:lnTo>
                      <a:pt x="43" y="2369"/>
                    </a:lnTo>
                    <a:lnTo>
                      <a:pt x="40" y="2320"/>
                    </a:lnTo>
                    <a:lnTo>
                      <a:pt x="52" y="2259"/>
                    </a:lnTo>
                    <a:lnTo>
                      <a:pt x="49" y="2146"/>
                    </a:lnTo>
                    <a:lnTo>
                      <a:pt x="43" y="2106"/>
                    </a:lnTo>
                    <a:lnTo>
                      <a:pt x="43" y="2042"/>
                    </a:lnTo>
                    <a:lnTo>
                      <a:pt x="46" y="1981"/>
                    </a:lnTo>
                    <a:lnTo>
                      <a:pt x="55" y="1932"/>
                    </a:lnTo>
                    <a:lnTo>
                      <a:pt x="61" y="1834"/>
                    </a:lnTo>
                    <a:lnTo>
                      <a:pt x="61" y="1785"/>
                    </a:lnTo>
                    <a:lnTo>
                      <a:pt x="61" y="1730"/>
                    </a:lnTo>
                    <a:lnTo>
                      <a:pt x="55" y="1681"/>
                    </a:lnTo>
                    <a:lnTo>
                      <a:pt x="55" y="1623"/>
                    </a:lnTo>
                    <a:lnTo>
                      <a:pt x="64" y="1581"/>
                    </a:lnTo>
                    <a:lnTo>
                      <a:pt x="64" y="1541"/>
                    </a:lnTo>
                    <a:lnTo>
                      <a:pt x="61" y="1476"/>
                    </a:lnTo>
                    <a:lnTo>
                      <a:pt x="52" y="1421"/>
                    </a:lnTo>
                    <a:lnTo>
                      <a:pt x="49" y="1366"/>
                    </a:lnTo>
                    <a:lnTo>
                      <a:pt x="55" y="1308"/>
                    </a:lnTo>
                    <a:lnTo>
                      <a:pt x="64" y="1188"/>
                    </a:lnTo>
                    <a:lnTo>
                      <a:pt x="67" y="1097"/>
                    </a:lnTo>
                    <a:lnTo>
                      <a:pt x="67" y="1066"/>
                    </a:lnTo>
                    <a:lnTo>
                      <a:pt x="58" y="1017"/>
                    </a:lnTo>
                    <a:lnTo>
                      <a:pt x="64" y="978"/>
                    </a:lnTo>
                    <a:lnTo>
                      <a:pt x="67" y="923"/>
                    </a:lnTo>
                    <a:lnTo>
                      <a:pt x="67" y="886"/>
                    </a:lnTo>
                    <a:lnTo>
                      <a:pt x="74" y="849"/>
                    </a:lnTo>
                    <a:lnTo>
                      <a:pt x="71" y="813"/>
                    </a:lnTo>
                    <a:lnTo>
                      <a:pt x="64" y="761"/>
                    </a:lnTo>
                    <a:lnTo>
                      <a:pt x="64" y="703"/>
                    </a:lnTo>
                    <a:lnTo>
                      <a:pt x="71" y="642"/>
                    </a:lnTo>
                    <a:lnTo>
                      <a:pt x="71" y="593"/>
                    </a:lnTo>
                    <a:lnTo>
                      <a:pt x="64" y="532"/>
                    </a:lnTo>
                    <a:lnTo>
                      <a:pt x="61" y="489"/>
                    </a:lnTo>
                    <a:lnTo>
                      <a:pt x="64" y="437"/>
                    </a:lnTo>
                    <a:lnTo>
                      <a:pt x="71" y="379"/>
                    </a:lnTo>
                    <a:lnTo>
                      <a:pt x="74" y="345"/>
                    </a:lnTo>
                    <a:lnTo>
                      <a:pt x="71" y="296"/>
                    </a:lnTo>
                    <a:lnTo>
                      <a:pt x="67" y="238"/>
                    </a:lnTo>
                    <a:lnTo>
                      <a:pt x="67" y="186"/>
                    </a:lnTo>
                    <a:lnTo>
                      <a:pt x="67" y="144"/>
                    </a:lnTo>
                    <a:lnTo>
                      <a:pt x="80" y="86"/>
                    </a:lnTo>
                    <a:lnTo>
                      <a:pt x="95" y="43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Freeform 50"/>
              <p:cNvSpPr>
                <a:spLocks/>
              </p:cNvSpPr>
              <p:nvPr/>
            </p:nvSpPr>
            <p:spPr bwMode="auto">
              <a:xfrm rot="-3405074">
                <a:off x="2250" y="1434"/>
                <a:ext cx="351" cy="420"/>
              </a:xfrm>
              <a:custGeom>
                <a:avLst/>
                <a:gdLst>
                  <a:gd name="T0" fmla="*/ 18 w 406"/>
                  <a:gd name="T1" fmla="*/ 348 h 841"/>
                  <a:gd name="T2" fmla="*/ 45 w 406"/>
                  <a:gd name="T3" fmla="*/ 342 h 841"/>
                  <a:gd name="T4" fmla="*/ 76 w 406"/>
                  <a:gd name="T5" fmla="*/ 344 h 841"/>
                  <a:gd name="T6" fmla="*/ 111 w 406"/>
                  <a:gd name="T7" fmla="*/ 339 h 841"/>
                  <a:gd name="T8" fmla="*/ 137 w 406"/>
                  <a:gd name="T9" fmla="*/ 328 h 841"/>
                  <a:gd name="T10" fmla="*/ 161 w 406"/>
                  <a:gd name="T11" fmla="*/ 319 h 841"/>
                  <a:gd name="T12" fmla="*/ 191 w 406"/>
                  <a:gd name="T13" fmla="*/ 311 h 841"/>
                  <a:gd name="T14" fmla="*/ 198 w 406"/>
                  <a:gd name="T15" fmla="*/ 292 h 841"/>
                  <a:gd name="T16" fmla="*/ 214 w 406"/>
                  <a:gd name="T17" fmla="*/ 273 h 841"/>
                  <a:gd name="T18" fmla="*/ 229 w 406"/>
                  <a:gd name="T19" fmla="*/ 258 h 841"/>
                  <a:gd name="T20" fmla="*/ 240 w 406"/>
                  <a:gd name="T21" fmla="*/ 241 h 841"/>
                  <a:gd name="T22" fmla="*/ 243 w 406"/>
                  <a:gd name="T23" fmla="*/ 228 h 841"/>
                  <a:gd name="T24" fmla="*/ 243 w 406"/>
                  <a:gd name="T25" fmla="*/ 206 h 841"/>
                  <a:gd name="T26" fmla="*/ 248 w 406"/>
                  <a:gd name="T27" fmla="*/ 186 h 841"/>
                  <a:gd name="T28" fmla="*/ 254 w 406"/>
                  <a:gd name="T29" fmla="*/ 168 h 841"/>
                  <a:gd name="T30" fmla="*/ 261 w 406"/>
                  <a:gd name="T31" fmla="*/ 139 h 841"/>
                  <a:gd name="T32" fmla="*/ 258 w 406"/>
                  <a:gd name="T33" fmla="*/ 119 h 841"/>
                  <a:gd name="T34" fmla="*/ 258 w 406"/>
                  <a:gd name="T35" fmla="*/ 98 h 841"/>
                  <a:gd name="T36" fmla="*/ 261 w 406"/>
                  <a:gd name="T37" fmla="*/ 75 h 841"/>
                  <a:gd name="T38" fmla="*/ 264 w 406"/>
                  <a:gd name="T39" fmla="*/ 58 h 841"/>
                  <a:gd name="T40" fmla="*/ 261 w 406"/>
                  <a:gd name="T41" fmla="*/ 43 h 841"/>
                  <a:gd name="T42" fmla="*/ 264 w 406"/>
                  <a:gd name="T43" fmla="*/ 29 h 841"/>
                  <a:gd name="T44" fmla="*/ 268 w 406"/>
                  <a:gd name="T45" fmla="*/ 18 h 841"/>
                  <a:gd name="T46" fmla="*/ 274 w 406"/>
                  <a:gd name="T47" fmla="*/ 6 h 841"/>
                  <a:gd name="T48" fmla="*/ 298 w 406"/>
                  <a:gd name="T49" fmla="*/ 0 h 841"/>
                  <a:gd name="T50" fmla="*/ 331 w 406"/>
                  <a:gd name="T51" fmla="*/ 1 h 841"/>
                  <a:gd name="T52" fmla="*/ 346 w 406"/>
                  <a:gd name="T53" fmla="*/ 18 h 841"/>
                  <a:gd name="T54" fmla="*/ 351 w 406"/>
                  <a:gd name="T55" fmla="*/ 40 h 841"/>
                  <a:gd name="T56" fmla="*/ 346 w 406"/>
                  <a:gd name="T57" fmla="*/ 63 h 841"/>
                  <a:gd name="T58" fmla="*/ 343 w 406"/>
                  <a:gd name="T59" fmla="*/ 85 h 841"/>
                  <a:gd name="T60" fmla="*/ 346 w 406"/>
                  <a:gd name="T61" fmla="*/ 113 h 841"/>
                  <a:gd name="T62" fmla="*/ 341 w 406"/>
                  <a:gd name="T63" fmla="*/ 133 h 841"/>
                  <a:gd name="T64" fmla="*/ 338 w 406"/>
                  <a:gd name="T65" fmla="*/ 157 h 841"/>
                  <a:gd name="T66" fmla="*/ 332 w 406"/>
                  <a:gd name="T67" fmla="*/ 180 h 841"/>
                  <a:gd name="T68" fmla="*/ 339 w 406"/>
                  <a:gd name="T69" fmla="*/ 196 h 841"/>
                  <a:gd name="T70" fmla="*/ 338 w 406"/>
                  <a:gd name="T71" fmla="*/ 214 h 841"/>
                  <a:gd name="T72" fmla="*/ 335 w 406"/>
                  <a:gd name="T73" fmla="*/ 228 h 841"/>
                  <a:gd name="T74" fmla="*/ 329 w 406"/>
                  <a:gd name="T75" fmla="*/ 241 h 841"/>
                  <a:gd name="T76" fmla="*/ 327 w 406"/>
                  <a:gd name="T77" fmla="*/ 260 h 841"/>
                  <a:gd name="T78" fmla="*/ 319 w 406"/>
                  <a:gd name="T79" fmla="*/ 281 h 841"/>
                  <a:gd name="T80" fmla="*/ 303 w 406"/>
                  <a:gd name="T81" fmla="*/ 303 h 841"/>
                  <a:gd name="T82" fmla="*/ 293 w 406"/>
                  <a:gd name="T83" fmla="*/ 325 h 841"/>
                  <a:gd name="T84" fmla="*/ 274 w 406"/>
                  <a:gd name="T85" fmla="*/ 338 h 841"/>
                  <a:gd name="T86" fmla="*/ 258 w 406"/>
                  <a:gd name="T87" fmla="*/ 353 h 841"/>
                  <a:gd name="T88" fmla="*/ 232 w 406"/>
                  <a:gd name="T89" fmla="*/ 371 h 841"/>
                  <a:gd name="T90" fmla="*/ 190 w 406"/>
                  <a:gd name="T91" fmla="*/ 383 h 841"/>
                  <a:gd name="T92" fmla="*/ 158 w 406"/>
                  <a:gd name="T93" fmla="*/ 393 h 841"/>
                  <a:gd name="T94" fmla="*/ 129 w 406"/>
                  <a:gd name="T95" fmla="*/ 397 h 841"/>
                  <a:gd name="T96" fmla="*/ 98 w 406"/>
                  <a:gd name="T97" fmla="*/ 409 h 841"/>
                  <a:gd name="T98" fmla="*/ 61 w 406"/>
                  <a:gd name="T99" fmla="*/ 418 h 841"/>
                  <a:gd name="T100" fmla="*/ 36 w 406"/>
                  <a:gd name="T101" fmla="*/ 420 h 841"/>
                  <a:gd name="T102" fmla="*/ 10 w 406"/>
                  <a:gd name="T103" fmla="*/ 412 h 841"/>
                  <a:gd name="T104" fmla="*/ 3 w 406"/>
                  <a:gd name="T105" fmla="*/ 389 h 841"/>
                  <a:gd name="T106" fmla="*/ 0 w 406"/>
                  <a:gd name="T107" fmla="*/ 371 h 841"/>
                  <a:gd name="T108" fmla="*/ 18 w 406"/>
                  <a:gd name="T109" fmla="*/ 348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06"/>
                  <a:gd name="T166" fmla="*/ 0 h 841"/>
                  <a:gd name="T167" fmla="*/ 406 w 406"/>
                  <a:gd name="T168" fmla="*/ 841 h 8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06" h="841">
                    <a:moveTo>
                      <a:pt x="21" y="697"/>
                    </a:moveTo>
                    <a:lnTo>
                      <a:pt x="52" y="685"/>
                    </a:lnTo>
                    <a:lnTo>
                      <a:pt x="88" y="688"/>
                    </a:lnTo>
                    <a:lnTo>
                      <a:pt x="128" y="679"/>
                    </a:lnTo>
                    <a:lnTo>
                      <a:pt x="158" y="657"/>
                    </a:lnTo>
                    <a:lnTo>
                      <a:pt x="186" y="639"/>
                    </a:lnTo>
                    <a:lnTo>
                      <a:pt x="221" y="623"/>
                    </a:lnTo>
                    <a:lnTo>
                      <a:pt x="229" y="584"/>
                    </a:lnTo>
                    <a:lnTo>
                      <a:pt x="247" y="547"/>
                    </a:lnTo>
                    <a:lnTo>
                      <a:pt x="265" y="517"/>
                    </a:lnTo>
                    <a:lnTo>
                      <a:pt x="278" y="483"/>
                    </a:lnTo>
                    <a:lnTo>
                      <a:pt x="281" y="456"/>
                    </a:lnTo>
                    <a:lnTo>
                      <a:pt x="281" y="413"/>
                    </a:lnTo>
                    <a:lnTo>
                      <a:pt x="287" y="373"/>
                    </a:lnTo>
                    <a:lnTo>
                      <a:pt x="294" y="337"/>
                    </a:lnTo>
                    <a:lnTo>
                      <a:pt x="302" y="278"/>
                    </a:lnTo>
                    <a:lnTo>
                      <a:pt x="299" y="239"/>
                    </a:lnTo>
                    <a:lnTo>
                      <a:pt x="299" y="196"/>
                    </a:lnTo>
                    <a:lnTo>
                      <a:pt x="302" y="150"/>
                    </a:lnTo>
                    <a:lnTo>
                      <a:pt x="305" y="116"/>
                    </a:lnTo>
                    <a:lnTo>
                      <a:pt x="302" y="86"/>
                    </a:lnTo>
                    <a:lnTo>
                      <a:pt x="305" y="58"/>
                    </a:lnTo>
                    <a:lnTo>
                      <a:pt x="310" y="36"/>
                    </a:lnTo>
                    <a:lnTo>
                      <a:pt x="317" y="13"/>
                    </a:lnTo>
                    <a:lnTo>
                      <a:pt x="345" y="0"/>
                    </a:lnTo>
                    <a:lnTo>
                      <a:pt x="383" y="3"/>
                    </a:lnTo>
                    <a:lnTo>
                      <a:pt x="400" y="36"/>
                    </a:lnTo>
                    <a:lnTo>
                      <a:pt x="406" y="80"/>
                    </a:lnTo>
                    <a:lnTo>
                      <a:pt x="400" y="126"/>
                    </a:lnTo>
                    <a:lnTo>
                      <a:pt x="397" y="171"/>
                    </a:lnTo>
                    <a:lnTo>
                      <a:pt x="400" y="226"/>
                    </a:lnTo>
                    <a:lnTo>
                      <a:pt x="394" y="266"/>
                    </a:lnTo>
                    <a:lnTo>
                      <a:pt x="391" y="315"/>
                    </a:lnTo>
                    <a:lnTo>
                      <a:pt x="384" y="361"/>
                    </a:lnTo>
                    <a:lnTo>
                      <a:pt x="392" y="393"/>
                    </a:lnTo>
                    <a:lnTo>
                      <a:pt x="391" y="428"/>
                    </a:lnTo>
                    <a:lnTo>
                      <a:pt x="387" y="456"/>
                    </a:lnTo>
                    <a:lnTo>
                      <a:pt x="381" y="483"/>
                    </a:lnTo>
                    <a:lnTo>
                      <a:pt x="378" y="520"/>
                    </a:lnTo>
                    <a:lnTo>
                      <a:pt x="369" y="563"/>
                    </a:lnTo>
                    <a:lnTo>
                      <a:pt x="351" y="606"/>
                    </a:lnTo>
                    <a:lnTo>
                      <a:pt x="339" y="651"/>
                    </a:lnTo>
                    <a:lnTo>
                      <a:pt x="317" y="676"/>
                    </a:lnTo>
                    <a:lnTo>
                      <a:pt x="299" y="706"/>
                    </a:lnTo>
                    <a:lnTo>
                      <a:pt x="268" y="743"/>
                    </a:lnTo>
                    <a:lnTo>
                      <a:pt x="220" y="767"/>
                    </a:lnTo>
                    <a:lnTo>
                      <a:pt x="183" y="786"/>
                    </a:lnTo>
                    <a:lnTo>
                      <a:pt x="149" y="795"/>
                    </a:lnTo>
                    <a:lnTo>
                      <a:pt x="113" y="819"/>
                    </a:lnTo>
                    <a:lnTo>
                      <a:pt x="70" y="837"/>
                    </a:lnTo>
                    <a:lnTo>
                      <a:pt x="42" y="841"/>
                    </a:lnTo>
                    <a:lnTo>
                      <a:pt x="12" y="825"/>
                    </a:lnTo>
                    <a:lnTo>
                      <a:pt x="3" y="779"/>
                    </a:lnTo>
                    <a:lnTo>
                      <a:pt x="0" y="743"/>
                    </a:lnTo>
                    <a:lnTo>
                      <a:pt x="21" y="697"/>
                    </a:lnTo>
                    <a:close/>
                  </a:path>
                </a:pathLst>
              </a:custGeom>
              <a:solidFill>
                <a:srgbClr val="A87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" name="Freeform 51"/>
              <p:cNvSpPr>
                <a:spLocks/>
              </p:cNvSpPr>
              <p:nvPr/>
            </p:nvSpPr>
            <p:spPr bwMode="auto">
              <a:xfrm rot="-3405074">
                <a:off x="2258" y="1441"/>
                <a:ext cx="336" cy="412"/>
              </a:xfrm>
              <a:custGeom>
                <a:avLst/>
                <a:gdLst>
                  <a:gd name="T0" fmla="*/ 131 w 388"/>
                  <a:gd name="T1" fmla="*/ 339 h 822"/>
                  <a:gd name="T2" fmla="*/ 176 w 388"/>
                  <a:gd name="T3" fmla="*/ 345 h 822"/>
                  <a:gd name="T4" fmla="*/ 219 w 388"/>
                  <a:gd name="T5" fmla="*/ 338 h 822"/>
                  <a:gd name="T6" fmla="*/ 246 w 388"/>
                  <a:gd name="T7" fmla="*/ 318 h 822"/>
                  <a:gd name="T8" fmla="*/ 258 w 388"/>
                  <a:gd name="T9" fmla="*/ 304 h 822"/>
                  <a:gd name="T10" fmla="*/ 277 w 388"/>
                  <a:gd name="T11" fmla="*/ 286 h 822"/>
                  <a:gd name="T12" fmla="*/ 298 w 388"/>
                  <a:gd name="T13" fmla="*/ 261 h 822"/>
                  <a:gd name="T14" fmla="*/ 300 w 388"/>
                  <a:gd name="T15" fmla="*/ 232 h 822"/>
                  <a:gd name="T16" fmla="*/ 308 w 388"/>
                  <a:gd name="T17" fmla="*/ 202 h 822"/>
                  <a:gd name="T18" fmla="*/ 306 w 388"/>
                  <a:gd name="T19" fmla="*/ 177 h 822"/>
                  <a:gd name="T20" fmla="*/ 308 w 388"/>
                  <a:gd name="T21" fmla="*/ 154 h 822"/>
                  <a:gd name="T22" fmla="*/ 312 w 388"/>
                  <a:gd name="T23" fmla="*/ 123 h 822"/>
                  <a:gd name="T24" fmla="*/ 311 w 388"/>
                  <a:gd name="T25" fmla="*/ 96 h 822"/>
                  <a:gd name="T26" fmla="*/ 317 w 388"/>
                  <a:gd name="T27" fmla="*/ 63 h 822"/>
                  <a:gd name="T28" fmla="*/ 321 w 388"/>
                  <a:gd name="T29" fmla="*/ 31 h 822"/>
                  <a:gd name="T30" fmla="*/ 319 w 388"/>
                  <a:gd name="T31" fmla="*/ 0 h 822"/>
                  <a:gd name="T32" fmla="*/ 335 w 388"/>
                  <a:gd name="T33" fmla="*/ 21 h 822"/>
                  <a:gd name="T34" fmla="*/ 336 w 388"/>
                  <a:gd name="T35" fmla="*/ 49 h 822"/>
                  <a:gd name="T36" fmla="*/ 329 w 388"/>
                  <a:gd name="T37" fmla="*/ 79 h 822"/>
                  <a:gd name="T38" fmla="*/ 328 w 388"/>
                  <a:gd name="T39" fmla="*/ 107 h 822"/>
                  <a:gd name="T40" fmla="*/ 323 w 388"/>
                  <a:gd name="T41" fmla="*/ 127 h 822"/>
                  <a:gd name="T42" fmla="*/ 324 w 388"/>
                  <a:gd name="T43" fmla="*/ 153 h 822"/>
                  <a:gd name="T44" fmla="*/ 319 w 388"/>
                  <a:gd name="T45" fmla="*/ 176 h 822"/>
                  <a:gd name="T46" fmla="*/ 325 w 388"/>
                  <a:gd name="T47" fmla="*/ 199 h 822"/>
                  <a:gd name="T48" fmla="*/ 321 w 388"/>
                  <a:gd name="T49" fmla="*/ 228 h 822"/>
                  <a:gd name="T50" fmla="*/ 313 w 388"/>
                  <a:gd name="T51" fmla="*/ 254 h 822"/>
                  <a:gd name="T52" fmla="*/ 301 w 388"/>
                  <a:gd name="T53" fmla="*/ 279 h 822"/>
                  <a:gd name="T54" fmla="*/ 283 w 388"/>
                  <a:gd name="T55" fmla="*/ 310 h 822"/>
                  <a:gd name="T56" fmla="*/ 257 w 388"/>
                  <a:gd name="T57" fmla="*/ 332 h 822"/>
                  <a:gd name="T58" fmla="*/ 240 w 388"/>
                  <a:gd name="T59" fmla="*/ 349 h 822"/>
                  <a:gd name="T60" fmla="*/ 211 w 388"/>
                  <a:gd name="T61" fmla="*/ 368 h 822"/>
                  <a:gd name="T62" fmla="*/ 171 w 388"/>
                  <a:gd name="T63" fmla="*/ 381 h 822"/>
                  <a:gd name="T64" fmla="*/ 123 w 388"/>
                  <a:gd name="T65" fmla="*/ 390 h 822"/>
                  <a:gd name="T66" fmla="*/ 92 w 388"/>
                  <a:gd name="T67" fmla="*/ 402 h 822"/>
                  <a:gd name="T68" fmla="*/ 31 w 388"/>
                  <a:gd name="T69" fmla="*/ 412 h 822"/>
                  <a:gd name="T70" fmla="*/ 7 w 388"/>
                  <a:gd name="T71" fmla="*/ 397 h 822"/>
                  <a:gd name="T72" fmla="*/ 0 w 388"/>
                  <a:gd name="T73" fmla="*/ 366 h 822"/>
                  <a:gd name="T74" fmla="*/ 42 w 388"/>
                  <a:gd name="T75" fmla="*/ 339 h 822"/>
                  <a:gd name="T76" fmla="*/ 78 w 388"/>
                  <a:gd name="T77" fmla="*/ 340 h 82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88"/>
                  <a:gd name="T118" fmla="*/ 0 h 822"/>
                  <a:gd name="T119" fmla="*/ 388 w 388"/>
                  <a:gd name="T120" fmla="*/ 822 h 82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88" h="822">
                    <a:moveTo>
                      <a:pt x="122" y="670"/>
                    </a:moveTo>
                    <a:lnTo>
                      <a:pt x="151" y="677"/>
                    </a:lnTo>
                    <a:lnTo>
                      <a:pt x="179" y="691"/>
                    </a:lnTo>
                    <a:lnTo>
                      <a:pt x="203" y="689"/>
                    </a:lnTo>
                    <a:lnTo>
                      <a:pt x="229" y="685"/>
                    </a:lnTo>
                    <a:lnTo>
                      <a:pt x="253" y="674"/>
                    </a:lnTo>
                    <a:lnTo>
                      <a:pt x="277" y="654"/>
                    </a:lnTo>
                    <a:lnTo>
                      <a:pt x="284" y="634"/>
                    </a:lnTo>
                    <a:lnTo>
                      <a:pt x="289" y="618"/>
                    </a:lnTo>
                    <a:lnTo>
                      <a:pt x="298" y="607"/>
                    </a:lnTo>
                    <a:lnTo>
                      <a:pt x="307" y="593"/>
                    </a:lnTo>
                    <a:lnTo>
                      <a:pt x="320" y="570"/>
                    </a:lnTo>
                    <a:lnTo>
                      <a:pt x="332" y="542"/>
                    </a:lnTo>
                    <a:lnTo>
                      <a:pt x="344" y="521"/>
                    </a:lnTo>
                    <a:lnTo>
                      <a:pt x="344" y="491"/>
                    </a:lnTo>
                    <a:lnTo>
                      <a:pt x="347" y="463"/>
                    </a:lnTo>
                    <a:lnTo>
                      <a:pt x="356" y="433"/>
                    </a:lnTo>
                    <a:lnTo>
                      <a:pt x="356" y="403"/>
                    </a:lnTo>
                    <a:lnTo>
                      <a:pt x="356" y="377"/>
                    </a:lnTo>
                    <a:lnTo>
                      <a:pt x="353" y="353"/>
                    </a:lnTo>
                    <a:lnTo>
                      <a:pt x="347" y="332"/>
                    </a:lnTo>
                    <a:lnTo>
                      <a:pt x="356" y="308"/>
                    </a:lnTo>
                    <a:lnTo>
                      <a:pt x="359" y="274"/>
                    </a:lnTo>
                    <a:lnTo>
                      <a:pt x="360" y="246"/>
                    </a:lnTo>
                    <a:lnTo>
                      <a:pt x="357" y="220"/>
                    </a:lnTo>
                    <a:lnTo>
                      <a:pt x="359" y="192"/>
                    </a:lnTo>
                    <a:lnTo>
                      <a:pt x="368" y="155"/>
                    </a:lnTo>
                    <a:lnTo>
                      <a:pt x="366" y="125"/>
                    </a:lnTo>
                    <a:lnTo>
                      <a:pt x="372" y="91"/>
                    </a:lnTo>
                    <a:lnTo>
                      <a:pt x="371" y="61"/>
                    </a:lnTo>
                    <a:lnTo>
                      <a:pt x="368" y="33"/>
                    </a:lnTo>
                    <a:lnTo>
                      <a:pt x="368" y="0"/>
                    </a:lnTo>
                    <a:lnTo>
                      <a:pt x="379" y="23"/>
                    </a:lnTo>
                    <a:lnTo>
                      <a:pt x="387" y="42"/>
                    </a:lnTo>
                    <a:lnTo>
                      <a:pt x="386" y="67"/>
                    </a:lnTo>
                    <a:lnTo>
                      <a:pt x="388" y="98"/>
                    </a:lnTo>
                    <a:lnTo>
                      <a:pt x="384" y="128"/>
                    </a:lnTo>
                    <a:lnTo>
                      <a:pt x="380" y="158"/>
                    </a:lnTo>
                    <a:lnTo>
                      <a:pt x="380" y="187"/>
                    </a:lnTo>
                    <a:lnTo>
                      <a:pt x="379" y="213"/>
                    </a:lnTo>
                    <a:lnTo>
                      <a:pt x="378" y="235"/>
                    </a:lnTo>
                    <a:lnTo>
                      <a:pt x="373" y="253"/>
                    </a:lnTo>
                    <a:lnTo>
                      <a:pt x="377" y="284"/>
                    </a:lnTo>
                    <a:lnTo>
                      <a:pt x="374" y="305"/>
                    </a:lnTo>
                    <a:lnTo>
                      <a:pt x="371" y="330"/>
                    </a:lnTo>
                    <a:lnTo>
                      <a:pt x="368" y="351"/>
                    </a:lnTo>
                    <a:lnTo>
                      <a:pt x="370" y="375"/>
                    </a:lnTo>
                    <a:lnTo>
                      <a:pt x="375" y="397"/>
                    </a:lnTo>
                    <a:lnTo>
                      <a:pt x="375" y="424"/>
                    </a:lnTo>
                    <a:lnTo>
                      <a:pt x="371" y="454"/>
                    </a:lnTo>
                    <a:lnTo>
                      <a:pt x="362" y="479"/>
                    </a:lnTo>
                    <a:lnTo>
                      <a:pt x="362" y="507"/>
                    </a:lnTo>
                    <a:lnTo>
                      <a:pt x="359" y="531"/>
                    </a:lnTo>
                    <a:lnTo>
                      <a:pt x="348" y="556"/>
                    </a:lnTo>
                    <a:lnTo>
                      <a:pt x="331" y="593"/>
                    </a:lnTo>
                    <a:lnTo>
                      <a:pt x="327" y="619"/>
                    </a:lnTo>
                    <a:lnTo>
                      <a:pt x="318" y="638"/>
                    </a:lnTo>
                    <a:lnTo>
                      <a:pt x="297" y="663"/>
                    </a:lnTo>
                    <a:lnTo>
                      <a:pt x="292" y="679"/>
                    </a:lnTo>
                    <a:lnTo>
                      <a:pt x="277" y="697"/>
                    </a:lnTo>
                    <a:lnTo>
                      <a:pt x="262" y="709"/>
                    </a:lnTo>
                    <a:lnTo>
                      <a:pt x="244" y="734"/>
                    </a:lnTo>
                    <a:lnTo>
                      <a:pt x="225" y="745"/>
                    </a:lnTo>
                    <a:lnTo>
                      <a:pt x="197" y="760"/>
                    </a:lnTo>
                    <a:lnTo>
                      <a:pt x="174" y="771"/>
                    </a:lnTo>
                    <a:lnTo>
                      <a:pt x="142" y="779"/>
                    </a:lnTo>
                    <a:lnTo>
                      <a:pt x="127" y="791"/>
                    </a:lnTo>
                    <a:lnTo>
                      <a:pt x="106" y="803"/>
                    </a:lnTo>
                    <a:lnTo>
                      <a:pt x="63" y="821"/>
                    </a:lnTo>
                    <a:lnTo>
                      <a:pt x="36" y="822"/>
                    </a:lnTo>
                    <a:lnTo>
                      <a:pt x="12" y="810"/>
                    </a:lnTo>
                    <a:lnTo>
                      <a:pt x="8" y="792"/>
                    </a:lnTo>
                    <a:lnTo>
                      <a:pt x="5" y="768"/>
                    </a:lnTo>
                    <a:lnTo>
                      <a:pt x="0" y="731"/>
                    </a:lnTo>
                    <a:lnTo>
                      <a:pt x="20" y="687"/>
                    </a:lnTo>
                    <a:lnTo>
                      <a:pt x="49" y="676"/>
                    </a:lnTo>
                    <a:lnTo>
                      <a:pt x="72" y="676"/>
                    </a:lnTo>
                    <a:lnTo>
                      <a:pt x="90" y="679"/>
                    </a:lnTo>
                    <a:lnTo>
                      <a:pt x="122" y="67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" name="Freeform 52"/>
              <p:cNvSpPr>
                <a:spLocks/>
              </p:cNvSpPr>
              <p:nvPr/>
            </p:nvSpPr>
            <p:spPr bwMode="auto">
              <a:xfrm rot="-3405074">
                <a:off x="2347" y="1411"/>
                <a:ext cx="170" cy="344"/>
              </a:xfrm>
              <a:custGeom>
                <a:avLst/>
                <a:gdLst>
                  <a:gd name="T0" fmla="*/ 170 w 195"/>
                  <a:gd name="T1" fmla="*/ 17 h 688"/>
                  <a:gd name="T2" fmla="*/ 170 w 195"/>
                  <a:gd name="T3" fmla="*/ 46 h 688"/>
                  <a:gd name="T4" fmla="*/ 165 w 195"/>
                  <a:gd name="T5" fmla="*/ 69 h 688"/>
                  <a:gd name="T6" fmla="*/ 160 w 195"/>
                  <a:gd name="T7" fmla="*/ 98 h 688"/>
                  <a:gd name="T8" fmla="*/ 160 w 195"/>
                  <a:gd name="T9" fmla="*/ 124 h 688"/>
                  <a:gd name="T10" fmla="*/ 152 w 195"/>
                  <a:gd name="T11" fmla="*/ 156 h 688"/>
                  <a:gd name="T12" fmla="*/ 152 w 195"/>
                  <a:gd name="T13" fmla="*/ 177 h 688"/>
                  <a:gd name="T14" fmla="*/ 154 w 195"/>
                  <a:gd name="T15" fmla="*/ 208 h 688"/>
                  <a:gd name="T16" fmla="*/ 148 w 195"/>
                  <a:gd name="T17" fmla="*/ 240 h 688"/>
                  <a:gd name="T18" fmla="*/ 137 w 195"/>
                  <a:gd name="T19" fmla="*/ 259 h 688"/>
                  <a:gd name="T20" fmla="*/ 124 w 195"/>
                  <a:gd name="T21" fmla="*/ 276 h 688"/>
                  <a:gd name="T22" fmla="*/ 105 w 195"/>
                  <a:gd name="T23" fmla="*/ 295 h 688"/>
                  <a:gd name="T24" fmla="*/ 92 w 195"/>
                  <a:gd name="T25" fmla="*/ 314 h 688"/>
                  <a:gd name="T26" fmla="*/ 71 w 195"/>
                  <a:gd name="T27" fmla="*/ 331 h 688"/>
                  <a:gd name="T28" fmla="*/ 44 w 195"/>
                  <a:gd name="T29" fmla="*/ 337 h 688"/>
                  <a:gd name="T30" fmla="*/ 5 w 195"/>
                  <a:gd name="T31" fmla="*/ 344 h 688"/>
                  <a:gd name="T32" fmla="*/ 20 w 195"/>
                  <a:gd name="T33" fmla="*/ 340 h 688"/>
                  <a:gd name="T34" fmla="*/ 55 w 195"/>
                  <a:gd name="T35" fmla="*/ 331 h 688"/>
                  <a:gd name="T36" fmla="*/ 77 w 195"/>
                  <a:gd name="T37" fmla="*/ 314 h 688"/>
                  <a:gd name="T38" fmla="*/ 89 w 195"/>
                  <a:gd name="T39" fmla="*/ 296 h 688"/>
                  <a:gd name="T40" fmla="*/ 105 w 195"/>
                  <a:gd name="T41" fmla="*/ 279 h 688"/>
                  <a:gd name="T42" fmla="*/ 113 w 195"/>
                  <a:gd name="T43" fmla="*/ 262 h 688"/>
                  <a:gd name="T44" fmla="*/ 132 w 195"/>
                  <a:gd name="T45" fmla="*/ 243 h 688"/>
                  <a:gd name="T46" fmla="*/ 142 w 195"/>
                  <a:gd name="T47" fmla="*/ 227 h 688"/>
                  <a:gd name="T48" fmla="*/ 144 w 195"/>
                  <a:gd name="T49" fmla="*/ 198 h 688"/>
                  <a:gd name="T50" fmla="*/ 138 w 195"/>
                  <a:gd name="T51" fmla="*/ 168 h 688"/>
                  <a:gd name="T52" fmla="*/ 146 w 195"/>
                  <a:gd name="T53" fmla="*/ 150 h 688"/>
                  <a:gd name="T54" fmla="*/ 152 w 195"/>
                  <a:gd name="T55" fmla="*/ 123 h 688"/>
                  <a:gd name="T56" fmla="*/ 153 w 195"/>
                  <a:gd name="T57" fmla="*/ 103 h 688"/>
                  <a:gd name="T58" fmla="*/ 159 w 195"/>
                  <a:gd name="T59" fmla="*/ 77 h 688"/>
                  <a:gd name="T60" fmla="*/ 157 w 195"/>
                  <a:gd name="T61" fmla="*/ 55 h 688"/>
                  <a:gd name="T62" fmla="*/ 165 w 195"/>
                  <a:gd name="T63" fmla="*/ 38 h 688"/>
                  <a:gd name="T64" fmla="*/ 165 w 195"/>
                  <a:gd name="T65" fmla="*/ 13 h 6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5"/>
                  <a:gd name="T100" fmla="*/ 0 h 688"/>
                  <a:gd name="T101" fmla="*/ 195 w 195"/>
                  <a:gd name="T102" fmla="*/ 688 h 6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5" h="688">
                    <a:moveTo>
                      <a:pt x="192" y="0"/>
                    </a:moveTo>
                    <a:lnTo>
                      <a:pt x="195" y="33"/>
                    </a:lnTo>
                    <a:lnTo>
                      <a:pt x="195" y="67"/>
                    </a:lnTo>
                    <a:lnTo>
                      <a:pt x="195" y="93"/>
                    </a:lnTo>
                    <a:lnTo>
                      <a:pt x="191" y="109"/>
                    </a:lnTo>
                    <a:lnTo>
                      <a:pt x="189" y="137"/>
                    </a:lnTo>
                    <a:lnTo>
                      <a:pt x="189" y="155"/>
                    </a:lnTo>
                    <a:lnTo>
                      <a:pt x="183" y="197"/>
                    </a:lnTo>
                    <a:lnTo>
                      <a:pt x="182" y="232"/>
                    </a:lnTo>
                    <a:lnTo>
                      <a:pt x="183" y="249"/>
                    </a:lnTo>
                    <a:lnTo>
                      <a:pt x="180" y="277"/>
                    </a:lnTo>
                    <a:lnTo>
                      <a:pt x="174" y="311"/>
                    </a:lnTo>
                    <a:lnTo>
                      <a:pt x="168" y="327"/>
                    </a:lnTo>
                    <a:lnTo>
                      <a:pt x="174" y="354"/>
                    </a:lnTo>
                    <a:lnTo>
                      <a:pt x="177" y="387"/>
                    </a:lnTo>
                    <a:lnTo>
                      <a:pt x="177" y="417"/>
                    </a:lnTo>
                    <a:lnTo>
                      <a:pt x="174" y="454"/>
                    </a:lnTo>
                    <a:lnTo>
                      <a:pt x="170" y="480"/>
                    </a:lnTo>
                    <a:lnTo>
                      <a:pt x="163" y="500"/>
                    </a:lnTo>
                    <a:lnTo>
                      <a:pt x="157" y="518"/>
                    </a:lnTo>
                    <a:lnTo>
                      <a:pt x="149" y="533"/>
                    </a:lnTo>
                    <a:lnTo>
                      <a:pt x="142" y="551"/>
                    </a:lnTo>
                    <a:lnTo>
                      <a:pt x="130" y="567"/>
                    </a:lnTo>
                    <a:lnTo>
                      <a:pt x="121" y="590"/>
                    </a:lnTo>
                    <a:lnTo>
                      <a:pt x="115" y="609"/>
                    </a:lnTo>
                    <a:lnTo>
                      <a:pt x="105" y="627"/>
                    </a:lnTo>
                    <a:lnTo>
                      <a:pt x="94" y="643"/>
                    </a:lnTo>
                    <a:lnTo>
                      <a:pt x="82" y="662"/>
                    </a:lnTo>
                    <a:lnTo>
                      <a:pt x="66" y="670"/>
                    </a:lnTo>
                    <a:lnTo>
                      <a:pt x="51" y="674"/>
                    </a:lnTo>
                    <a:lnTo>
                      <a:pt x="29" y="686"/>
                    </a:lnTo>
                    <a:lnTo>
                      <a:pt x="6" y="688"/>
                    </a:lnTo>
                    <a:lnTo>
                      <a:pt x="0" y="680"/>
                    </a:lnTo>
                    <a:lnTo>
                      <a:pt x="23" y="679"/>
                    </a:lnTo>
                    <a:lnTo>
                      <a:pt x="39" y="671"/>
                    </a:lnTo>
                    <a:lnTo>
                      <a:pt x="63" y="661"/>
                    </a:lnTo>
                    <a:lnTo>
                      <a:pt x="81" y="646"/>
                    </a:lnTo>
                    <a:lnTo>
                      <a:pt x="88" y="628"/>
                    </a:lnTo>
                    <a:lnTo>
                      <a:pt x="96" y="613"/>
                    </a:lnTo>
                    <a:lnTo>
                      <a:pt x="102" y="591"/>
                    </a:lnTo>
                    <a:lnTo>
                      <a:pt x="115" y="579"/>
                    </a:lnTo>
                    <a:lnTo>
                      <a:pt x="121" y="557"/>
                    </a:lnTo>
                    <a:lnTo>
                      <a:pt x="127" y="538"/>
                    </a:lnTo>
                    <a:lnTo>
                      <a:pt x="130" y="524"/>
                    </a:lnTo>
                    <a:lnTo>
                      <a:pt x="139" y="506"/>
                    </a:lnTo>
                    <a:lnTo>
                      <a:pt x="151" y="487"/>
                    </a:lnTo>
                    <a:lnTo>
                      <a:pt x="160" y="474"/>
                    </a:lnTo>
                    <a:lnTo>
                      <a:pt x="163" y="455"/>
                    </a:lnTo>
                    <a:lnTo>
                      <a:pt x="167" y="423"/>
                    </a:lnTo>
                    <a:lnTo>
                      <a:pt x="165" y="396"/>
                    </a:lnTo>
                    <a:lnTo>
                      <a:pt x="160" y="362"/>
                    </a:lnTo>
                    <a:lnTo>
                      <a:pt x="158" y="335"/>
                    </a:lnTo>
                    <a:lnTo>
                      <a:pt x="157" y="327"/>
                    </a:lnTo>
                    <a:lnTo>
                      <a:pt x="168" y="299"/>
                    </a:lnTo>
                    <a:lnTo>
                      <a:pt x="174" y="271"/>
                    </a:lnTo>
                    <a:lnTo>
                      <a:pt x="174" y="247"/>
                    </a:lnTo>
                    <a:lnTo>
                      <a:pt x="171" y="234"/>
                    </a:lnTo>
                    <a:lnTo>
                      <a:pt x="176" y="207"/>
                    </a:lnTo>
                    <a:lnTo>
                      <a:pt x="174" y="195"/>
                    </a:lnTo>
                    <a:lnTo>
                      <a:pt x="182" y="154"/>
                    </a:lnTo>
                    <a:lnTo>
                      <a:pt x="180" y="136"/>
                    </a:lnTo>
                    <a:lnTo>
                      <a:pt x="180" y="110"/>
                    </a:lnTo>
                    <a:lnTo>
                      <a:pt x="188" y="93"/>
                    </a:lnTo>
                    <a:lnTo>
                      <a:pt x="189" y="76"/>
                    </a:lnTo>
                    <a:lnTo>
                      <a:pt x="189" y="49"/>
                    </a:lnTo>
                    <a:lnTo>
                      <a:pt x="189" y="27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Freeform 53"/>
              <p:cNvSpPr>
                <a:spLocks/>
              </p:cNvSpPr>
              <p:nvPr/>
            </p:nvSpPr>
            <p:spPr bwMode="auto">
              <a:xfrm rot="-3405074">
                <a:off x="2337" y="1423"/>
                <a:ext cx="177" cy="347"/>
              </a:xfrm>
              <a:custGeom>
                <a:avLst/>
                <a:gdLst>
                  <a:gd name="T0" fmla="*/ 171 w 206"/>
                  <a:gd name="T1" fmla="*/ 9 h 692"/>
                  <a:gd name="T2" fmla="*/ 166 w 206"/>
                  <a:gd name="T3" fmla="*/ 38 h 692"/>
                  <a:gd name="T4" fmla="*/ 164 w 206"/>
                  <a:gd name="T5" fmla="*/ 52 h 692"/>
                  <a:gd name="T6" fmla="*/ 157 w 206"/>
                  <a:gd name="T7" fmla="*/ 79 h 692"/>
                  <a:gd name="T8" fmla="*/ 157 w 206"/>
                  <a:gd name="T9" fmla="*/ 106 h 692"/>
                  <a:gd name="T10" fmla="*/ 158 w 206"/>
                  <a:gd name="T11" fmla="*/ 116 h 692"/>
                  <a:gd name="T12" fmla="*/ 156 w 206"/>
                  <a:gd name="T13" fmla="*/ 134 h 692"/>
                  <a:gd name="T14" fmla="*/ 144 w 206"/>
                  <a:gd name="T15" fmla="*/ 157 h 692"/>
                  <a:gd name="T16" fmla="*/ 143 w 206"/>
                  <a:gd name="T17" fmla="*/ 190 h 692"/>
                  <a:gd name="T18" fmla="*/ 137 w 206"/>
                  <a:gd name="T19" fmla="*/ 215 h 692"/>
                  <a:gd name="T20" fmla="*/ 140 w 206"/>
                  <a:gd name="T21" fmla="*/ 235 h 692"/>
                  <a:gd name="T22" fmla="*/ 121 w 206"/>
                  <a:gd name="T23" fmla="*/ 258 h 692"/>
                  <a:gd name="T24" fmla="*/ 105 w 206"/>
                  <a:gd name="T25" fmla="*/ 280 h 692"/>
                  <a:gd name="T26" fmla="*/ 93 w 206"/>
                  <a:gd name="T27" fmla="*/ 296 h 692"/>
                  <a:gd name="T28" fmla="*/ 75 w 206"/>
                  <a:gd name="T29" fmla="*/ 313 h 692"/>
                  <a:gd name="T30" fmla="*/ 46 w 206"/>
                  <a:gd name="T31" fmla="*/ 319 h 692"/>
                  <a:gd name="T32" fmla="*/ 27 w 206"/>
                  <a:gd name="T33" fmla="*/ 333 h 692"/>
                  <a:gd name="T34" fmla="*/ 0 w 206"/>
                  <a:gd name="T35" fmla="*/ 340 h 692"/>
                  <a:gd name="T36" fmla="*/ 30 w 206"/>
                  <a:gd name="T37" fmla="*/ 322 h 692"/>
                  <a:gd name="T38" fmla="*/ 60 w 206"/>
                  <a:gd name="T39" fmla="*/ 313 h 692"/>
                  <a:gd name="T40" fmla="*/ 84 w 206"/>
                  <a:gd name="T41" fmla="*/ 298 h 692"/>
                  <a:gd name="T42" fmla="*/ 95 w 206"/>
                  <a:gd name="T43" fmla="*/ 281 h 692"/>
                  <a:gd name="T44" fmla="*/ 116 w 206"/>
                  <a:gd name="T45" fmla="*/ 255 h 692"/>
                  <a:gd name="T46" fmla="*/ 129 w 206"/>
                  <a:gd name="T47" fmla="*/ 237 h 692"/>
                  <a:gd name="T48" fmla="*/ 130 w 206"/>
                  <a:gd name="T49" fmla="*/ 219 h 692"/>
                  <a:gd name="T50" fmla="*/ 134 w 206"/>
                  <a:gd name="T51" fmla="*/ 192 h 692"/>
                  <a:gd name="T52" fmla="*/ 142 w 206"/>
                  <a:gd name="T53" fmla="*/ 171 h 692"/>
                  <a:gd name="T54" fmla="*/ 139 w 206"/>
                  <a:gd name="T55" fmla="*/ 152 h 692"/>
                  <a:gd name="T56" fmla="*/ 148 w 206"/>
                  <a:gd name="T57" fmla="*/ 134 h 692"/>
                  <a:gd name="T58" fmla="*/ 150 w 206"/>
                  <a:gd name="T59" fmla="*/ 120 h 692"/>
                  <a:gd name="T60" fmla="*/ 147 w 206"/>
                  <a:gd name="T61" fmla="*/ 90 h 692"/>
                  <a:gd name="T62" fmla="*/ 153 w 206"/>
                  <a:gd name="T63" fmla="*/ 69 h 692"/>
                  <a:gd name="T64" fmla="*/ 160 w 206"/>
                  <a:gd name="T65" fmla="*/ 47 h 692"/>
                  <a:gd name="T66" fmla="*/ 157 w 206"/>
                  <a:gd name="T67" fmla="*/ 32 h 692"/>
                  <a:gd name="T68" fmla="*/ 163 w 206"/>
                  <a:gd name="T69" fmla="*/ 12 h 6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6"/>
                  <a:gd name="T106" fmla="*/ 0 h 692"/>
                  <a:gd name="T107" fmla="*/ 206 w 206"/>
                  <a:gd name="T108" fmla="*/ 692 h 6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6" h="692">
                    <a:moveTo>
                      <a:pt x="206" y="0"/>
                    </a:moveTo>
                    <a:lnTo>
                      <a:pt x="199" y="17"/>
                    </a:lnTo>
                    <a:lnTo>
                      <a:pt x="193" y="57"/>
                    </a:lnTo>
                    <a:lnTo>
                      <a:pt x="193" y="75"/>
                    </a:lnTo>
                    <a:lnTo>
                      <a:pt x="193" y="94"/>
                    </a:lnTo>
                    <a:lnTo>
                      <a:pt x="191" y="103"/>
                    </a:lnTo>
                    <a:lnTo>
                      <a:pt x="186" y="122"/>
                    </a:lnTo>
                    <a:lnTo>
                      <a:pt x="183" y="158"/>
                    </a:lnTo>
                    <a:lnTo>
                      <a:pt x="183" y="195"/>
                    </a:lnTo>
                    <a:lnTo>
                      <a:pt x="183" y="211"/>
                    </a:lnTo>
                    <a:lnTo>
                      <a:pt x="183" y="223"/>
                    </a:lnTo>
                    <a:lnTo>
                      <a:pt x="184" y="232"/>
                    </a:lnTo>
                    <a:lnTo>
                      <a:pt x="183" y="249"/>
                    </a:lnTo>
                    <a:lnTo>
                      <a:pt x="181" y="268"/>
                    </a:lnTo>
                    <a:lnTo>
                      <a:pt x="172" y="298"/>
                    </a:lnTo>
                    <a:lnTo>
                      <a:pt x="168" y="314"/>
                    </a:lnTo>
                    <a:lnTo>
                      <a:pt x="169" y="347"/>
                    </a:lnTo>
                    <a:lnTo>
                      <a:pt x="166" y="379"/>
                    </a:lnTo>
                    <a:lnTo>
                      <a:pt x="162" y="411"/>
                    </a:lnTo>
                    <a:lnTo>
                      <a:pt x="160" y="429"/>
                    </a:lnTo>
                    <a:lnTo>
                      <a:pt x="160" y="443"/>
                    </a:lnTo>
                    <a:lnTo>
                      <a:pt x="163" y="469"/>
                    </a:lnTo>
                    <a:lnTo>
                      <a:pt x="153" y="488"/>
                    </a:lnTo>
                    <a:lnTo>
                      <a:pt x="141" y="514"/>
                    </a:lnTo>
                    <a:lnTo>
                      <a:pt x="129" y="535"/>
                    </a:lnTo>
                    <a:lnTo>
                      <a:pt x="122" y="558"/>
                    </a:lnTo>
                    <a:lnTo>
                      <a:pt x="120" y="575"/>
                    </a:lnTo>
                    <a:lnTo>
                      <a:pt x="108" y="590"/>
                    </a:lnTo>
                    <a:lnTo>
                      <a:pt x="101" y="609"/>
                    </a:lnTo>
                    <a:lnTo>
                      <a:pt x="87" y="625"/>
                    </a:lnTo>
                    <a:lnTo>
                      <a:pt x="71" y="633"/>
                    </a:lnTo>
                    <a:lnTo>
                      <a:pt x="53" y="637"/>
                    </a:lnTo>
                    <a:lnTo>
                      <a:pt x="43" y="649"/>
                    </a:lnTo>
                    <a:lnTo>
                      <a:pt x="32" y="665"/>
                    </a:lnTo>
                    <a:lnTo>
                      <a:pt x="6" y="692"/>
                    </a:lnTo>
                    <a:lnTo>
                      <a:pt x="0" y="679"/>
                    </a:lnTo>
                    <a:lnTo>
                      <a:pt x="17" y="667"/>
                    </a:lnTo>
                    <a:lnTo>
                      <a:pt x="35" y="643"/>
                    </a:lnTo>
                    <a:lnTo>
                      <a:pt x="49" y="633"/>
                    </a:lnTo>
                    <a:lnTo>
                      <a:pt x="70" y="624"/>
                    </a:lnTo>
                    <a:lnTo>
                      <a:pt x="90" y="618"/>
                    </a:lnTo>
                    <a:lnTo>
                      <a:pt x="98" y="594"/>
                    </a:lnTo>
                    <a:lnTo>
                      <a:pt x="105" y="575"/>
                    </a:lnTo>
                    <a:lnTo>
                      <a:pt x="110" y="560"/>
                    </a:lnTo>
                    <a:lnTo>
                      <a:pt x="120" y="535"/>
                    </a:lnTo>
                    <a:lnTo>
                      <a:pt x="135" y="508"/>
                    </a:lnTo>
                    <a:lnTo>
                      <a:pt x="145" y="488"/>
                    </a:lnTo>
                    <a:lnTo>
                      <a:pt x="150" y="472"/>
                    </a:lnTo>
                    <a:lnTo>
                      <a:pt x="156" y="460"/>
                    </a:lnTo>
                    <a:lnTo>
                      <a:pt x="151" y="436"/>
                    </a:lnTo>
                    <a:lnTo>
                      <a:pt x="153" y="409"/>
                    </a:lnTo>
                    <a:lnTo>
                      <a:pt x="156" y="382"/>
                    </a:lnTo>
                    <a:lnTo>
                      <a:pt x="160" y="368"/>
                    </a:lnTo>
                    <a:lnTo>
                      <a:pt x="165" y="342"/>
                    </a:lnTo>
                    <a:lnTo>
                      <a:pt x="162" y="323"/>
                    </a:lnTo>
                    <a:lnTo>
                      <a:pt x="162" y="304"/>
                    </a:lnTo>
                    <a:lnTo>
                      <a:pt x="166" y="283"/>
                    </a:lnTo>
                    <a:lnTo>
                      <a:pt x="172" y="268"/>
                    </a:lnTo>
                    <a:lnTo>
                      <a:pt x="175" y="259"/>
                    </a:lnTo>
                    <a:lnTo>
                      <a:pt x="175" y="240"/>
                    </a:lnTo>
                    <a:lnTo>
                      <a:pt x="171" y="211"/>
                    </a:lnTo>
                    <a:lnTo>
                      <a:pt x="171" y="180"/>
                    </a:lnTo>
                    <a:lnTo>
                      <a:pt x="172" y="162"/>
                    </a:lnTo>
                    <a:lnTo>
                      <a:pt x="178" y="137"/>
                    </a:lnTo>
                    <a:lnTo>
                      <a:pt x="180" y="116"/>
                    </a:lnTo>
                    <a:lnTo>
                      <a:pt x="186" y="94"/>
                    </a:lnTo>
                    <a:lnTo>
                      <a:pt x="183" y="76"/>
                    </a:lnTo>
                    <a:lnTo>
                      <a:pt x="183" y="63"/>
                    </a:lnTo>
                    <a:lnTo>
                      <a:pt x="184" y="41"/>
                    </a:lnTo>
                    <a:lnTo>
                      <a:pt x="190" y="2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A87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2" name="Freeform 54"/>
              <p:cNvSpPr>
                <a:spLocks/>
              </p:cNvSpPr>
              <p:nvPr/>
            </p:nvSpPr>
            <p:spPr bwMode="auto">
              <a:xfrm rot="-3405074">
                <a:off x="2220" y="1615"/>
                <a:ext cx="140" cy="465"/>
              </a:xfrm>
              <a:custGeom>
                <a:avLst/>
                <a:gdLst>
                  <a:gd name="T0" fmla="*/ 125 w 162"/>
                  <a:gd name="T1" fmla="*/ 385 h 930"/>
                  <a:gd name="T2" fmla="*/ 137 w 162"/>
                  <a:gd name="T3" fmla="*/ 411 h 930"/>
                  <a:gd name="T4" fmla="*/ 140 w 162"/>
                  <a:gd name="T5" fmla="*/ 438 h 930"/>
                  <a:gd name="T6" fmla="*/ 124 w 162"/>
                  <a:gd name="T7" fmla="*/ 456 h 930"/>
                  <a:gd name="T8" fmla="*/ 91 w 162"/>
                  <a:gd name="T9" fmla="*/ 464 h 930"/>
                  <a:gd name="T10" fmla="*/ 51 w 162"/>
                  <a:gd name="T11" fmla="*/ 462 h 930"/>
                  <a:gd name="T12" fmla="*/ 46 w 162"/>
                  <a:gd name="T13" fmla="*/ 449 h 930"/>
                  <a:gd name="T14" fmla="*/ 53 w 162"/>
                  <a:gd name="T15" fmla="*/ 432 h 930"/>
                  <a:gd name="T16" fmla="*/ 53 w 162"/>
                  <a:gd name="T17" fmla="*/ 397 h 930"/>
                  <a:gd name="T18" fmla="*/ 46 w 162"/>
                  <a:gd name="T19" fmla="*/ 368 h 930"/>
                  <a:gd name="T20" fmla="*/ 35 w 162"/>
                  <a:gd name="T21" fmla="*/ 345 h 930"/>
                  <a:gd name="T22" fmla="*/ 35 w 162"/>
                  <a:gd name="T23" fmla="*/ 316 h 930"/>
                  <a:gd name="T24" fmla="*/ 21 w 162"/>
                  <a:gd name="T25" fmla="*/ 294 h 930"/>
                  <a:gd name="T26" fmla="*/ 14 w 162"/>
                  <a:gd name="T27" fmla="*/ 257 h 930"/>
                  <a:gd name="T28" fmla="*/ 14 w 162"/>
                  <a:gd name="T29" fmla="*/ 229 h 930"/>
                  <a:gd name="T30" fmla="*/ 0 w 162"/>
                  <a:gd name="T31" fmla="*/ 192 h 930"/>
                  <a:gd name="T32" fmla="*/ 10 w 162"/>
                  <a:gd name="T33" fmla="*/ 156 h 930"/>
                  <a:gd name="T34" fmla="*/ 6 w 162"/>
                  <a:gd name="T35" fmla="*/ 127 h 930"/>
                  <a:gd name="T36" fmla="*/ 6 w 162"/>
                  <a:gd name="T37" fmla="*/ 98 h 930"/>
                  <a:gd name="T38" fmla="*/ 21 w 162"/>
                  <a:gd name="T39" fmla="*/ 61 h 930"/>
                  <a:gd name="T40" fmla="*/ 16 w 162"/>
                  <a:gd name="T41" fmla="*/ 21 h 930"/>
                  <a:gd name="T42" fmla="*/ 18 w 162"/>
                  <a:gd name="T43" fmla="*/ 8 h 930"/>
                  <a:gd name="T44" fmla="*/ 37 w 162"/>
                  <a:gd name="T45" fmla="*/ 23 h 930"/>
                  <a:gd name="T46" fmla="*/ 48 w 162"/>
                  <a:gd name="T47" fmla="*/ 42 h 930"/>
                  <a:gd name="T48" fmla="*/ 45 w 162"/>
                  <a:gd name="T49" fmla="*/ 70 h 930"/>
                  <a:gd name="T50" fmla="*/ 38 w 162"/>
                  <a:gd name="T51" fmla="*/ 99 h 930"/>
                  <a:gd name="T52" fmla="*/ 40 w 162"/>
                  <a:gd name="T53" fmla="*/ 134 h 930"/>
                  <a:gd name="T54" fmla="*/ 46 w 162"/>
                  <a:gd name="T55" fmla="*/ 154 h 930"/>
                  <a:gd name="T56" fmla="*/ 41 w 162"/>
                  <a:gd name="T57" fmla="*/ 181 h 930"/>
                  <a:gd name="T58" fmla="*/ 41 w 162"/>
                  <a:gd name="T59" fmla="*/ 206 h 930"/>
                  <a:gd name="T60" fmla="*/ 48 w 162"/>
                  <a:gd name="T61" fmla="*/ 230 h 930"/>
                  <a:gd name="T62" fmla="*/ 44 w 162"/>
                  <a:gd name="T63" fmla="*/ 258 h 930"/>
                  <a:gd name="T64" fmla="*/ 56 w 162"/>
                  <a:gd name="T65" fmla="*/ 277 h 930"/>
                  <a:gd name="T66" fmla="*/ 68 w 162"/>
                  <a:gd name="T67" fmla="*/ 302 h 930"/>
                  <a:gd name="T68" fmla="*/ 71 w 162"/>
                  <a:gd name="T69" fmla="*/ 332 h 930"/>
                  <a:gd name="T70" fmla="*/ 87 w 162"/>
                  <a:gd name="T71" fmla="*/ 357 h 930"/>
                  <a:gd name="T72" fmla="*/ 114 w 162"/>
                  <a:gd name="T73" fmla="*/ 376 h 9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2"/>
                  <a:gd name="T112" fmla="*/ 0 h 930"/>
                  <a:gd name="T113" fmla="*/ 162 w 162"/>
                  <a:gd name="T114" fmla="*/ 930 h 9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2" h="930">
                    <a:moveTo>
                      <a:pt x="132" y="751"/>
                    </a:moveTo>
                    <a:lnTo>
                      <a:pt x="145" y="770"/>
                    </a:lnTo>
                    <a:lnTo>
                      <a:pt x="149" y="796"/>
                    </a:lnTo>
                    <a:lnTo>
                      <a:pt x="158" y="821"/>
                    </a:lnTo>
                    <a:lnTo>
                      <a:pt x="160" y="856"/>
                    </a:lnTo>
                    <a:lnTo>
                      <a:pt x="162" y="875"/>
                    </a:lnTo>
                    <a:lnTo>
                      <a:pt x="154" y="900"/>
                    </a:lnTo>
                    <a:lnTo>
                      <a:pt x="143" y="912"/>
                    </a:lnTo>
                    <a:lnTo>
                      <a:pt x="128" y="918"/>
                    </a:lnTo>
                    <a:lnTo>
                      <a:pt x="105" y="928"/>
                    </a:lnTo>
                    <a:lnTo>
                      <a:pt x="82" y="930"/>
                    </a:lnTo>
                    <a:lnTo>
                      <a:pt x="59" y="924"/>
                    </a:lnTo>
                    <a:lnTo>
                      <a:pt x="41" y="915"/>
                    </a:lnTo>
                    <a:lnTo>
                      <a:pt x="53" y="897"/>
                    </a:lnTo>
                    <a:lnTo>
                      <a:pt x="56" y="879"/>
                    </a:lnTo>
                    <a:lnTo>
                      <a:pt x="61" y="863"/>
                    </a:lnTo>
                    <a:lnTo>
                      <a:pt x="62" y="833"/>
                    </a:lnTo>
                    <a:lnTo>
                      <a:pt x="61" y="793"/>
                    </a:lnTo>
                    <a:lnTo>
                      <a:pt x="57" y="765"/>
                    </a:lnTo>
                    <a:lnTo>
                      <a:pt x="53" y="736"/>
                    </a:lnTo>
                    <a:lnTo>
                      <a:pt x="50" y="713"/>
                    </a:lnTo>
                    <a:lnTo>
                      <a:pt x="40" y="689"/>
                    </a:lnTo>
                    <a:lnTo>
                      <a:pt x="41" y="656"/>
                    </a:lnTo>
                    <a:lnTo>
                      <a:pt x="40" y="632"/>
                    </a:lnTo>
                    <a:lnTo>
                      <a:pt x="37" y="610"/>
                    </a:lnTo>
                    <a:lnTo>
                      <a:pt x="24" y="588"/>
                    </a:lnTo>
                    <a:lnTo>
                      <a:pt x="13" y="548"/>
                    </a:lnTo>
                    <a:lnTo>
                      <a:pt x="16" y="513"/>
                    </a:lnTo>
                    <a:lnTo>
                      <a:pt x="18" y="482"/>
                    </a:lnTo>
                    <a:lnTo>
                      <a:pt x="16" y="458"/>
                    </a:lnTo>
                    <a:lnTo>
                      <a:pt x="12" y="421"/>
                    </a:lnTo>
                    <a:lnTo>
                      <a:pt x="0" y="384"/>
                    </a:lnTo>
                    <a:lnTo>
                      <a:pt x="6" y="352"/>
                    </a:lnTo>
                    <a:lnTo>
                      <a:pt x="12" y="312"/>
                    </a:lnTo>
                    <a:lnTo>
                      <a:pt x="12" y="278"/>
                    </a:lnTo>
                    <a:lnTo>
                      <a:pt x="7" y="254"/>
                    </a:lnTo>
                    <a:lnTo>
                      <a:pt x="9" y="232"/>
                    </a:lnTo>
                    <a:lnTo>
                      <a:pt x="7" y="195"/>
                    </a:lnTo>
                    <a:lnTo>
                      <a:pt x="16" y="164"/>
                    </a:lnTo>
                    <a:lnTo>
                      <a:pt x="24" y="122"/>
                    </a:lnTo>
                    <a:lnTo>
                      <a:pt x="27" y="77"/>
                    </a:lnTo>
                    <a:lnTo>
                      <a:pt x="18" y="42"/>
                    </a:lnTo>
                    <a:lnTo>
                      <a:pt x="4" y="0"/>
                    </a:lnTo>
                    <a:lnTo>
                      <a:pt x="21" y="16"/>
                    </a:lnTo>
                    <a:lnTo>
                      <a:pt x="34" y="30"/>
                    </a:lnTo>
                    <a:lnTo>
                      <a:pt x="43" y="45"/>
                    </a:lnTo>
                    <a:lnTo>
                      <a:pt x="50" y="62"/>
                    </a:lnTo>
                    <a:lnTo>
                      <a:pt x="55" y="84"/>
                    </a:lnTo>
                    <a:lnTo>
                      <a:pt x="55" y="109"/>
                    </a:lnTo>
                    <a:lnTo>
                      <a:pt x="52" y="140"/>
                    </a:lnTo>
                    <a:lnTo>
                      <a:pt x="46" y="174"/>
                    </a:lnTo>
                    <a:lnTo>
                      <a:pt x="44" y="198"/>
                    </a:lnTo>
                    <a:lnTo>
                      <a:pt x="43" y="237"/>
                    </a:lnTo>
                    <a:lnTo>
                      <a:pt x="46" y="268"/>
                    </a:lnTo>
                    <a:lnTo>
                      <a:pt x="52" y="292"/>
                    </a:lnTo>
                    <a:lnTo>
                      <a:pt x="53" y="308"/>
                    </a:lnTo>
                    <a:lnTo>
                      <a:pt x="52" y="338"/>
                    </a:lnTo>
                    <a:lnTo>
                      <a:pt x="47" y="361"/>
                    </a:lnTo>
                    <a:lnTo>
                      <a:pt x="43" y="383"/>
                    </a:lnTo>
                    <a:lnTo>
                      <a:pt x="47" y="412"/>
                    </a:lnTo>
                    <a:lnTo>
                      <a:pt x="55" y="438"/>
                    </a:lnTo>
                    <a:lnTo>
                      <a:pt x="56" y="460"/>
                    </a:lnTo>
                    <a:lnTo>
                      <a:pt x="55" y="484"/>
                    </a:lnTo>
                    <a:lnTo>
                      <a:pt x="51" y="515"/>
                    </a:lnTo>
                    <a:lnTo>
                      <a:pt x="58" y="533"/>
                    </a:lnTo>
                    <a:lnTo>
                      <a:pt x="65" y="554"/>
                    </a:lnTo>
                    <a:lnTo>
                      <a:pt x="73" y="579"/>
                    </a:lnTo>
                    <a:lnTo>
                      <a:pt x="79" y="603"/>
                    </a:lnTo>
                    <a:lnTo>
                      <a:pt x="82" y="631"/>
                    </a:lnTo>
                    <a:lnTo>
                      <a:pt x="82" y="664"/>
                    </a:lnTo>
                    <a:lnTo>
                      <a:pt x="94" y="693"/>
                    </a:lnTo>
                    <a:lnTo>
                      <a:pt x="101" y="713"/>
                    </a:lnTo>
                    <a:lnTo>
                      <a:pt x="115" y="733"/>
                    </a:lnTo>
                    <a:lnTo>
                      <a:pt x="132" y="751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7" name="Rectangle 55"/>
            <p:cNvSpPr>
              <a:spLocks noChangeArrowheads="1"/>
            </p:cNvSpPr>
            <p:nvPr/>
          </p:nvSpPr>
          <p:spPr bwMode="auto">
            <a:xfrm rot="1200000">
              <a:off x="3514" y="284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" name="Rectangle 56"/>
            <p:cNvSpPr>
              <a:spLocks noChangeArrowheads="1"/>
            </p:cNvSpPr>
            <p:nvPr/>
          </p:nvSpPr>
          <p:spPr bwMode="auto">
            <a:xfrm rot="1200000">
              <a:off x="3650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" name="Rectangle 57"/>
            <p:cNvSpPr>
              <a:spLocks noChangeArrowheads="1"/>
            </p:cNvSpPr>
            <p:nvPr/>
          </p:nvSpPr>
          <p:spPr bwMode="auto">
            <a:xfrm rot="1200000">
              <a:off x="3832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0" name="Rectangle 58"/>
            <p:cNvSpPr>
              <a:spLocks noChangeArrowheads="1"/>
            </p:cNvSpPr>
            <p:nvPr/>
          </p:nvSpPr>
          <p:spPr bwMode="auto">
            <a:xfrm rot="1200000">
              <a:off x="4058" y="30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" name="Rectangle 59"/>
            <p:cNvSpPr>
              <a:spLocks noChangeArrowheads="1"/>
            </p:cNvSpPr>
            <p:nvPr/>
          </p:nvSpPr>
          <p:spPr bwMode="auto">
            <a:xfrm rot="1200000">
              <a:off x="3968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2" name="Rectangle 60"/>
            <p:cNvSpPr>
              <a:spLocks noChangeArrowheads="1"/>
            </p:cNvSpPr>
            <p:nvPr/>
          </p:nvSpPr>
          <p:spPr bwMode="auto">
            <a:xfrm rot="1200000">
              <a:off x="4240" y="32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" name="Rectangle 61"/>
            <p:cNvSpPr>
              <a:spLocks noChangeArrowheads="1"/>
            </p:cNvSpPr>
            <p:nvPr/>
          </p:nvSpPr>
          <p:spPr bwMode="auto">
            <a:xfrm rot="1200000">
              <a:off x="3469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4" name="Rectangle 62"/>
            <p:cNvSpPr>
              <a:spLocks noChangeArrowheads="1"/>
            </p:cNvSpPr>
            <p:nvPr/>
          </p:nvSpPr>
          <p:spPr bwMode="auto">
            <a:xfrm rot="1200000">
              <a:off x="3650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5" name="Rectangle 63"/>
            <p:cNvSpPr>
              <a:spLocks noChangeArrowheads="1"/>
            </p:cNvSpPr>
            <p:nvPr/>
          </p:nvSpPr>
          <p:spPr bwMode="auto">
            <a:xfrm rot="1200000">
              <a:off x="3786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" name="Rectangle 64"/>
            <p:cNvSpPr>
              <a:spLocks noChangeArrowheads="1"/>
            </p:cNvSpPr>
            <p:nvPr/>
          </p:nvSpPr>
          <p:spPr bwMode="auto">
            <a:xfrm rot="1200000">
              <a:off x="3968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" name="Rectangle 65"/>
            <p:cNvSpPr>
              <a:spLocks noChangeArrowheads="1"/>
            </p:cNvSpPr>
            <p:nvPr/>
          </p:nvSpPr>
          <p:spPr bwMode="auto">
            <a:xfrm rot="1200000">
              <a:off x="4194" y="32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" name="Rectangle 66"/>
            <p:cNvSpPr>
              <a:spLocks noChangeArrowheads="1"/>
            </p:cNvSpPr>
            <p:nvPr/>
          </p:nvSpPr>
          <p:spPr bwMode="auto">
            <a:xfrm rot="1200000">
              <a:off x="4104" y="32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" name="Rectangle 67"/>
            <p:cNvSpPr>
              <a:spLocks noChangeArrowheads="1"/>
            </p:cNvSpPr>
            <p:nvPr/>
          </p:nvSpPr>
          <p:spPr bwMode="auto">
            <a:xfrm rot="1200000">
              <a:off x="4376" y="33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" name="Rectangle 68"/>
            <p:cNvSpPr>
              <a:spLocks noChangeArrowheads="1"/>
            </p:cNvSpPr>
            <p:nvPr/>
          </p:nvSpPr>
          <p:spPr bwMode="auto">
            <a:xfrm rot="1200000">
              <a:off x="3605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" name="Rectangle 69"/>
            <p:cNvSpPr>
              <a:spLocks noChangeArrowheads="1"/>
            </p:cNvSpPr>
            <p:nvPr/>
          </p:nvSpPr>
          <p:spPr bwMode="auto">
            <a:xfrm rot="1200000">
              <a:off x="3514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" name="Rectangle 70"/>
            <p:cNvSpPr>
              <a:spLocks noChangeArrowheads="1"/>
            </p:cNvSpPr>
            <p:nvPr/>
          </p:nvSpPr>
          <p:spPr bwMode="auto">
            <a:xfrm rot="1200000">
              <a:off x="3650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" name="Rectangle 71"/>
            <p:cNvSpPr>
              <a:spLocks noChangeArrowheads="1"/>
            </p:cNvSpPr>
            <p:nvPr/>
          </p:nvSpPr>
          <p:spPr bwMode="auto">
            <a:xfrm rot="1200000">
              <a:off x="3832" y="320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" name="Rectangle 72"/>
            <p:cNvSpPr>
              <a:spLocks noChangeArrowheads="1"/>
            </p:cNvSpPr>
            <p:nvPr/>
          </p:nvSpPr>
          <p:spPr bwMode="auto">
            <a:xfrm rot="1200000">
              <a:off x="4058" y="32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" name="Rectangle 73"/>
            <p:cNvSpPr>
              <a:spLocks noChangeArrowheads="1"/>
            </p:cNvSpPr>
            <p:nvPr/>
          </p:nvSpPr>
          <p:spPr bwMode="auto">
            <a:xfrm rot="1200000">
              <a:off x="3968" y="329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6" name="Rectangle 74"/>
            <p:cNvSpPr>
              <a:spLocks noChangeArrowheads="1"/>
            </p:cNvSpPr>
            <p:nvPr/>
          </p:nvSpPr>
          <p:spPr bwMode="auto">
            <a:xfrm rot="1200000">
              <a:off x="4240" y="338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7" name="Rectangle 75"/>
            <p:cNvSpPr>
              <a:spLocks noChangeArrowheads="1"/>
            </p:cNvSpPr>
            <p:nvPr/>
          </p:nvSpPr>
          <p:spPr bwMode="auto">
            <a:xfrm rot="1200000">
              <a:off x="3469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8" name="Rectangle 76"/>
            <p:cNvSpPr>
              <a:spLocks noChangeArrowheads="1"/>
            </p:cNvSpPr>
            <p:nvPr/>
          </p:nvSpPr>
          <p:spPr bwMode="auto">
            <a:xfrm rot="1200000">
              <a:off x="3650" y="279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9" name="Rectangle 77"/>
            <p:cNvSpPr>
              <a:spLocks noChangeArrowheads="1"/>
            </p:cNvSpPr>
            <p:nvPr/>
          </p:nvSpPr>
          <p:spPr bwMode="auto">
            <a:xfrm rot="1200000">
              <a:off x="3786" y="29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0" name="Rectangle 78"/>
            <p:cNvSpPr>
              <a:spLocks noChangeArrowheads="1"/>
            </p:cNvSpPr>
            <p:nvPr/>
          </p:nvSpPr>
          <p:spPr bwMode="auto">
            <a:xfrm rot="1200000">
              <a:off x="3968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" name="Rectangle 79"/>
            <p:cNvSpPr>
              <a:spLocks noChangeArrowheads="1"/>
            </p:cNvSpPr>
            <p:nvPr/>
          </p:nvSpPr>
          <p:spPr bwMode="auto">
            <a:xfrm rot="1200000">
              <a:off x="4194" y="302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" name="Rectangle 80"/>
            <p:cNvSpPr>
              <a:spLocks noChangeArrowheads="1"/>
            </p:cNvSpPr>
            <p:nvPr/>
          </p:nvSpPr>
          <p:spPr bwMode="auto">
            <a:xfrm rot="1200000">
              <a:off x="4104" y="30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3" name="Rectangle 81"/>
            <p:cNvSpPr>
              <a:spLocks noChangeArrowheads="1"/>
            </p:cNvSpPr>
            <p:nvPr/>
          </p:nvSpPr>
          <p:spPr bwMode="auto">
            <a:xfrm rot="1200000">
              <a:off x="4376" y="316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4" name="Rectangle 82"/>
            <p:cNvSpPr>
              <a:spLocks noChangeArrowheads="1"/>
            </p:cNvSpPr>
            <p:nvPr/>
          </p:nvSpPr>
          <p:spPr bwMode="auto">
            <a:xfrm rot="1200000">
              <a:off x="3605" y="29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5" name="Rectangle 83"/>
            <p:cNvSpPr>
              <a:spLocks noChangeArrowheads="1"/>
            </p:cNvSpPr>
            <p:nvPr/>
          </p:nvSpPr>
          <p:spPr bwMode="auto">
            <a:xfrm rot="1200000">
              <a:off x="3559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 rot="1200000">
              <a:off x="3695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7" name="Rectangle 85"/>
            <p:cNvSpPr>
              <a:spLocks noChangeArrowheads="1"/>
            </p:cNvSpPr>
            <p:nvPr/>
          </p:nvSpPr>
          <p:spPr bwMode="auto">
            <a:xfrm rot="1200000">
              <a:off x="3877" y="24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8" name="Rectangle 86"/>
            <p:cNvSpPr>
              <a:spLocks noChangeArrowheads="1"/>
            </p:cNvSpPr>
            <p:nvPr/>
          </p:nvSpPr>
          <p:spPr bwMode="auto">
            <a:xfrm rot="1200000">
              <a:off x="4103" y="247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9" name="Rectangle 87"/>
            <p:cNvSpPr>
              <a:spLocks noChangeArrowheads="1"/>
            </p:cNvSpPr>
            <p:nvPr/>
          </p:nvSpPr>
          <p:spPr bwMode="auto">
            <a:xfrm rot="1200000">
              <a:off x="4013" y="252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0" name="Rectangle 88"/>
            <p:cNvSpPr>
              <a:spLocks noChangeArrowheads="1"/>
            </p:cNvSpPr>
            <p:nvPr/>
          </p:nvSpPr>
          <p:spPr bwMode="auto">
            <a:xfrm rot="1200000">
              <a:off x="4285" y="261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" name="Rectangle 89"/>
            <p:cNvSpPr>
              <a:spLocks noChangeArrowheads="1"/>
            </p:cNvSpPr>
            <p:nvPr/>
          </p:nvSpPr>
          <p:spPr bwMode="auto">
            <a:xfrm rot="1200000">
              <a:off x="3514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" name="Rectangle 90"/>
            <p:cNvSpPr>
              <a:spLocks noChangeArrowheads="1"/>
            </p:cNvSpPr>
            <p:nvPr/>
          </p:nvSpPr>
          <p:spPr bwMode="auto">
            <a:xfrm rot="1200000">
              <a:off x="3650" y="211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" name="Rectangle 91"/>
            <p:cNvSpPr>
              <a:spLocks noChangeArrowheads="1"/>
            </p:cNvSpPr>
            <p:nvPr/>
          </p:nvSpPr>
          <p:spPr bwMode="auto">
            <a:xfrm rot="1200000">
              <a:off x="3786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4" name="Rectangle 92"/>
            <p:cNvSpPr>
              <a:spLocks noChangeArrowheads="1"/>
            </p:cNvSpPr>
            <p:nvPr/>
          </p:nvSpPr>
          <p:spPr bwMode="auto">
            <a:xfrm rot="1200000">
              <a:off x="3968" y="229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5" name="Rectangle 93"/>
            <p:cNvSpPr>
              <a:spLocks noChangeArrowheads="1"/>
            </p:cNvSpPr>
            <p:nvPr/>
          </p:nvSpPr>
          <p:spPr bwMode="auto">
            <a:xfrm rot="1200000">
              <a:off x="4194" y="234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6" name="Rectangle 94"/>
            <p:cNvSpPr>
              <a:spLocks noChangeArrowheads="1"/>
            </p:cNvSpPr>
            <p:nvPr/>
          </p:nvSpPr>
          <p:spPr bwMode="auto">
            <a:xfrm rot="1200000">
              <a:off x="4104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7" name="Rectangle 95"/>
            <p:cNvSpPr>
              <a:spLocks noChangeArrowheads="1"/>
            </p:cNvSpPr>
            <p:nvPr/>
          </p:nvSpPr>
          <p:spPr bwMode="auto">
            <a:xfrm rot="1200000">
              <a:off x="4376" y="247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8" name="Rectangle 96"/>
            <p:cNvSpPr>
              <a:spLocks noChangeArrowheads="1"/>
            </p:cNvSpPr>
            <p:nvPr/>
          </p:nvSpPr>
          <p:spPr bwMode="auto">
            <a:xfrm rot="1200000">
              <a:off x="3605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9" name="Rectangle 97"/>
            <p:cNvSpPr>
              <a:spLocks noChangeArrowheads="1"/>
            </p:cNvSpPr>
            <p:nvPr/>
          </p:nvSpPr>
          <p:spPr bwMode="auto">
            <a:xfrm rot="1200000">
              <a:off x="4507" y="266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0" name="Rectangle 98"/>
            <p:cNvSpPr>
              <a:spLocks noChangeArrowheads="1"/>
            </p:cNvSpPr>
            <p:nvPr/>
          </p:nvSpPr>
          <p:spPr bwMode="auto">
            <a:xfrm rot="1200000">
              <a:off x="4643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1" name="Rectangle 99"/>
            <p:cNvSpPr>
              <a:spLocks noChangeArrowheads="1"/>
            </p:cNvSpPr>
            <p:nvPr/>
          </p:nvSpPr>
          <p:spPr bwMode="auto">
            <a:xfrm rot="1200000">
              <a:off x="4825" y="28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" name="Rectangle 100"/>
            <p:cNvSpPr>
              <a:spLocks noChangeArrowheads="1"/>
            </p:cNvSpPr>
            <p:nvPr/>
          </p:nvSpPr>
          <p:spPr bwMode="auto">
            <a:xfrm rot="1200000">
              <a:off x="5051" y="288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" name="Rectangle 101"/>
            <p:cNvSpPr>
              <a:spLocks noChangeArrowheads="1"/>
            </p:cNvSpPr>
            <p:nvPr/>
          </p:nvSpPr>
          <p:spPr bwMode="auto">
            <a:xfrm rot="1200000">
              <a:off x="4961" y="293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4" name="Rectangle 102"/>
            <p:cNvSpPr>
              <a:spLocks noChangeArrowheads="1"/>
            </p:cNvSpPr>
            <p:nvPr/>
          </p:nvSpPr>
          <p:spPr bwMode="auto">
            <a:xfrm rot="1200000">
              <a:off x="5233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" name="Rectangle 103"/>
            <p:cNvSpPr>
              <a:spLocks noChangeArrowheads="1"/>
            </p:cNvSpPr>
            <p:nvPr/>
          </p:nvSpPr>
          <p:spPr bwMode="auto">
            <a:xfrm rot="1200000">
              <a:off x="4462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6" name="Rectangle 104"/>
            <p:cNvSpPr>
              <a:spLocks noChangeArrowheads="1"/>
            </p:cNvSpPr>
            <p:nvPr/>
          </p:nvSpPr>
          <p:spPr bwMode="auto">
            <a:xfrm rot="1200000">
              <a:off x="4734" y="25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7" name="Rectangle 105"/>
            <p:cNvSpPr>
              <a:spLocks noChangeArrowheads="1"/>
            </p:cNvSpPr>
            <p:nvPr/>
          </p:nvSpPr>
          <p:spPr bwMode="auto">
            <a:xfrm rot="1200000">
              <a:off x="4870" y="27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8" name="Rectangle 106"/>
            <p:cNvSpPr>
              <a:spLocks noChangeArrowheads="1"/>
            </p:cNvSpPr>
            <p:nvPr/>
          </p:nvSpPr>
          <p:spPr bwMode="auto">
            <a:xfrm rot="1200000">
              <a:off x="5052" y="27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" name="Rectangle 107"/>
            <p:cNvSpPr>
              <a:spLocks noChangeArrowheads="1"/>
            </p:cNvSpPr>
            <p:nvPr/>
          </p:nvSpPr>
          <p:spPr bwMode="auto">
            <a:xfrm rot="1200000">
              <a:off x="5278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0" name="Rectangle 108"/>
            <p:cNvSpPr>
              <a:spLocks noChangeArrowheads="1"/>
            </p:cNvSpPr>
            <p:nvPr/>
          </p:nvSpPr>
          <p:spPr bwMode="auto">
            <a:xfrm rot="1200000">
              <a:off x="5188" y="28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1" name="Rectangle 109"/>
            <p:cNvSpPr>
              <a:spLocks noChangeArrowheads="1"/>
            </p:cNvSpPr>
            <p:nvPr/>
          </p:nvSpPr>
          <p:spPr bwMode="auto">
            <a:xfrm rot="1200000">
              <a:off x="5460" y="293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" name="Rectangle 110"/>
            <p:cNvSpPr>
              <a:spLocks noChangeArrowheads="1"/>
            </p:cNvSpPr>
            <p:nvPr/>
          </p:nvSpPr>
          <p:spPr bwMode="auto">
            <a:xfrm rot="1200000">
              <a:off x="4689" y="27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" name="Text Box 113"/>
            <p:cNvSpPr txBox="1">
              <a:spLocks noChangeArrowheads="1"/>
            </p:cNvSpPr>
            <p:nvPr/>
          </p:nvSpPr>
          <p:spPr bwMode="auto">
            <a:xfrm>
              <a:off x="2880" y="3871"/>
              <a:ext cx="281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latin typeface="Tahoma" pitchFamily="34" charset="0"/>
                </a:rPr>
                <a:t>Reorientação e compressão</a:t>
              </a:r>
            </a:p>
          </p:txBody>
        </p:sp>
        <p:sp>
          <p:nvSpPr>
            <p:cNvPr id="104" name="Line 114"/>
            <p:cNvSpPr>
              <a:spLocks noChangeShapeType="1"/>
            </p:cNvSpPr>
            <p:nvPr/>
          </p:nvSpPr>
          <p:spPr bwMode="auto">
            <a:xfrm flipV="1">
              <a:off x="4177" y="2570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5" name="Line 115"/>
            <p:cNvSpPr>
              <a:spLocks noChangeShapeType="1"/>
            </p:cNvSpPr>
            <p:nvPr/>
          </p:nvSpPr>
          <p:spPr bwMode="auto">
            <a:xfrm flipH="1">
              <a:off x="4041" y="2887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6" name="Line 116"/>
            <p:cNvSpPr>
              <a:spLocks noChangeShapeType="1"/>
            </p:cNvSpPr>
            <p:nvPr/>
          </p:nvSpPr>
          <p:spPr bwMode="auto">
            <a:xfrm flipH="1">
              <a:off x="3950" y="2842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7" name="Line 117"/>
            <p:cNvSpPr>
              <a:spLocks noChangeShapeType="1"/>
            </p:cNvSpPr>
            <p:nvPr/>
          </p:nvSpPr>
          <p:spPr bwMode="auto">
            <a:xfrm flipV="1">
              <a:off x="4268" y="2615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8" name="Text Box 118"/>
            <p:cNvSpPr txBox="1">
              <a:spLocks noChangeArrowheads="1"/>
            </p:cNvSpPr>
            <p:nvPr/>
          </p:nvSpPr>
          <p:spPr bwMode="auto">
            <a:xfrm rot="1078149">
              <a:off x="3392" y="2531"/>
              <a:ext cx="87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Compressão</a:t>
              </a:r>
            </a:p>
          </p:txBody>
        </p:sp>
        <p:sp>
          <p:nvSpPr>
            <p:cNvPr id="109" name="Line 119"/>
            <p:cNvSpPr>
              <a:spLocks noChangeShapeType="1"/>
            </p:cNvSpPr>
            <p:nvPr/>
          </p:nvSpPr>
          <p:spPr bwMode="auto">
            <a:xfrm flipH="1">
              <a:off x="3878" y="2796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Line 120"/>
            <p:cNvSpPr>
              <a:spLocks noChangeShapeType="1"/>
            </p:cNvSpPr>
            <p:nvPr/>
          </p:nvSpPr>
          <p:spPr bwMode="auto">
            <a:xfrm flipH="1">
              <a:off x="3787" y="2751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1" name="Line 121"/>
            <p:cNvSpPr>
              <a:spLocks noChangeShapeType="1"/>
            </p:cNvSpPr>
            <p:nvPr/>
          </p:nvSpPr>
          <p:spPr bwMode="auto">
            <a:xfrm flipH="1">
              <a:off x="3696" y="2706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Line 122"/>
            <p:cNvSpPr>
              <a:spLocks noChangeShapeType="1"/>
            </p:cNvSpPr>
            <p:nvPr/>
          </p:nvSpPr>
          <p:spPr bwMode="auto">
            <a:xfrm flipV="1">
              <a:off x="3878" y="2524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Line 123"/>
            <p:cNvSpPr>
              <a:spLocks noChangeShapeType="1"/>
            </p:cNvSpPr>
            <p:nvPr/>
          </p:nvSpPr>
          <p:spPr bwMode="auto">
            <a:xfrm flipV="1">
              <a:off x="3696" y="2433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7" name="Line 111"/>
          <p:cNvSpPr>
            <a:spLocks noChangeShapeType="1"/>
          </p:cNvSpPr>
          <p:nvPr/>
        </p:nvSpPr>
        <p:spPr bwMode="auto">
          <a:xfrm>
            <a:off x="3596377" y="3072035"/>
            <a:ext cx="16557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3" name="Text Box 2"/>
          <p:cNvSpPr txBox="1">
            <a:spLocks noChangeArrowheads="1"/>
          </p:cNvSpPr>
          <p:nvPr/>
        </p:nvSpPr>
        <p:spPr bwMode="auto">
          <a:xfrm>
            <a:off x="539552" y="-66293"/>
            <a:ext cx="81346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800" dirty="0" err="1">
                <a:solidFill>
                  <a:srgbClr val="FFFF00"/>
                </a:solidFill>
              </a:rPr>
              <a:t>Recuperação</a:t>
            </a:r>
            <a:r>
              <a:rPr lang="en-US" sz="4800" dirty="0">
                <a:solidFill>
                  <a:srgbClr val="FFFF00"/>
                </a:solidFill>
              </a:rPr>
              <a:t> da </a:t>
            </a:r>
            <a:r>
              <a:rPr lang="en-US" sz="4800" dirty="0" err="1">
                <a:solidFill>
                  <a:srgbClr val="FFFF00"/>
                </a:solidFill>
              </a:rPr>
              <a:t>agregação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/>
      <p:bldP spid="3" grpId="0"/>
      <p:bldP spid="1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Área de Trabalho - JCMS\JCMS\Artigos Gerais\Artigos Prof. Juca\Artigo STR, Tivet, Sá, Lal et al., 2012\Final TIF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5357"/>
          <a:stretch/>
        </p:blipFill>
        <p:spPr bwMode="auto">
          <a:xfrm>
            <a:off x="995039" y="0"/>
            <a:ext cx="6852683" cy="37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54241" r="4332" b="4720"/>
          <a:stretch/>
        </p:blipFill>
        <p:spPr>
          <a:xfrm>
            <a:off x="72007" y="3717032"/>
            <a:ext cx="9036497" cy="3132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rot="16200000">
            <a:off x="5661994" y="3131095"/>
            <a:ext cx="6480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Source</a:t>
            </a:r>
            <a:r>
              <a:rPr lang="pt-BR" sz="1400" dirty="0"/>
              <a:t>: Tivet, Sá, Lal,. et al., 2013. </a:t>
            </a:r>
            <a:r>
              <a:rPr lang="pt-BR" sz="1400" dirty="0" err="1"/>
              <a:t>Soil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Tillage</a:t>
            </a:r>
            <a:r>
              <a:rPr lang="pt-BR" sz="1400" dirty="0"/>
              <a:t> </a:t>
            </a:r>
            <a:r>
              <a:rPr lang="pt-BR" sz="1400" dirty="0" err="1"/>
              <a:t>Research</a:t>
            </a:r>
            <a:r>
              <a:rPr lang="pt-BR" sz="1400" dirty="0"/>
              <a:t>, v. 126, 203-218.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051720" y="37170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Diversity</a:t>
            </a:r>
            <a:endParaRPr lang="pt-BR" b="1" dirty="0"/>
          </a:p>
        </p:txBody>
      </p:sp>
      <p:sp>
        <p:nvSpPr>
          <p:cNvPr id="4" name="Elipse 3"/>
          <p:cNvSpPr/>
          <p:nvPr/>
        </p:nvSpPr>
        <p:spPr>
          <a:xfrm>
            <a:off x="2051720" y="3547241"/>
            <a:ext cx="1512168" cy="693683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02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3776332"/>
              </p:ext>
            </p:extLst>
          </p:nvPr>
        </p:nvGraphicFramePr>
        <p:xfrm>
          <a:off x="110836" y="706583"/>
          <a:ext cx="8922327" cy="5749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Conector de Seta Reta 11"/>
          <p:cNvCxnSpPr/>
          <p:nvPr/>
        </p:nvCxnSpPr>
        <p:spPr>
          <a:xfrm rot="5400000">
            <a:off x="1932726" y="5030792"/>
            <a:ext cx="637310" cy="0"/>
          </a:xfrm>
          <a:prstGeom prst="straightConnector1">
            <a:avLst/>
          </a:prstGeom>
          <a:ln w="3175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2119793" y="4040333"/>
            <a:ext cx="2206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>
                <a:solidFill>
                  <a:schemeClr val="bg1"/>
                </a:solidFill>
              </a:rPr>
              <a:t>Tx</a:t>
            </a:r>
            <a:r>
              <a:rPr lang="pt-BR" sz="2000" b="1" dirty="0">
                <a:solidFill>
                  <a:schemeClr val="bg1"/>
                </a:solidFill>
              </a:rPr>
              <a:t>. Expansão</a:t>
            </a:r>
          </a:p>
          <a:p>
            <a:pPr algn="ctr"/>
            <a:r>
              <a:rPr lang="pt-BR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0,045 </a:t>
            </a:r>
            <a:r>
              <a:rPr lang="pt-BR" sz="2000" b="1" dirty="0" err="1">
                <a:solidFill>
                  <a:srgbClr val="FFFF00"/>
                </a:solidFill>
              </a:rPr>
              <a:t>Mha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rgbClr val="FFFF00"/>
                </a:solidFill>
              </a:rPr>
              <a:t>ano</a:t>
            </a:r>
            <a:r>
              <a:rPr lang="pt-BR" sz="2000" b="1" baseline="30000" dirty="0">
                <a:solidFill>
                  <a:srgbClr val="FFFF00"/>
                </a:solidFill>
              </a:rPr>
              <a:t>-1</a:t>
            </a:r>
          </a:p>
        </p:txBody>
      </p:sp>
      <p:sp>
        <p:nvSpPr>
          <p:cNvPr id="14" name="CaixaDeTexto 13"/>
          <p:cNvSpPr txBox="1"/>
          <p:nvPr/>
        </p:nvSpPr>
        <p:spPr>
          <a:xfrm rot="16200000">
            <a:off x="-836365" y="3061603"/>
            <a:ext cx="227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Milhões de ha</a:t>
            </a:r>
          </a:p>
        </p:txBody>
      </p:sp>
      <p:cxnSp>
        <p:nvCxnSpPr>
          <p:cNvPr id="27" name="Conector de Seta Reta 26"/>
          <p:cNvCxnSpPr/>
          <p:nvPr/>
        </p:nvCxnSpPr>
        <p:spPr>
          <a:xfrm rot="5400000">
            <a:off x="3595279" y="5016932"/>
            <a:ext cx="637310" cy="0"/>
          </a:xfrm>
          <a:prstGeom prst="straightConnector1">
            <a:avLst/>
          </a:prstGeom>
          <a:ln w="3175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rot="5400000">
            <a:off x="5230107" y="4545892"/>
            <a:ext cx="637310" cy="0"/>
          </a:xfrm>
          <a:prstGeom prst="straightConnector1">
            <a:avLst/>
          </a:prstGeom>
          <a:ln w="3175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rot="5400000">
            <a:off x="6878817" y="2301446"/>
            <a:ext cx="637310" cy="0"/>
          </a:xfrm>
          <a:prstGeom prst="straightConnector1">
            <a:avLst/>
          </a:prstGeom>
          <a:ln w="3175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>
            <a:off x="8853055" y="720431"/>
            <a:ext cx="6967" cy="569624"/>
          </a:xfrm>
          <a:prstGeom prst="straightConnector1">
            <a:avLst/>
          </a:prstGeom>
          <a:ln w="31750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3768486" y="3486152"/>
            <a:ext cx="2112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>
                <a:solidFill>
                  <a:schemeClr val="bg1"/>
                </a:solidFill>
              </a:rPr>
              <a:t>Tx</a:t>
            </a:r>
            <a:r>
              <a:rPr lang="pt-BR" sz="2000" b="1" dirty="0">
                <a:solidFill>
                  <a:schemeClr val="bg1"/>
                </a:solidFill>
              </a:rPr>
              <a:t>. Exp.</a:t>
            </a:r>
          </a:p>
          <a:p>
            <a:pPr algn="ctr"/>
            <a:r>
              <a:rPr lang="pt-BR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0,289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Mha</a:t>
            </a:r>
            <a:r>
              <a:rPr lang="pt-BR" sz="2000" b="1" dirty="0">
                <a:solidFill>
                  <a:schemeClr val="bg1"/>
                </a:solidFill>
              </a:rPr>
              <a:t> ano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33" name="CaixaDeTexto 32"/>
          <p:cNvSpPr txBox="1"/>
          <p:nvPr/>
        </p:nvSpPr>
        <p:spPr>
          <a:xfrm rot="18781244">
            <a:off x="5098480" y="2288907"/>
            <a:ext cx="1925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>
                <a:solidFill>
                  <a:schemeClr val="bg1"/>
                </a:solidFill>
              </a:rPr>
              <a:t>Tx</a:t>
            </a:r>
            <a:r>
              <a:rPr lang="pt-BR" sz="2000" b="1" dirty="0">
                <a:solidFill>
                  <a:schemeClr val="bg1"/>
                </a:solidFill>
              </a:rPr>
              <a:t>. Exp.</a:t>
            </a:r>
          </a:p>
          <a:p>
            <a:pPr algn="ctr"/>
            <a:r>
              <a:rPr lang="pt-BR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1,98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Mha</a:t>
            </a:r>
            <a:r>
              <a:rPr lang="pt-BR" sz="2000" b="1" dirty="0">
                <a:solidFill>
                  <a:schemeClr val="bg1"/>
                </a:solidFill>
              </a:rPr>
              <a:t> ano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34" name="CaixaDeTexto 33"/>
          <p:cNvSpPr txBox="1"/>
          <p:nvPr/>
        </p:nvSpPr>
        <p:spPr>
          <a:xfrm rot="19439697">
            <a:off x="6761023" y="923034"/>
            <a:ext cx="2272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>
                <a:solidFill>
                  <a:schemeClr val="bg1"/>
                </a:solidFill>
              </a:rPr>
              <a:t>Tx</a:t>
            </a:r>
            <a:r>
              <a:rPr lang="pt-BR" sz="2000" b="1" dirty="0">
                <a:solidFill>
                  <a:schemeClr val="bg1"/>
                </a:solidFill>
              </a:rPr>
              <a:t>. Exp.</a:t>
            </a:r>
          </a:p>
          <a:p>
            <a:pPr algn="ctr"/>
            <a:r>
              <a:rPr lang="pt-BR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1,07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Mha</a:t>
            </a:r>
            <a:r>
              <a:rPr lang="pt-BR" sz="2000" b="1" dirty="0">
                <a:solidFill>
                  <a:schemeClr val="bg1"/>
                </a:solidFill>
              </a:rPr>
              <a:t> ano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35" name="Seta: em Forma de U 34"/>
          <p:cNvSpPr/>
          <p:nvPr/>
        </p:nvSpPr>
        <p:spPr>
          <a:xfrm>
            <a:off x="8285018" y="2105891"/>
            <a:ext cx="45719" cy="4571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 rot="18761083">
            <a:off x="5408011" y="3512458"/>
            <a:ext cx="3921778" cy="461665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Projeção 2050 = </a:t>
            </a:r>
            <a:r>
              <a:rPr lang="pt-BR" sz="2400" b="1" dirty="0">
                <a:solidFill>
                  <a:srgbClr val="FFFF00"/>
                </a:solidFill>
                <a:latin typeface="Arial Black" panose="020B0A04020102020204" pitchFamily="34" charset="0"/>
              </a:rPr>
              <a:t>73,02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Mha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6371" flipV="1">
            <a:off x="2977734" y="2714531"/>
            <a:ext cx="971789" cy="1698524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6371" flipV="1">
            <a:off x="4507367" y="1663177"/>
            <a:ext cx="971789" cy="1698524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6371" flipV="1">
            <a:off x="6050186" y="626442"/>
            <a:ext cx="971789" cy="1698524"/>
          </a:xfrm>
          <a:prstGeom prst="rect">
            <a:avLst/>
          </a:prstGeom>
        </p:spPr>
      </p:pic>
      <p:sp>
        <p:nvSpPr>
          <p:cNvPr id="40" name="CaixaDeTexto 39"/>
          <p:cNvSpPr txBox="1"/>
          <p:nvPr/>
        </p:nvSpPr>
        <p:spPr>
          <a:xfrm>
            <a:off x="2040889" y="2771208"/>
            <a:ext cx="135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6,4 x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3461712" y="1773400"/>
            <a:ext cx="135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6,8 x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4896452" y="775846"/>
            <a:ext cx="135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0,54 x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110836" y="39954"/>
            <a:ext cx="891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Evolução da área de Plantio Direto no Brasil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249382" y="6470071"/>
            <a:ext cx="5084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675941" y="6056754"/>
            <a:ext cx="1170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Anos</a:t>
            </a:r>
          </a:p>
        </p:txBody>
      </p:sp>
    </p:spTree>
    <p:extLst>
      <p:ext uri="{BB962C8B-B14F-4D97-AF65-F5344CB8AC3E}">
        <p14:creationId xmlns:p14="http://schemas.microsoft.com/office/powerpoint/2010/main" val="87808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3" grpId="0"/>
      <p:bldP spid="14" grpId="0"/>
      <p:bldP spid="32" grpId="0"/>
      <p:bldP spid="33" grpId="0"/>
      <p:bldP spid="34" grpId="0"/>
      <p:bldP spid="36" grpId="0" animBg="1"/>
      <p:bldP spid="40" grpId="0"/>
      <p:bldP spid="41" grpId="0"/>
      <p:bldP spid="42" grpId="0"/>
      <p:bldP spid="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Área de Trabalho - JCMS\JCMS\UEPG\Post Doctoral Program - Florent Tivet\Fotos MEV\Malha de hifa de fungos 20k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49" y="188639"/>
            <a:ext cx="2684463" cy="20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Área de Trabalho - JCMS\JCMS\UEPG\Post Doctoral Program - Florent Tivet\Fotos MEV\Malha de hifa de fungos desidratada  com poros 5kx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77" y="188639"/>
            <a:ext cx="2684463" cy="20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5757" y="2459758"/>
            <a:ext cx="30401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The microbial </a:t>
            </a:r>
            <a:r>
              <a:rPr lang="pt-BR" sz="2400" b="1" dirty="0" err="1"/>
              <a:t>community</a:t>
            </a:r>
            <a:r>
              <a:rPr lang="pt-BR" sz="2400" b="1" dirty="0"/>
              <a:t>, </a:t>
            </a:r>
            <a:r>
              <a:rPr lang="pt-BR" sz="2400" b="1" dirty="0" err="1"/>
              <a:t>specially</a:t>
            </a:r>
            <a:r>
              <a:rPr lang="pt-BR" sz="2400" b="1" dirty="0"/>
              <a:t> </a:t>
            </a:r>
            <a:r>
              <a:rPr lang="pt-BR" sz="2400" b="1" dirty="0" err="1"/>
              <a:t>fungi</a:t>
            </a:r>
            <a:r>
              <a:rPr lang="pt-BR" sz="2400" b="1" dirty="0"/>
              <a:t>, </a:t>
            </a:r>
            <a:r>
              <a:rPr lang="pt-BR" sz="2400" b="1" dirty="0" err="1"/>
              <a:t>enhance</a:t>
            </a:r>
            <a:r>
              <a:rPr lang="pt-BR" sz="2400" b="1" dirty="0"/>
              <a:t> and embrace </a:t>
            </a:r>
            <a:r>
              <a:rPr lang="pt-BR" sz="2400" b="1" dirty="0" err="1"/>
              <a:t>dispersed</a:t>
            </a:r>
            <a:r>
              <a:rPr lang="pt-BR" sz="2400" b="1" dirty="0"/>
              <a:t> </a:t>
            </a:r>
            <a:r>
              <a:rPr lang="pt-BR" sz="2400" b="1" dirty="0" err="1"/>
              <a:t>particles</a:t>
            </a:r>
            <a:r>
              <a:rPr lang="pt-BR" sz="2400" b="1" dirty="0"/>
              <a:t> </a:t>
            </a:r>
            <a:r>
              <a:rPr lang="pt-BR" sz="2400" b="1" dirty="0" err="1"/>
              <a:t>creating</a:t>
            </a:r>
            <a:r>
              <a:rPr lang="pt-BR" sz="2400" b="1" dirty="0"/>
              <a:t> </a:t>
            </a:r>
            <a:r>
              <a:rPr lang="pt-BR" sz="2400" b="1" dirty="0" err="1"/>
              <a:t>the</a:t>
            </a:r>
            <a:r>
              <a:rPr lang="pt-BR" sz="2400" b="1" dirty="0"/>
              <a:t> </a:t>
            </a:r>
            <a:r>
              <a:rPr lang="pt-BR" sz="2400" b="1" dirty="0" err="1"/>
              <a:t>small</a:t>
            </a:r>
            <a:r>
              <a:rPr lang="pt-BR" sz="2400" b="1" dirty="0"/>
              <a:t> </a:t>
            </a:r>
            <a:r>
              <a:rPr lang="pt-BR" sz="2400" b="1" dirty="0" err="1"/>
              <a:t>microaggregates</a:t>
            </a:r>
            <a:r>
              <a:rPr lang="pt-BR" sz="2400" b="1" dirty="0"/>
              <a:t> </a:t>
            </a:r>
            <a:r>
              <a:rPr lang="pt-BR" sz="2400" b="1" dirty="0" err="1"/>
              <a:t>to</a:t>
            </a:r>
            <a:r>
              <a:rPr lang="pt-BR" sz="2400" b="1" dirty="0"/>
              <a:t> build </a:t>
            </a:r>
            <a:r>
              <a:rPr lang="pt-BR" sz="2400" b="1" dirty="0" err="1"/>
              <a:t>macroaggregates</a:t>
            </a:r>
            <a:endParaRPr lang="pt-BR" sz="2400" b="1" dirty="0"/>
          </a:p>
        </p:txBody>
      </p:sp>
      <p:grpSp>
        <p:nvGrpSpPr>
          <p:cNvPr id="20" name="Grupo 19"/>
          <p:cNvGrpSpPr/>
          <p:nvPr/>
        </p:nvGrpSpPr>
        <p:grpSpPr>
          <a:xfrm>
            <a:off x="3228975" y="2457450"/>
            <a:ext cx="5624537" cy="4067894"/>
            <a:chOff x="3228975" y="2457450"/>
            <a:chExt cx="5624537" cy="4067894"/>
          </a:xfrm>
        </p:grpSpPr>
        <p:pic>
          <p:nvPicPr>
            <p:cNvPr id="4103" name="Picture 7" descr="C:\Área de Trabalho - JCMS\JCMS\UEPG\Post Doctoral Program - Florent Tivet\Fotos MEV\Floresta\Malha de hifa de fungos 3kx medicao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975" y="2457450"/>
              <a:ext cx="5624537" cy="4067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6588223" y="2780928"/>
              <a:ext cx="1084785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</a:rPr>
                <a:t>Kaolinite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275855" y="4111912"/>
              <a:ext cx="1097361" cy="132343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</a:rPr>
                <a:t>Iron oxides </a:t>
              </a:r>
              <a:r>
                <a:rPr lang="pt-BR" sz="1600" b="1" dirty="0" err="1">
                  <a:solidFill>
                    <a:schemeClr val="bg1"/>
                  </a:solidFill>
                </a:rPr>
                <a:t>grouped</a:t>
              </a:r>
              <a:r>
                <a:rPr lang="pt-BR" sz="1600" b="1" dirty="0">
                  <a:solidFill>
                    <a:schemeClr val="bg1"/>
                  </a:solidFill>
                </a:rPr>
                <a:t> </a:t>
              </a:r>
              <a:r>
                <a:rPr lang="pt-BR" sz="1600" b="1" dirty="0" err="1">
                  <a:solidFill>
                    <a:schemeClr val="bg1"/>
                  </a:solidFill>
                </a:rPr>
                <a:t>with</a:t>
              </a:r>
              <a:r>
                <a:rPr lang="pt-BR" sz="1600" b="1" dirty="0">
                  <a:solidFill>
                    <a:schemeClr val="bg1"/>
                  </a:solidFill>
                </a:rPr>
                <a:t> </a:t>
              </a:r>
              <a:r>
                <a:rPr lang="pt-BR" sz="1600" b="1" dirty="0" err="1">
                  <a:solidFill>
                    <a:schemeClr val="bg1"/>
                  </a:solidFill>
                </a:rPr>
                <a:t>Kaolinite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" name="Conector de seta reta 4"/>
            <p:cNvCxnSpPr/>
            <p:nvPr/>
          </p:nvCxnSpPr>
          <p:spPr>
            <a:xfrm flipV="1">
              <a:off x="4327476" y="4626632"/>
              <a:ext cx="448844" cy="19744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/>
            <p:cNvCxnSpPr>
              <a:stCxn id="3" idx="2"/>
            </p:cNvCxnSpPr>
            <p:nvPr/>
          </p:nvCxnSpPr>
          <p:spPr>
            <a:xfrm flipH="1">
              <a:off x="6588224" y="3119482"/>
              <a:ext cx="542392" cy="33272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3684105" y="6515198"/>
            <a:ext cx="5459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Source: Tivet, Sá, Lal et al., 2013. </a:t>
            </a:r>
            <a:r>
              <a:rPr lang="en-US" sz="1400" b="1" dirty="0" err="1"/>
              <a:t>Geoderma</a:t>
            </a:r>
            <a:r>
              <a:rPr lang="en-US" sz="1400" b="1" dirty="0"/>
              <a:t>, v.</a:t>
            </a:r>
            <a:r>
              <a:rPr lang="pt-BR" sz="1400" dirty="0"/>
              <a:t>207-208:71–81</a:t>
            </a:r>
            <a:r>
              <a:rPr lang="en-US" sz="1400" b="1" dirty="0"/>
              <a:t> </a:t>
            </a:r>
            <a:endParaRPr lang="pt-BR" sz="1400" b="1" dirty="0"/>
          </a:p>
        </p:txBody>
      </p:sp>
      <p:grpSp>
        <p:nvGrpSpPr>
          <p:cNvPr id="18" name="Grupo 17"/>
          <p:cNvGrpSpPr/>
          <p:nvPr/>
        </p:nvGrpSpPr>
        <p:grpSpPr>
          <a:xfrm>
            <a:off x="251520" y="188641"/>
            <a:ext cx="2914391" cy="2014488"/>
            <a:chOff x="251520" y="188640"/>
            <a:chExt cx="2684463" cy="1941513"/>
          </a:xfrm>
        </p:grpSpPr>
        <p:pic>
          <p:nvPicPr>
            <p:cNvPr id="4098" name="Picture 2" descr="C:\Área de Trabalho - JCMS\JCMS\UEPG\Post Doctoral Program - Florent Tivet\Fotos MEV\Malha de hifa de fungos 12kx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88640"/>
              <a:ext cx="2684463" cy="1941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upo 16"/>
            <p:cNvGrpSpPr/>
            <p:nvPr/>
          </p:nvGrpSpPr>
          <p:grpSpPr>
            <a:xfrm>
              <a:off x="1806549" y="371975"/>
              <a:ext cx="1031244" cy="860396"/>
              <a:chOff x="1806549" y="371975"/>
              <a:chExt cx="1031244" cy="860396"/>
            </a:xfrm>
          </p:grpSpPr>
          <p:sp>
            <p:nvSpPr>
              <p:cNvPr id="4" name="CaixaDeTexto 3"/>
              <p:cNvSpPr txBox="1"/>
              <p:nvPr/>
            </p:nvSpPr>
            <p:spPr>
              <a:xfrm>
                <a:off x="1806549" y="371975"/>
                <a:ext cx="10312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 err="1">
                    <a:solidFill>
                      <a:schemeClr val="bg1"/>
                    </a:solidFill>
                  </a:rPr>
                  <a:t>Fungi</a:t>
                </a:r>
                <a:r>
                  <a:rPr lang="pt-BR" b="1" dirty="0">
                    <a:solidFill>
                      <a:schemeClr val="bg1"/>
                    </a:solidFill>
                  </a:rPr>
                  <a:t> </a:t>
                </a:r>
                <a:r>
                  <a:rPr lang="pt-BR" b="1" dirty="0" err="1">
                    <a:solidFill>
                      <a:schemeClr val="bg1"/>
                    </a:solidFill>
                  </a:rPr>
                  <a:t>hyphae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Conector de seta reta 10"/>
              <p:cNvCxnSpPr>
                <a:stCxn id="4" idx="2"/>
              </p:cNvCxnSpPr>
              <p:nvPr/>
            </p:nvCxnSpPr>
            <p:spPr>
              <a:xfrm>
                <a:off x="2322171" y="1018306"/>
                <a:ext cx="0" cy="21406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upo 15"/>
          <p:cNvGrpSpPr/>
          <p:nvPr/>
        </p:nvGrpSpPr>
        <p:grpSpPr>
          <a:xfrm>
            <a:off x="3520654" y="261615"/>
            <a:ext cx="1031244" cy="756691"/>
            <a:chOff x="3520654" y="261615"/>
            <a:chExt cx="1031244" cy="756691"/>
          </a:xfrm>
        </p:grpSpPr>
        <p:sp>
          <p:nvSpPr>
            <p:cNvPr id="19" name="CaixaDeTexto 18"/>
            <p:cNvSpPr txBox="1"/>
            <p:nvPr/>
          </p:nvSpPr>
          <p:spPr>
            <a:xfrm>
              <a:off x="3520654" y="261615"/>
              <a:ext cx="10312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</a:rPr>
                <a:t>Fungi</a:t>
              </a:r>
              <a:r>
                <a:rPr lang="pt-BR" b="1" dirty="0">
                  <a:solidFill>
                    <a:schemeClr val="bg1"/>
                  </a:solidFill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</a:rPr>
                <a:t>hyphae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Conector de seta reta 14"/>
            <p:cNvCxnSpPr/>
            <p:nvPr/>
          </p:nvCxnSpPr>
          <p:spPr>
            <a:xfrm>
              <a:off x="3824535" y="907946"/>
              <a:ext cx="211741" cy="11036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86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Área de Trabalho - JCMS\JCMS\UEPG\Post Doctoral Program - Florent Tivet\Fotos MEV\Floresta\Malha de hifa de fungos 3kx medicao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" y="72008"/>
            <a:ext cx="912193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995936" y="72008"/>
            <a:ext cx="505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bg1"/>
                </a:solidFill>
              </a:rPr>
              <a:t>Agregado</a:t>
            </a:r>
            <a:r>
              <a:rPr lang="en-US" sz="1400" b="1" dirty="0">
                <a:solidFill>
                  <a:schemeClr val="bg1"/>
                </a:solidFill>
              </a:rPr>
              <a:t> de 8 – 19 mm del </a:t>
            </a:r>
            <a:r>
              <a:rPr lang="en-US" sz="1400" b="1" dirty="0" err="1">
                <a:solidFill>
                  <a:schemeClr val="bg1"/>
                </a:solidFill>
              </a:rPr>
              <a:t>monte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camada</a:t>
            </a:r>
            <a:r>
              <a:rPr lang="en-US" sz="1400" b="1" dirty="0">
                <a:solidFill>
                  <a:schemeClr val="bg1"/>
                </a:solidFill>
              </a:rPr>
              <a:t> 0-5 cm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Source: Tivet, Sá, Lal et al., 2013 (</a:t>
            </a:r>
            <a:r>
              <a:rPr lang="en-US" sz="1400" b="1" dirty="0" err="1">
                <a:solidFill>
                  <a:schemeClr val="bg1"/>
                </a:solidFill>
              </a:rPr>
              <a:t>Geoderma</a:t>
            </a:r>
            <a:r>
              <a:rPr lang="en-US" sz="1400" b="1" dirty="0">
                <a:solidFill>
                  <a:schemeClr val="bg1"/>
                </a:solidFill>
              </a:rPr>
              <a:t>, v.</a:t>
            </a:r>
            <a:r>
              <a:rPr lang="pt-BR" sz="1400" b="1" dirty="0">
                <a:solidFill>
                  <a:schemeClr val="bg1"/>
                </a:solidFill>
              </a:rPr>
              <a:t>207-208:71–81)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pt-BR" sz="1400" b="1" dirty="0">
              <a:solidFill>
                <a:schemeClr val="bg1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3635896" y="692696"/>
            <a:ext cx="2376264" cy="646331"/>
            <a:chOff x="2874199" y="1342509"/>
            <a:chExt cx="2376264" cy="646331"/>
          </a:xfrm>
        </p:grpSpPr>
        <p:sp>
          <p:nvSpPr>
            <p:cNvPr id="6" name="CaixaDeTexto 5"/>
            <p:cNvSpPr txBox="1"/>
            <p:nvPr/>
          </p:nvSpPr>
          <p:spPr>
            <a:xfrm>
              <a:off x="3275856" y="1342509"/>
              <a:ext cx="1974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Agrupamento de </a:t>
              </a:r>
            </a:p>
            <a:p>
              <a:r>
                <a:rPr lang="pt-BR" b="1" dirty="0">
                  <a:solidFill>
                    <a:schemeClr val="bg1"/>
                  </a:solidFill>
                </a:rPr>
                <a:t>Óxidos de ferro</a:t>
              </a:r>
            </a:p>
          </p:txBody>
        </p:sp>
        <p:cxnSp>
          <p:nvCxnSpPr>
            <p:cNvPr id="8" name="Conector de seta reta 7"/>
            <p:cNvCxnSpPr/>
            <p:nvPr/>
          </p:nvCxnSpPr>
          <p:spPr>
            <a:xfrm flipH="1">
              <a:off x="2874199" y="1665674"/>
              <a:ext cx="461187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o 14"/>
          <p:cNvGrpSpPr/>
          <p:nvPr/>
        </p:nvGrpSpPr>
        <p:grpSpPr>
          <a:xfrm>
            <a:off x="5394479" y="1916832"/>
            <a:ext cx="1769809" cy="461665"/>
            <a:chOff x="5394479" y="1916832"/>
            <a:chExt cx="1769809" cy="461665"/>
          </a:xfrm>
        </p:grpSpPr>
        <p:sp>
          <p:nvSpPr>
            <p:cNvPr id="3" name="CaixaDeTexto 2"/>
            <p:cNvSpPr txBox="1"/>
            <p:nvPr/>
          </p:nvSpPr>
          <p:spPr>
            <a:xfrm>
              <a:off x="5796136" y="1916832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 err="1">
                  <a:solidFill>
                    <a:schemeClr val="bg1"/>
                  </a:solidFill>
                </a:rPr>
                <a:t>kaolinita</a:t>
              </a:r>
              <a:endParaRPr lang="pt-BR" sz="2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ector de seta reta 10"/>
            <p:cNvCxnSpPr/>
            <p:nvPr/>
          </p:nvCxnSpPr>
          <p:spPr>
            <a:xfrm flipH="1">
              <a:off x="5394479" y="2190055"/>
              <a:ext cx="401657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o 15"/>
          <p:cNvGrpSpPr/>
          <p:nvPr/>
        </p:nvGrpSpPr>
        <p:grpSpPr>
          <a:xfrm>
            <a:off x="251520" y="3717032"/>
            <a:ext cx="1944216" cy="1571402"/>
            <a:chOff x="251520" y="3717032"/>
            <a:chExt cx="1944216" cy="1571402"/>
          </a:xfrm>
        </p:grpSpPr>
        <p:sp>
          <p:nvSpPr>
            <p:cNvPr id="4" name="CaixaDeTexto 3"/>
            <p:cNvSpPr txBox="1"/>
            <p:nvPr/>
          </p:nvSpPr>
          <p:spPr>
            <a:xfrm>
              <a:off x="251520" y="4365104"/>
              <a:ext cx="1944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Agrupamento de Óxidos de ferro </a:t>
              </a:r>
            </a:p>
            <a:p>
              <a:r>
                <a:rPr lang="pt-BR" b="1" dirty="0">
                  <a:solidFill>
                    <a:schemeClr val="bg1"/>
                  </a:solidFill>
                </a:rPr>
                <a:t>e </a:t>
              </a:r>
              <a:r>
                <a:rPr lang="pt-BR" b="1" dirty="0" err="1">
                  <a:solidFill>
                    <a:schemeClr val="bg1"/>
                  </a:solidFill>
                </a:rPr>
                <a:t>kaolinita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Conector de seta reta 12"/>
            <p:cNvCxnSpPr/>
            <p:nvPr/>
          </p:nvCxnSpPr>
          <p:spPr>
            <a:xfrm flipV="1">
              <a:off x="1223628" y="3717032"/>
              <a:ext cx="972108" cy="64807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o 19"/>
          <p:cNvGrpSpPr/>
          <p:nvPr/>
        </p:nvGrpSpPr>
        <p:grpSpPr>
          <a:xfrm>
            <a:off x="5394479" y="4919102"/>
            <a:ext cx="2813925" cy="369332"/>
            <a:chOff x="5394479" y="4919102"/>
            <a:chExt cx="2813925" cy="369332"/>
          </a:xfrm>
        </p:grpSpPr>
        <p:sp>
          <p:nvSpPr>
            <p:cNvPr id="17" name="CaixaDeTexto 16"/>
            <p:cNvSpPr txBox="1"/>
            <p:nvPr/>
          </p:nvSpPr>
          <p:spPr>
            <a:xfrm>
              <a:off x="6120172" y="4919102"/>
              <a:ext cx="20882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Planos de </a:t>
              </a:r>
              <a:r>
                <a:rPr lang="es-ES" b="1" dirty="0" err="1">
                  <a:solidFill>
                    <a:schemeClr val="bg1"/>
                  </a:solidFill>
                </a:rPr>
                <a:t>fraqueza</a:t>
              </a:r>
              <a:r>
                <a:rPr lang="es-ES" b="1" dirty="0">
                  <a:solidFill>
                    <a:schemeClr val="bg1"/>
                  </a:solidFill>
                </a:rPr>
                <a:t>.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Conector de seta reta 18"/>
            <p:cNvCxnSpPr/>
            <p:nvPr/>
          </p:nvCxnSpPr>
          <p:spPr>
            <a:xfrm flipH="1">
              <a:off x="5394479" y="5103768"/>
              <a:ext cx="72569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o 26"/>
          <p:cNvGrpSpPr/>
          <p:nvPr/>
        </p:nvGrpSpPr>
        <p:grpSpPr>
          <a:xfrm>
            <a:off x="3203848" y="1627770"/>
            <a:ext cx="2170874" cy="1369182"/>
            <a:chOff x="3203848" y="1627770"/>
            <a:chExt cx="2170874" cy="1369182"/>
          </a:xfrm>
        </p:grpSpPr>
        <p:sp>
          <p:nvSpPr>
            <p:cNvPr id="22" name="CaixaDeTexto 21"/>
            <p:cNvSpPr txBox="1"/>
            <p:nvPr/>
          </p:nvSpPr>
          <p:spPr>
            <a:xfrm>
              <a:off x="3495925" y="1627770"/>
              <a:ext cx="1878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</a:rPr>
                <a:t>Hifas del fungo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Conector de seta reta 23"/>
            <p:cNvCxnSpPr/>
            <p:nvPr/>
          </p:nvCxnSpPr>
          <p:spPr>
            <a:xfrm flipH="1">
              <a:off x="3203848" y="1997102"/>
              <a:ext cx="662641" cy="19295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>
              <a:stCxn id="22" idx="2"/>
            </p:cNvCxnSpPr>
            <p:nvPr/>
          </p:nvCxnSpPr>
          <p:spPr>
            <a:xfrm flipH="1">
              <a:off x="4283968" y="1997102"/>
              <a:ext cx="151356" cy="99985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ixaDeTexto 20"/>
          <p:cNvSpPr txBox="1"/>
          <p:nvPr/>
        </p:nvSpPr>
        <p:spPr>
          <a:xfrm>
            <a:off x="4529131" y="3975447"/>
            <a:ext cx="1771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>
                <a:solidFill>
                  <a:schemeClr val="bg1"/>
                </a:solidFill>
              </a:rPr>
              <a:t>Microporos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5414662" y="3813429"/>
            <a:ext cx="342663" cy="32403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07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Área de Trabalho - JCMS\JCMS\UEPG\Post Doctoral Program - Florent Tivet\Fotos MEV\Floresta\Malha de hifa medicao 5k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7" y="-27384"/>
            <a:ext cx="915083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23928" y="0"/>
            <a:ext cx="505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bg1"/>
                </a:solidFill>
              </a:rPr>
              <a:t>Agregado</a:t>
            </a:r>
            <a:r>
              <a:rPr lang="en-US" sz="1400" b="1" dirty="0">
                <a:solidFill>
                  <a:schemeClr val="bg1"/>
                </a:solidFill>
              </a:rPr>
              <a:t> de 8 – 19 mm del </a:t>
            </a:r>
            <a:r>
              <a:rPr lang="en-US" sz="1400" b="1" dirty="0" err="1">
                <a:solidFill>
                  <a:schemeClr val="bg1"/>
                </a:solidFill>
              </a:rPr>
              <a:t>monte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camada</a:t>
            </a:r>
            <a:r>
              <a:rPr lang="en-US" sz="1400" b="1" dirty="0">
                <a:solidFill>
                  <a:schemeClr val="bg1"/>
                </a:solidFill>
              </a:rPr>
              <a:t> 0-5 cm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Source: Tivet, Sá, Lal et al., 2013 (</a:t>
            </a:r>
            <a:r>
              <a:rPr lang="en-US" sz="1400" b="1" dirty="0" err="1">
                <a:solidFill>
                  <a:schemeClr val="bg1"/>
                </a:solidFill>
              </a:rPr>
              <a:t>Geoderma</a:t>
            </a:r>
            <a:r>
              <a:rPr lang="en-US" sz="1400" b="1" dirty="0">
                <a:solidFill>
                  <a:schemeClr val="bg1"/>
                </a:solidFill>
              </a:rPr>
              <a:t>, v.</a:t>
            </a:r>
            <a:r>
              <a:rPr lang="pt-BR" sz="1400" b="1" dirty="0">
                <a:solidFill>
                  <a:schemeClr val="bg1"/>
                </a:solidFill>
              </a:rPr>
              <a:t>207-208:71–81)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aixaDeTexto 5"/>
          <p:cNvSpPr txBox="1">
            <a:spLocks noChangeArrowheads="1"/>
          </p:cNvSpPr>
          <p:nvPr/>
        </p:nvSpPr>
        <p:spPr bwMode="auto">
          <a:xfrm>
            <a:off x="238125" y="152400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cs typeface="Arial" charset="0"/>
              </a:rPr>
              <a:t>Recuperação da estratificação do C no solo em resposta a duração do plantio direto</a:t>
            </a:r>
            <a:endParaRPr lang="en-US" sz="32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5299" name="Imagem 3" descr="P1010470.JPG"/>
          <p:cNvPicPr preferRelativeResize="0">
            <a:picLocks/>
          </p:cNvPicPr>
          <p:nvPr/>
        </p:nvPicPr>
        <p:blipFill>
          <a:blip r:embed="rId2" cstate="print"/>
          <a:srcRect l="34312" t="7500" r="21375"/>
          <a:stretch>
            <a:fillRect/>
          </a:stretch>
        </p:blipFill>
        <p:spPr bwMode="auto">
          <a:xfrm>
            <a:off x="4908104" y="1760538"/>
            <a:ext cx="2819400" cy="486886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5306" name="Imagem 4" descr="P1010474.JPG"/>
          <p:cNvPicPr>
            <a:picLocks noChangeAspect="1"/>
          </p:cNvPicPr>
          <p:nvPr/>
        </p:nvPicPr>
        <p:blipFill>
          <a:blip r:embed="rId3" cstate="print"/>
          <a:srcRect l="34312" t="17250" r="32063" b="24001"/>
          <a:stretch>
            <a:fillRect/>
          </a:stretch>
        </p:blipFill>
        <p:spPr bwMode="auto">
          <a:xfrm>
            <a:off x="1250504" y="1760538"/>
            <a:ext cx="2819400" cy="486886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grpSp>
        <p:nvGrpSpPr>
          <p:cNvPr id="6" name="Grupo 5"/>
          <p:cNvGrpSpPr/>
          <p:nvPr/>
        </p:nvGrpSpPr>
        <p:grpSpPr>
          <a:xfrm>
            <a:off x="192832" y="1601490"/>
            <a:ext cx="8677672" cy="387350"/>
            <a:chOff x="192832" y="1600200"/>
            <a:chExt cx="8677672" cy="387350"/>
          </a:xfrm>
        </p:grpSpPr>
        <p:sp>
          <p:nvSpPr>
            <p:cNvPr id="55300" name="CaixaDeTexto 9"/>
            <p:cNvSpPr txBox="1">
              <a:spLocks noChangeArrowheads="1"/>
            </p:cNvSpPr>
            <p:nvPr/>
          </p:nvSpPr>
          <p:spPr bwMode="auto">
            <a:xfrm>
              <a:off x="7803704" y="1619250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55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7" name="CaixaDeTexto 16"/>
            <p:cNvSpPr txBox="1">
              <a:spLocks noChangeArrowheads="1"/>
            </p:cNvSpPr>
            <p:nvPr/>
          </p:nvSpPr>
          <p:spPr bwMode="auto">
            <a:xfrm>
              <a:off x="192832" y="1633538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27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7" name="Conector reto 26"/>
            <p:cNvCxnSpPr/>
            <p:nvPr/>
          </p:nvCxnSpPr>
          <p:spPr bwMode="auto">
            <a:xfrm>
              <a:off x="1250504" y="1881188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19" name="CaixaDeTexto 33"/>
            <p:cNvSpPr txBox="1">
              <a:spLocks noChangeArrowheads="1"/>
            </p:cNvSpPr>
            <p:nvPr/>
          </p:nvSpPr>
          <p:spPr bwMode="auto">
            <a:xfrm>
              <a:off x="4146104" y="1600200"/>
              <a:ext cx="6858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5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92832" y="1844824"/>
            <a:ext cx="8677672" cy="430213"/>
            <a:chOff x="192832" y="1851025"/>
            <a:chExt cx="8677672" cy="430213"/>
          </a:xfrm>
        </p:grpSpPr>
        <p:sp>
          <p:nvSpPr>
            <p:cNvPr id="55301" name="CaixaDeTexto 10"/>
            <p:cNvSpPr txBox="1">
              <a:spLocks noChangeArrowheads="1"/>
            </p:cNvSpPr>
            <p:nvPr/>
          </p:nvSpPr>
          <p:spPr bwMode="auto">
            <a:xfrm>
              <a:off x="7803704" y="1912938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43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8" name="CaixaDeTexto 17"/>
            <p:cNvSpPr txBox="1">
              <a:spLocks noChangeArrowheads="1"/>
            </p:cNvSpPr>
            <p:nvPr/>
          </p:nvSpPr>
          <p:spPr bwMode="auto">
            <a:xfrm>
              <a:off x="192832" y="1927225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25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8" name="Conector reto 27"/>
            <p:cNvCxnSpPr/>
            <p:nvPr/>
          </p:nvCxnSpPr>
          <p:spPr bwMode="auto">
            <a:xfrm>
              <a:off x="1250504" y="2093913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0" name="CaixaDeTexto 34"/>
            <p:cNvSpPr txBox="1">
              <a:spLocks noChangeArrowheads="1"/>
            </p:cNvSpPr>
            <p:nvPr/>
          </p:nvSpPr>
          <p:spPr bwMode="auto">
            <a:xfrm>
              <a:off x="4069904" y="1851025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10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92832" y="2096592"/>
            <a:ext cx="8677672" cy="468312"/>
            <a:chOff x="192832" y="2093913"/>
            <a:chExt cx="8677672" cy="468312"/>
          </a:xfrm>
        </p:grpSpPr>
        <p:sp>
          <p:nvSpPr>
            <p:cNvPr id="55302" name="CaixaDeTexto 11"/>
            <p:cNvSpPr txBox="1">
              <a:spLocks noChangeArrowheads="1"/>
            </p:cNvSpPr>
            <p:nvPr/>
          </p:nvSpPr>
          <p:spPr bwMode="auto">
            <a:xfrm>
              <a:off x="7803704" y="2193925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32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9" name="CaixaDeTexto 18"/>
            <p:cNvSpPr txBox="1">
              <a:spLocks noChangeArrowheads="1"/>
            </p:cNvSpPr>
            <p:nvPr/>
          </p:nvSpPr>
          <p:spPr bwMode="auto">
            <a:xfrm>
              <a:off x="192832" y="2208213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23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9" name="Conector reto 28"/>
            <p:cNvCxnSpPr/>
            <p:nvPr/>
          </p:nvCxnSpPr>
          <p:spPr bwMode="auto">
            <a:xfrm>
              <a:off x="1250504" y="2374900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1" name="CaixaDeTexto 35"/>
            <p:cNvSpPr txBox="1">
              <a:spLocks noChangeArrowheads="1"/>
            </p:cNvSpPr>
            <p:nvPr/>
          </p:nvSpPr>
          <p:spPr bwMode="auto">
            <a:xfrm>
              <a:off x="4069904" y="2093913"/>
              <a:ext cx="7620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15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192832" y="2384624"/>
            <a:ext cx="8677672" cy="468312"/>
            <a:chOff x="192832" y="2376488"/>
            <a:chExt cx="8677672" cy="468312"/>
          </a:xfrm>
        </p:grpSpPr>
        <p:sp>
          <p:nvSpPr>
            <p:cNvPr id="55303" name="CaixaDeTexto 12"/>
            <p:cNvSpPr txBox="1">
              <a:spLocks noChangeArrowheads="1"/>
            </p:cNvSpPr>
            <p:nvPr/>
          </p:nvSpPr>
          <p:spPr bwMode="auto">
            <a:xfrm>
              <a:off x="7803704" y="2476500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19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0" name="CaixaDeTexto 19"/>
            <p:cNvSpPr txBox="1">
              <a:spLocks noChangeArrowheads="1"/>
            </p:cNvSpPr>
            <p:nvPr/>
          </p:nvSpPr>
          <p:spPr bwMode="auto">
            <a:xfrm>
              <a:off x="192832" y="2490788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19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30" name="Conector reto 29"/>
            <p:cNvCxnSpPr/>
            <p:nvPr/>
          </p:nvCxnSpPr>
          <p:spPr bwMode="auto">
            <a:xfrm>
              <a:off x="1250504" y="2657475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2" name="CaixaDeTexto 36"/>
            <p:cNvSpPr txBox="1">
              <a:spLocks noChangeArrowheads="1"/>
            </p:cNvSpPr>
            <p:nvPr/>
          </p:nvSpPr>
          <p:spPr bwMode="auto">
            <a:xfrm>
              <a:off x="4069904" y="2376488"/>
              <a:ext cx="7620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25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192832" y="2800350"/>
            <a:ext cx="8677672" cy="457200"/>
            <a:chOff x="192832" y="2800350"/>
            <a:chExt cx="8677672" cy="457200"/>
          </a:xfrm>
        </p:grpSpPr>
        <p:cxnSp>
          <p:nvCxnSpPr>
            <p:cNvPr id="31" name="Conector reto 30"/>
            <p:cNvCxnSpPr/>
            <p:nvPr/>
          </p:nvCxnSpPr>
          <p:spPr bwMode="auto">
            <a:xfrm>
              <a:off x="1250504" y="3079750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04" name="CaixaDeTexto 13"/>
            <p:cNvSpPr txBox="1">
              <a:spLocks noChangeArrowheads="1"/>
            </p:cNvSpPr>
            <p:nvPr/>
          </p:nvSpPr>
          <p:spPr bwMode="auto">
            <a:xfrm>
              <a:off x="7803704" y="2889250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11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1" name="CaixaDeTexto 20"/>
            <p:cNvSpPr txBox="1">
              <a:spLocks noChangeArrowheads="1"/>
            </p:cNvSpPr>
            <p:nvPr/>
          </p:nvSpPr>
          <p:spPr bwMode="auto">
            <a:xfrm>
              <a:off x="192832" y="2903538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12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23" name="CaixaDeTexto 37"/>
            <p:cNvSpPr txBox="1">
              <a:spLocks noChangeArrowheads="1"/>
            </p:cNvSpPr>
            <p:nvPr/>
          </p:nvSpPr>
          <p:spPr bwMode="auto">
            <a:xfrm>
              <a:off x="4069904" y="2800350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cs typeface="Arial" charset="0"/>
                </a:rPr>
                <a:t>40 cm</a:t>
              </a:r>
              <a:endParaRPr lang="en-US" sz="1600" b="1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92832" y="3140968"/>
            <a:ext cx="8677672" cy="469007"/>
            <a:chOff x="192832" y="3140968"/>
            <a:chExt cx="8677672" cy="469007"/>
          </a:xfrm>
        </p:grpSpPr>
        <p:sp>
          <p:nvSpPr>
            <p:cNvPr id="55305" name="CaixaDeTexto 14"/>
            <p:cNvSpPr txBox="1">
              <a:spLocks noChangeArrowheads="1"/>
            </p:cNvSpPr>
            <p:nvPr/>
          </p:nvSpPr>
          <p:spPr bwMode="auto">
            <a:xfrm>
              <a:off x="7803704" y="3241675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8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2" name="CaixaDeTexto 21"/>
            <p:cNvSpPr txBox="1">
              <a:spLocks noChangeArrowheads="1"/>
            </p:cNvSpPr>
            <p:nvPr/>
          </p:nvSpPr>
          <p:spPr bwMode="auto">
            <a:xfrm>
              <a:off x="192832" y="3255963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8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32" name="Conector reto 31"/>
            <p:cNvCxnSpPr/>
            <p:nvPr/>
          </p:nvCxnSpPr>
          <p:spPr bwMode="auto">
            <a:xfrm>
              <a:off x="1250504" y="3433763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4" name="CaixaDeTexto 38"/>
            <p:cNvSpPr txBox="1">
              <a:spLocks noChangeArrowheads="1"/>
            </p:cNvSpPr>
            <p:nvPr/>
          </p:nvSpPr>
          <p:spPr bwMode="auto">
            <a:xfrm>
              <a:off x="4069904" y="3140968"/>
              <a:ext cx="7620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cs typeface="Arial" charset="0"/>
                </a:rPr>
                <a:t>50 cm</a:t>
              </a:r>
              <a:endParaRPr lang="en-US" sz="1600" b="1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55325" name="CaixaDeTexto 42"/>
          <p:cNvSpPr txBox="1">
            <a:spLocks noChangeArrowheads="1"/>
          </p:cNvSpPr>
          <p:nvPr/>
        </p:nvSpPr>
        <p:spPr bwMode="auto">
          <a:xfrm>
            <a:off x="1936304" y="1219200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  <a:cs typeface="Arial" charset="0"/>
              </a:rPr>
              <a:t>PC</a:t>
            </a:r>
            <a:endParaRPr lang="en-US" sz="3200" b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55326" name="CaixaDeTexto 43"/>
          <p:cNvSpPr txBox="1">
            <a:spLocks noChangeArrowheads="1"/>
          </p:cNvSpPr>
          <p:nvPr/>
        </p:nvSpPr>
        <p:spPr bwMode="auto">
          <a:xfrm>
            <a:off x="5517704" y="1219200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>
                <a:solidFill>
                  <a:srgbClr val="FFFF00"/>
                </a:solidFill>
                <a:cs typeface="Arial" charset="0"/>
              </a:rPr>
              <a:t>PD</a:t>
            </a:r>
            <a:endParaRPr lang="en-US" sz="3200" b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8801070" y="1988840"/>
            <a:ext cx="400110" cy="475424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bg1"/>
                </a:solidFill>
                <a:latin typeface="+mn-lt"/>
              </a:rPr>
              <a:t>Fonte: Sá and Lal, 2009.  Soil and Tillage Research, 103:45-56 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328" name="CaixaDeTexto 32"/>
          <p:cNvSpPr txBox="1">
            <a:spLocks noChangeArrowheads="1"/>
          </p:cNvSpPr>
          <p:nvPr/>
        </p:nvSpPr>
        <p:spPr bwMode="auto">
          <a:xfrm>
            <a:off x="1326704" y="6019800"/>
            <a:ext cx="2209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/>
              <a:t>25 anos</a:t>
            </a:r>
            <a:endParaRPr lang="en-US" sz="3600" b="1" dirty="0"/>
          </a:p>
        </p:txBody>
      </p:sp>
      <p:sp>
        <p:nvSpPr>
          <p:cNvPr id="55329" name="CaixaDeTexto 33"/>
          <p:cNvSpPr txBox="1">
            <a:spLocks noChangeArrowheads="1"/>
          </p:cNvSpPr>
          <p:nvPr/>
        </p:nvSpPr>
        <p:spPr bwMode="auto">
          <a:xfrm>
            <a:off x="5212904" y="6019800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/>
              <a:t>25 anos</a:t>
            </a:r>
            <a:endParaRPr lang="en-US" sz="3600" b="1" dirty="0"/>
          </a:p>
        </p:txBody>
      </p:sp>
      <p:grpSp>
        <p:nvGrpSpPr>
          <p:cNvPr id="3" name="Grupo 2"/>
          <p:cNvGrpSpPr/>
          <p:nvPr/>
        </p:nvGrpSpPr>
        <p:grpSpPr>
          <a:xfrm>
            <a:off x="7740352" y="1600200"/>
            <a:ext cx="997366" cy="1939057"/>
            <a:chOff x="7803704" y="1600200"/>
            <a:chExt cx="997366" cy="1939057"/>
          </a:xfrm>
        </p:grpSpPr>
        <p:sp>
          <p:nvSpPr>
            <p:cNvPr id="2" name="Retângulo de cantos arredondados 1"/>
            <p:cNvSpPr/>
            <p:nvPr/>
          </p:nvSpPr>
          <p:spPr>
            <a:xfrm>
              <a:off x="7803704" y="1600200"/>
              <a:ext cx="997366" cy="373063"/>
            </a:xfrm>
            <a:prstGeom prst="roundRect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" name="Conector de seta reta 3"/>
            <p:cNvCxnSpPr/>
            <p:nvPr/>
          </p:nvCxnSpPr>
          <p:spPr>
            <a:xfrm>
              <a:off x="8801070" y="1916832"/>
              <a:ext cx="0" cy="1622425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o 4"/>
          <p:cNvGrpSpPr/>
          <p:nvPr/>
        </p:nvGrpSpPr>
        <p:grpSpPr>
          <a:xfrm>
            <a:off x="190258" y="1628800"/>
            <a:ext cx="997366" cy="1946276"/>
            <a:chOff x="107504" y="1614487"/>
            <a:chExt cx="997366" cy="1946276"/>
          </a:xfrm>
        </p:grpSpPr>
        <p:sp>
          <p:nvSpPr>
            <p:cNvPr id="37" name="Retângulo de cantos arredondados 36"/>
            <p:cNvSpPr/>
            <p:nvPr/>
          </p:nvSpPr>
          <p:spPr>
            <a:xfrm>
              <a:off x="107504" y="1614487"/>
              <a:ext cx="997366" cy="37306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8" name="Conector de seta reta 37"/>
            <p:cNvCxnSpPr/>
            <p:nvPr/>
          </p:nvCxnSpPr>
          <p:spPr>
            <a:xfrm>
              <a:off x="107504" y="1938338"/>
              <a:ext cx="0" cy="162242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Elipse 13"/>
          <p:cNvSpPr/>
          <p:nvPr/>
        </p:nvSpPr>
        <p:spPr>
          <a:xfrm>
            <a:off x="7440488" y="2434729"/>
            <a:ext cx="1524000" cy="1282303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/>
          <p:cNvSpPr/>
          <p:nvPr/>
        </p:nvSpPr>
        <p:spPr>
          <a:xfrm>
            <a:off x="23664" y="2420888"/>
            <a:ext cx="1524000" cy="1282303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452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25" grpId="0"/>
      <p:bldP spid="55326" grpId="0"/>
      <p:bldP spid="14" grpId="0" animBg="1"/>
      <p:bldP spid="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aixaDeTexto 5"/>
          <p:cNvSpPr txBox="1">
            <a:spLocks noChangeArrowheads="1"/>
          </p:cNvSpPr>
          <p:nvPr/>
        </p:nvSpPr>
        <p:spPr bwMode="auto">
          <a:xfrm>
            <a:off x="1166819" y="43704"/>
            <a:ext cx="67627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cs typeface="Arial" charset="0"/>
              </a:rPr>
              <a:t>Estratificação do C no perfil</a:t>
            </a:r>
            <a:endParaRPr lang="en-US" sz="40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5299" name="Imagem 3" descr="P1010470.JPG"/>
          <p:cNvPicPr preferRelativeResize="0">
            <a:picLocks/>
          </p:cNvPicPr>
          <p:nvPr/>
        </p:nvPicPr>
        <p:blipFill>
          <a:blip r:embed="rId2" cstate="print"/>
          <a:srcRect l="34312" t="7500" r="21375"/>
          <a:stretch>
            <a:fillRect/>
          </a:stretch>
        </p:blipFill>
        <p:spPr bwMode="auto">
          <a:xfrm>
            <a:off x="5029200" y="1412896"/>
            <a:ext cx="2819400" cy="486886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5306" name="Imagem 4" descr="P1010474.JPG"/>
          <p:cNvPicPr>
            <a:picLocks noChangeAspect="1"/>
          </p:cNvPicPr>
          <p:nvPr/>
        </p:nvPicPr>
        <p:blipFill>
          <a:blip r:embed="rId3" cstate="print"/>
          <a:srcRect l="34312" t="17250" r="32063" b="24001"/>
          <a:stretch>
            <a:fillRect/>
          </a:stretch>
        </p:blipFill>
        <p:spPr bwMode="auto">
          <a:xfrm>
            <a:off x="1371600" y="1412896"/>
            <a:ext cx="2819400" cy="486886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grpSp>
        <p:nvGrpSpPr>
          <p:cNvPr id="2" name="Grupo 35"/>
          <p:cNvGrpSpPr/>
          <p:nvPr/>
        </p:nvGrpSpPr>
        <p:grpSpPr>
          <a:xfrm>
            <a:off x="228600" y="1846283"/>
            <a:ext cx="8763000" cy="368300"/>
            <a:chOff x="228600" y="1846283"/>
            <a:chExt cx="8763000" cy="368300"/>
          </a:xfrm>
        </p:grpSpPr>
        <p:sp>
          <p:nvSpPr>
            <p:cNvPr id="55302" name="CaixaDeTexto 11"/>
            <p:cNvSpPr txBox="1">
              <a:spLocks noChangeArrowheads="1"/>
            </p:cNvSpPr>
            <p:nvPr/>
          </p:nvSpPr>
          <p:spPr bwMode="auto">
            <a:xfrm>
              <a:off x="7924800" y="1846283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>
                  <a:solidFill>
                    <a:schemeClr val="bg1"/>
                  </a:solidFill>
                  <a:cs typeface="Arial" charset="0"/>
                </a:rPr>
                <a:t>32 g kg</a:t>
              </a:r>
              <a:r>
                <a:rPr lang="pt-BR" sz="1700" b="1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9" name="CaixaDeTexto 18"/>
            <p:cNvSpPr txBox="1">
              <a:spLocks noChangeArrowheads="1"/>
            </p:cNvSpPr>
            <p:nvPr/>
          </p:nvSpPr>
          <p:spPr bwMode="auto">
            <a:xfrm>
              <a:off x="228600" y="1860571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 dirty="0">
                  <a:solidFill>
                    <a:schemeClr val="bg1"/>
                  </a:solidFill>
                  <a:cs typeface="Arial" charset="0"/>
                </a:rPr>
                <a:t>25 g kg</a:t>
              </a:r>
              <a:r>
                <a:rPr lang="pt-BR" sz="1700" b="1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9" name="Conector reto 28"/>
            <p:cNvCxnSpPr/>
            <p:nvPr/>
          </p:nvCxnSpPr>
          <p:spPr bwMode="auto">
            <a:xfrm>
              <a:off x="1371600" y="2027258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33"/>
          <p:cNvGrpSpPr/>
          <p:nvPr/>
        </p:nvGrpSpPr>
        <p:grpSpPr>
          <a:xfrm>
            <a:off x="228600" y="1252558"/>
            <a:ext cx="8763000" cy="387350"/>
            <a:chOff x="228600" y="1252558"/>
            <a:chExt cx="8763000" cy="387350"/>
          </a:xfrm>
        </p:grpSpPr>
        <p:sp>
          <p:nvSpPr>
            <p:cNvPr id="55300" name="CaixaDeTexto 9"/>
            <p:cNvSpPr txBox="1">
              <a:spLocks noChangeArrowheads="1"/>
            </p:cNvSpPr>
            <p:nvPr/>
          </p:nvSpPr>
          <p:spPr bwMode="auto">
            <a:xfrm>
              <a:off x="7924800" y="1271608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>
                  <a:solidFill>
                    <a:schemeClr val="bg1"/>
                  </a:solidFill>
                  <a:cs typeface="Arial" charset="0"/>
                </a:rPr>
                <a:t>55 g kg</a:t>
              </a:r>
              <a:r>
                <a:rPr lang="pt-BR" sz="1700" b="1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7" name="CaixaDeTexto 16"/>
            <p:cNvSpPr txBox="1">
              <a:spLocks noChangeArrowheads="1"/>
            </p:cNvSpPr>
            <p:nvPr/>
          </p:nvSpPr>
          <p:spPr bwMode="auto">
            <a:xfrm>
              <a:off x="228600" y="1285896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 dirty="0">
                  <a:solidFill>
                    <a:schemeClr val="bg1"/>
                  </a:solidFill>
                  <a:cs typeface="Arial" charset="0"/>
                </a:rPr>
                <a:t>31 g kg</a:t>
              </a:r>
              <a:r>
                <a:rPr lang="pt-BR" sz="1700" b="1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7" name="Conector reto 26"/>
            <p:cNvCxnSpPr/>
            <p:nvPr/>
          </p:nvCxnSpPr>
          <p:spPr bwMode="auto">
            <a:xfrm>
              <a:off x="1371600" y="1533546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19" name="CaixaDeTexto 33"/>
            <p:cNvSpPr txBox="1">
              <a:spLocks noChangeArrowheads="1"/>
            </p:cNvSpPr>
            <p:nvPr/>
          </p:nvSpPr>
          <p:spPr bwMode="auto">
            <a:xfrm>
              <a:off x="4267200" y="1252558"/>
              <a:ext cx="6858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5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4" name="Grupo 34"/>
          <p:cNvGrpSpPr/>
          <p:nvPr/>
        </p:nvGrpSpPr>
        <p:grpSpPr>
          <a:xfrm>
            <a:off x="228600" y="1503383"/>
            <a:ext cx="8763000" cy="430213"/>
            <a:chOff x="228600" y="1503383"/>
            <a:chExt cx="8763000" cy="430213"/>
          </a:xfrm>
        </p:grpSpPr>
        <p:sp>
          <p:nvSpPr>
            <p:cNvPr id="55301" name="CaixaDeTexto 10"/>
            <p:cNvSpPr txBox="1">
              <a:spLocks noChangeArrowheads="1"/>
            </p:cNvSpPr>
            <p:nvPr/>
          </p:nvSpPr>
          <p:spPr bwMode="auto">
            <a:xfrm>
              <a:off x="7924800" y="1565296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 dirty="0">
                  <a:solidFill>
                    <a:schemeClr val="bg1"/>
                  </a:solidFill>
                  <a:cs typeface="Arial" charset="0"/>
                </a:rPr>
                <a:t>43 g kg</a:t>
              </a:r>
              <a:r>
                <a:rPr lang="pt-BR" sz="1700" b="1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8" name="CaixaDeTexto 17"/>
            <p:cNvSpPr txBox="1">
              <a:spLocks noChangeArrowheads="1"/>
            </p:cNvSpPr>
            <p:nvPr/>
          </p:nvSpPr>
          <p:spPr bwMode="auto">
            <a:xfrm>
              <a:off x="228600" y="1579583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 dirty="0">
                  <a:solidFill>
                    <a:schemeClr val="bg1"/>
                  </a:solidFill>
                  <a:cs typeface="Arial" charset="0"/>
                </a:rPr>
                <a:t>27 g kg</a:t>
              </a:r>
              <a:r>
                <a:rPr lang="pt-BR" sz="1700" b="1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8" name="Conector reto 27"/>
            <p:cNvCxnSpPr/>
            <p:nvPr/>
          </p:nvCxnSpPr>
          <p:spPr bwMode="auto">
            <a:xfrm>
              <a:off x="1371600" y="1746271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0" name="CaixaDeTexto 34"/>
            <p:cNvSpPr txBox="1">
              <a:spLocks noChangeArrowheads="1"/>
            </p:cNvSpPr>
            <p:nvPr/>
          </p:nvSpPr>
          <p:spPr bwMode="auto">
            <a:xfrm>
              <a:off x="4191000" y="1503383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cs typeface="Arial" charset="0"/>
                </a:rPr>
                <a:t>10 cm</a:t>
              </a:r>
              <a:endParaRPr lang="en-US" sz="1600" b="1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55321" name="CaixaDeTexto 35"/>
          <p:cNvSpPr txBox="1">
            <a:spLocks noChangeArrowheads="1"/>
          </p:cNvSpPr>
          <p:nvPr/>
        </p:nvSpPr>
        <p:spPr bwMode="auto">
          <a:xfrm>
            <a:off x="4191000" y="1746271"/>
            <a:ext cx="76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  <a:cs typeface="Arial" charset="0"/>
              </a:rPr>
              <a:t>15 cm</a:t>
            </a:r>
            <a:endParaRPr lang="en-US" sz="16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5" name="Grupo 36"/>
          <p:cNvGrpSpPr/>
          <p:nvPr/>
        </p:nvGrpSpPr>
        <p:grpSpPr>
          <a:xfrm>
            <a:off x="228600" y="2028846"/>
            <a:ext cx="8763000" cy="468243"/>
            <a:chOff x="228600" y="2028846"/>
            <a:chExt cx="8763000" cy="468243"/>
          </a:xfrm>
        </p:grpSpPr>
        <p:sp>
          <p:nvSpPr>
            <p:cNvPr id="55303" name="CaixaDeTexto 12"/>
            <p:cNvSpPr txBox="1">
              <a:spLocks noChangeArrowheads="1"/>
            </p:cNvSpPr>
            <p:nvPr/>
          </p:nvSpPr>
          <p:spPr bwMode="auto">
            <a:xfrm>
              <a:off x="7924800" y="2128858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>
                  <a:solidFill>
                    <a:schemeClr val="bg1"/>
                  </a:solidFill>
                  <a:cs typeface="Arial" charset="0"/>
                </a:rPr>
                <a:t>19 g kg</a:t>
              </a:r>
              <a:r>
                <a:rPr lang="pt-BR" sz="1700" b="1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0" name="CaixaDeTexto 19"/>
            <p:cNvSpPr txBox="1">
              <a:spLocks noChangeArrowheads="1"/>
            </p:cNvSpPr>
            <p:nvPr/>
          </p:nvSpPr>
          <p:spPr bwMode="auto">
            <a:xfrm>
              <a:off x="228600" y="2143146"/>
              <a:ext cx="10668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 dirty="0">
                  <a:solidFill>
                    <a:schemeClr val="bg1"/>
                  </a:solidFill>
                  <a:cs typeface="Arial" charset="0"/>
                </a:rPr>
                <a:t>20 g kg</a:t>
              </a:r>
              <a:r>
                <a:rPr lang="pt-BR" sz="1700" b="1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30" name="Conector reto 29"/>
            <p:cNvCxnSpPr/>
            <p:nvPr/>
          </p:nvCxnSpPr>
          <p:spPr bwMode="auto">
            <a:xfrm>
              <a:off x="1371600" y="2309833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2" name="CaixaDeTexto 36"/>
            <p:cNvSpPr txBox="1">
              <a:spLocks noChangeArrowheads="1"/>
            </p:cNvSpPr>
            <p:nvPr/>
          </p:nvSpPr>
          <p:spPr bwMode="auto">
            <a:xfrm>
              <a:off x="4191000" y="2028846"/>
              <a:ext cx="7620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25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6" name="Grupo 37"/>
          <p:cNvGrpSpPr/>
          <p:nvPr/>
        </p:nvGrpSpPr>
        <p:grpSpPr>
          <a:xfrm>
            <a:off x="228600" y="2452708"/>
            <a:ext cx="8763000" cy="457200"/>
            <a:chOff x="228600" y="2452708"/>
            <a:chExt cx="8763000" cy="457200"/>
          </a:xfrm>
        </p:grpSpPr>
        <p:sp>
          <p:nvSpPr>
            <p:cNvPr id="55304" name="CaixaDeTexto 13"/>
            <p:cNvSpPr txBox="1">
              <a:spLocks noChangeArrowheads="1"/>
            </p:cNvSpPr>
            <p:nvPr/>
          </p:nvSpPr>
          <p:spPr bwMode="auto">
            <a:xfrm>
              <a:off x="7924800" y="2541608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 dirty="0">
                  <a:solidFill>
                    <a:schemeClr val="bg1"/>
                  </a:solidFill>
                  <a:cs typeface="Arial" charset="0"/>
                </a:rPr>
                <a:t>11 g kg</a:t>
              </a:r>
              <a:r>
                <a:rPr lang="pt-BR" sz="1700" b="1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1" name="CaixaDeTexto 20"/>
            <p:cNvSpPr txBox="1">
              <a:spLocks noChangeArrowheads="1"/>
            </p:cNvSpPr>
            <p:nvPr/>
          </p:nvSpPr>
          <p:spPr bwMode="auto">
            <a:xfrm>
              <a:off x="228600" y="2555896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>
                  <a:solidFill>
                    <a:schemeClr val="bg1"/>
                  </a:solidFill>
                  <a:cs typeface="Arial" charset="0"/>
                </a:rPr>
                <a:t>12 g kg</a:t>
              </a:r>
              <a:r>
                <a:rPr lang="pt-BR" sz="1700" b="1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31" name="Conector reto 30"/>
            <p:cNvCxnSpPr/>
            <p:nvPr/>
          </p:nvCxnSpPr>
          <p:spPr bwMode="auto">
            <a:xfrm>
              <a:off x="1371600" y="2732108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3" name="CaixaDeTexto 37"/>
            <p:cNvSpPr txBox="1">
              <a:spLocks noChangeArrowheads="1"/>
            </p:cNvSpPr>
            <p:nvPr/>
          </p:nvSpPr>
          <p:spPr bwMode="auto">
            <a:xfrm>
              <a:off x="4191000" y="2452708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40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7" name="Grupo 38"/>
          <p:cNvGrpSpPr/>
          <p:nvPr/>
        </p:nvGrpSpPr>
        <p:grpSpPr>
          <a:xfrm>
            <a:off x="228600" y="2844821"/>
            <a:ext cx="8763000" cy="417512"/>
            <a:chOff x="228600" y="2844821"/>
            <a:chExt cx="8763000" cy="417512"/>
          </a:xfrm>
        </p:grpSpPr>
        <p:sp>
          <p:nvSpPr>
            <p:cNvPr id="55305" name="CaixaDeTexto 14"/>
            <p:cNvSpPr txBox="1">
              <a:spLocks noChangeArrowheads="1"/>
            </p:cNvSpPr>
            <p:nvPr/>
          </p:nvSpPr>
          <p:spPr bwMode="auto">
            <a:xfrm>
              <a:off x="7924800" y="2894033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>
                  <a:solidFill>
                    <a:schemeClr val="bg1"/>
                  </a:solidFill>
                  <a:cs typeface="Arial" charset="0"/>
                </a:rPr>
                <a:t>8 g kg</a:t>
              </a:r>
              <a:r>
                <a:rPr lang="pt-BR" sz="1700" b="1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2" name="CaixaDeTexto 21"/>
            <p:cNvSpPr txBox="1">
              <a:spLocks noChangeArrowheads="1"/>
            </p:cNvSpPr>
            <p:nvPr/>
          </p:nvSpPr>
          <p:spPr bwMode="auto">
            <a:xfrm>
              <a:off x="228600" y="2908321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b="1">
                  <a:solidFill>
                    <a:schemeClr val="bg1"/>
                  </a:solidFill>
                  <a:cs typeface="Arial" charset="0"/>
                </a:rPr>
                <a:t>8 g kg</a:t>
              </a:r>
              <a:r>
                <a:rPr lang="pt-BR" sz="1700" b="1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="1" baseline="3000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32" name="Conector reto 31"/>
            <p:cNvCxnSpPr/>
            <p:nvPr/>
          </p:nvCxnSpPr>
          <p:spPr bwMode="auto">
            <a:xfrm>
              <a:off x="1371600" y="3086121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4" name="CaixaDeTexto 38"/>
            <p:cNvSpPr txBox="1">
              <a:spLocks noChangeArrowheads="1"/>
            </p:cNvSpPr>
            <p:nvPr/>
          </p:nvSpPr>
          <p:spPr bwMode="auto">
            <a:xfrm>
              <a:off x="4191000" y="2844821"/>
              <a:ext cx="7620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50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55325" name="CaixaDeTexto 42"/>
          <p:cNvSpPr txBox="1">
            <a:spLocks noChangeArrowheads="1"/>
          </p:cNvSpPr>
          <p:nvPr/>
        </p:nvSpPr>
        <p:spPr bwMode="auto">
          <a:xfrm>
            <a:off x="2057400" y="871558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PD</a:t>
            </a:r>
            <a:endParaRPr lang="en-US" sz="3200" b="1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5326" name="CaixaDeTexto 43"/>
          <p:cNvSpPr txBox="1">
            <a:spLocks noChangeArrowheads="1"/>
          </p:cNvSpPr>
          <p:nvPr/>
        </p:nvSpPr>
        <p:spPr bwMode="auto">
          <a:xfrm>
            <a:off x="5638800" y="871558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PD</a:t>
            </a:r>
            <a:endParaRPr lang="en-US" sz="3200" b="1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 rot="5400000">
            <a:off x="1978771" y="4606576"/>
            <a:ext cx="400110" cy="407196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+mn-lt"/>
              </a:rPr>
              <a:t>Source: Sá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and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Lal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,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Soil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 &amp;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Tillage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Research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, 2009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328" name="CaixaDeTexto 32"/>
          <p:cNvSpPr txBox="1">
            <a:spLocks noChangeArrowheads="1"/>
          </p:cNvSpPr>
          <p:nvPr/>
        </p:nvSpPr>
        <p:spPr bwMode="auto">
          <a:xfrm>
            <a:off x="1655625" y="5755288"/>
            <a:ext cx="2209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/>
              <a:t>25 anos</a:t>
            </a:r>
            <a:endParaRPr lang="en-US" sz="3600" b="1" dirty="0"/>
          </a:p>
        </p:txBody>
      </p:sp>
      <p:sp>
        <p:nvSpPr>
          <p:cNvPr id="55329" name="CaixaDeTexto 33"/>
          <p:cNvSpPr txBox="1">
            <a:spLocks noChangeArrowheads="1"/>
          </p:cNvSpPr>
          <p:nvPr/>
        </p:nvSpPr>
        <p:spPr bwMode="auto">
          <a:xfrm>
            <a:off x="5320145" y="5741433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/>
              <a:t>25 anos</a:t>
            </a:r>
            <a:endParaRPr lang="en-US" sz="3600" b="1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5305935" y="5168314"/>
            <a:ext cx="217552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 </a:t>
            </a:r>
            <a:r>
              <a:rPr lang="en-US" b="1" dirty="0" err="1">
                <a:solidFill>
                  <a:schemeClr val="bg1"/>
                </a:solidFill>
              </a:rPr>
              <a:t>Rotação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Tr-Sj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Ap-Sj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Ap-Mlh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1919078" y="5185784"/>
            <a:ext cx="161390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Sem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Rotação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Tr-Sj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2" name="Elipse 41"/>
          <p:cNvSpPr/>
          <p:nvPr/>
        </p:nvSpPr>
        <p:spPr>
          <a:xfrm>
            <a:off x="7440488" y="2434729"/>
            <a:ext cx="1524000" cy="1282303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lipse 42"/>
          <p:cNvSpPr/>
          <p:nvPr/>
        </p:nvSpPr>
        <p:spPr>
          <a:xfrm>
            <a:off x="23664" y="2420888"/>
            <a:ext cx="1524000" cy="1282303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4" name="Grupo 2"/>
          <p:cNvGrpSpPr/>
          <p:nvPr/>
        </p:nvGrpSpPr>
        <p:grpSpPr>
          <a:xfrm>
            <a:off x="7892757" y="1239970"/>
            <a:ext cx="997366" cy="1939057"/>
            <a:chOff x="7803704" y="1600200"/>
            <a:chExt cx="997366" cy="1939057"/>
          </a:xfrm>
        </p:grpSpPr>
        <p:sp>
          <p:nvSpPr>
            <p:cNvPr id="46" name="Retângulo de cantos arredondados 1"/>
            <p:cNvSpPr/>
            <p:nvPr/>
          </p:nvSpPr>
          <p:spPr>
            <a:xfrm>
              <a:off x="7803704" y="1600200"/>
              <a:ext cx="997366" cy="373063"/>
            </a:xfrm>
            <a:prstGeom prst="roundRect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7" name="Conector de seta reta 3"/>
            <p:cNvCxnSpPr/>
            <p:nvPr/>
          </p:nvCxnSpPr>
          <p:spPr>
            <a:xfrm>
              <a:off x="8801070" y="1916832"/>
              <a:ext cx="0" cy="1622425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o 4"/>
          <p:cNvGrpSpPr/>
          <p:nvPr/>
        </p:nvGrpSpPr>
        <p:grpSpPr>
          <a:xfrm>
            <a:off x="190258" y="1268570"/>
            <a:ext cx="997366" cy="1946276"/>
            <a:chOff x="107504" y="1614487"/>
            <a:chExt cx="997366" cy="1946276"/>
          </a:xfrm>
        </p:grpSpPr>
        <p:sp>
          <p:nvSpPr>
            <p:cNvPr id="49" name="Retângulo de cantos arredondados 36"/>
            <p:cNvSpPr/>
            <p:nvPr/>
          </p:nvSpPr>
          <p:spPr>
            <a:xfrm>
              <a:off x="107504" y="1614487"/>
              <a:ext cx="997366" cy="37306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0" name="Conector de seta reta 37"/>
            <p:cNvCxnSpPr/>
            <p:nvPr/>
          </p:nvCxnSpPr>
          <p:spPr>
            <a:xfrm>
              <a:off x="107504" y="1938338"/>
              <a:ext cx="0" cy="1622425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42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21" grpId="0"/>
      <p:bldP spid="42" grpId="0" animBg="1"/>
      <p:bldP spid="4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940130"/>
              </p:ext>
            </p:extLst>
          </p:nvPr>
        </p:nvGraphicFramePr>
        <p:xfrm>
          <a:off x="512619" y="736980"/>
          <a:ext cx="8229602" cy="5607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527">
                  <a:extLst>
                    <a:ext uri="{9D8B030D-6E8A-4147-A177-3AD203B41FA5}">
                      <a16:colId xmlns:a16="http://schemas.microsoft.com/office/drawing/2014/main" xmlns="" val="2075454438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xmlns="" val="3767352406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xmlns="" val="2678355612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xmlns="" val="3938898038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xmlns="" val="1284448267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xmlns="" val="484256185"/>
                    </a:ext>
                  </a:extLst>
                </a:gridCol>
              </a:tblGrid>
              <a:tr h="509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Correlação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Doses de Calcário (Mg ha</a:t>
                      </a:r>
                      <a:r>
                        <a:rPr lang="pt-BR" sz="2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8350553"/>
                  </a:ext>
                </a:extLst>
              </a:tr>
              <a:tr h="509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0+0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6+0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0+3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6+3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Média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9337036"/>
                  </a:ext>
                </a:extLst>
              </a:tr>
              <a:tr h="509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Ca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0,72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0,89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0,94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0,87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31356283"/>
                  </a:ext>
                </a:extLst>
              </a:tr>
              <a:tr h="509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96440919"/>
                  </a:ext>
                </a:extLst>
              </a:tr>
              <a:tr h="509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Mg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0,74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0,95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0,68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0,82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3817263"/>
                  </a:ext>
                </a:extLst>
              </a:tr>
              <a:tr h="509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81279471"/>
                  </a:ext>
                </a:extLst>
              </a:tr>
              <a:tr h="509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K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0,61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0,75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0,91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0,52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0,70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87946627"/>
                  </a:ext>
                </a:extLst>
              </a:tr>
              <a:tr h="509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66364635"/>
                  </a:ext>
                </a:extLst>
              </a:tr>
              <a:tr h="509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Fe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-0,04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0,37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-0,47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0,16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0,00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46105712"/>
                  </a:ext>
                </a:extLst>
              </a:tr>
              <a:tr h="509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2656536"/>
                  </a:ext>
                </a:extLst>
              </a:tr>
              <a:tr h="50972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Al x C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-0,12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0,76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0,15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0,43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07417467"/>
                  </a:ext>
                </a:extLst>
              </a:tr>
            </a:tbl>
          </a:graphicData>
        </a:graphic>
      </p:graphicFrame>
      <p:sp>
        <p:nvSpPr>
          <p:cNvPr id="3" name="Elipse 2"/>
          <p:cNvSpPr/>
          <p:nvPr/>
        </p:nvSpPr>
        <p:spPr>
          <a:xfrm>
            <a:off x="7384479" y="1642069"/>
            <a:ext cx="1440873" cy="7204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277097" y="1628414"/>
            <a:ext cx="1440873" cy="7204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/>
          <p:cNvSpPr/>
          <p:nvPr/>
        </p:nvSpPr>
        <p:spPr>
          <a:xfrm>
            <a:off x="277097" y="4640025"/>
            <a:ext cx="8686796" cy="7204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/>
          <p:cNvSpPr/>
          <p:nvPr/>
        </p:nvSpPr>
        <p:spPr>
          <a:xfrm>
            <a:off x="263241" y="5708061"/>
            <a:ext cx="8686796" cy="7204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90500" y="6475145"/>
            <a:ext cx="4934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Briedis, Sá, Caires et al., 2012. </a:t>
            </a:r>
            <a:r>
              <a:rPr lang="pt-BR" sz="1600" b="1" dirty="0" err="1"/>
              <a:t>Geoderma</a:t>
            </a:r>
            <a:r>
              <a:rPr lang="pt-BR" sz="1600" b="1" dirty="0"/>
              <a:t>, v.170:80-88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77097" y="0"/>
            <a:ext cx="8672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Coeficiente de correlação em </a:t>
            </a:r>
            <a:r>
              <a:rPr lang="pt-BR" sz="2000" b="1" dirty="0" err="1"/>
              <a:t>macroagregados</a:t>
            </a:r>
            <a:r>
              <a:rPr lang="pt-BR" sz="2000" b="1" dirty="0"/>
              <a:t> (8-19 mm) coletados na</a:t>
            </a:r>
          </a:p>
          <a:p>
            <a:pPr algn="ctr"/>
            <a:r>
              <a:rPr lang="pt-BR" sz="2000" b="1" dirty="0"/>
              <a:t> camada de 0-5 cm em um LV argiloso</a:t>
            </a:r>
          </a:p>
        </p:txBody>
      </p:sp>
    </p:spTree>
    <p:extLst>
      <p:ext uri="{BB962C8B-B14F-4D97-AF65-F5344CB8AC3E}">
        <p14:creationId xmlns:p14="http://schemas.microsoft.com/office/powerpoint/2010/main" val="320443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Área de Trabalho - JCMS\JCMS\Artigos Gerais\Artigos Prof. Juca\Artigo AEE, Inagaki, Sá et al., 2016\Resubmission April-May 2016\Fig. 5 SOC stock gain (May 20, 2016)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7" y="841374"/>
            <a:ext cx="7015881" cy="56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3527" y="6444044"/>
            <a:ext cx="768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Inagaki, Sá, Caires, et al., 2016. Agric. Ecos. </a:t>
            </a:r>
            <a:r>
              <a:rPr lang="pt-BR" dirty="0" err="1"/>
              <a:t>Environment</a:t>
            </a:r>
            <a:r>
              <a:rPr lang="pt-BR" dirty="0"/>
              <a:t>, 231:156-165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7504" y="156533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Ganho de C devido ao uso do calcário Incorporado (IL) e em superfície (SL) em resposta a doses de gesso em plantio direto de longa duração (15 anos).</a:t>
            </a:r>
          </a:p>
        </p:txBody>
      </p:sp>
      <p:sp>
        <p:nvSpPr>
          <p:cNvPr id="4" name="Elipse 3"/>
          <p:cNvSpPr/>
          <p:nvPr/>
        </p:nvSpPr>
        <p:spPr>
          <a:xfrm>
            <a:off x="3906975" y="1593275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841593" y="1153853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6739663" y="1015304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5797551" y="1735743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3740727" y="1953491"/>
            <a:ext cx="166248" cy="568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V="1">
            <a:off x="4617877" y="1537857"/>
            <a:ext cx="166248" cy="568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V="1">
            <a:off x="6566492" y="1354282"/>
            <a:ext cx="173171" cy="3671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V="1">
            <a:off x="5646283" y="1930750"/>
            <a:ext cx="73477" cy="2621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094506" y="3214255"/>
            <a:ext cx="2576945" cy="1122218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868487" y="5437220"/>
            <a:ext cx="2719840" cy="1016116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2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9" grpId="0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agem 2" descr="Bosa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Imagem 4" descr="DSC025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Imagem 5" descr="Milho x Braquiari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418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Imagem 5" descr="P1020421.JPG"/>
          <p:cNvPicPr>
            <a:picLocks noChangeAspect="1"/>
          </p:cNvPicPr>
          <p:nvPr/>
        </p:nvPicPr>
        <p:blipFill>
          <a:blip r:embed="rId5" cstate="print"/>
          <a:srcRect l="13583" r="10925"/>
          <a:stretch>
            <a:fillRect/>
          </a:stretch>
        </p:blipFill>
        <p:spPr bwMode="auto">
          <a:xfrm>
            <a:off x="4495800" y="3406775"/>
            <a:ext cx="463232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2"/>
          <p:cNvSpPr txBox="1">
            <a:spLocks noChangeArrowheads="1"/>
          </p:cNvSpPr>
          <p:nvPr/>
        </p:nvSpPr>
        <p:spPr bwMode="auto">
          <a:xfrm>
            <a:off x="76200" y="2530475"/>
            <a:ext cx="8885238" cy="3970318"/>
          </a:xfrm>
          <a:prstGeom prst="rect">
            <a:avLst/>
          </a:prstGeom>
          <a:solidFill>
            <a:schemeClr val="tx1">
              <a:alpha val="59999"/>
            </a:schemeClr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objetivo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intensificação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rotação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 é o “</a:t>
            </a:r>
            <a:r>
              <a:rPr lang="en-US" sz="3600" b="1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fechamento</a:t>
            </a:r>
            <a:r>
              <a:rPr lang="en-US" sz="3600" b="1" u="sng" dirty="0">
                <a:solidFill>
                  <a:srgbClr val="FFFF00"/>
                </a:solidFill>
                <a:latin typeface="Arial Black" panose="020B0A04020102020204" pitchFamily="34" charset="0"/>
              </a:rPr>
              <a:t> das </a:t>
            </a:r>
            <a:r>
              <a:rPr lang="en-US" sz="3600" b="1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janelas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” que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ocorrem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entre a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estação</a:t>
            </a:r>
            <a:r>
              <a:rPr lang="en-US" sz="3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chuvosa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e o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período</a:t>
            </a:r>
            <a:r>
              <a:rPr lang="en-US" sz="3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seco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para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manter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o solo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permanentemente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coberto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usando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para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cobertura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do solo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combinadas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com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comerciais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. </a:t>
            </a:r>
            <a:endParaRPr lang="pt-BR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4999" name="CaixaDeTexto 1"/>
          <p:cNvSpPr txBox="1">
            <a:spLocks noChangeArrowheads="1"/>
          </p:cNvSpPr>
          <p:nvPr/>
        </p:nvSpPr>
        <p:spPr bwMode="auto">
          <a:xfrm>
            <a:off x="76200" y="142875"/>
            <a:ext cx="8991600" cy="708025"/>
          </a:xfrm>
          <a:prstGeom prst="rect">
            <a:avLst/>
          </a:prstGeom>
          <a:solidFill>
            <a:schemeClr val="tx1">
              <a:alpha val="50195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itchFamily="34" charset="0"/>
              </a:rPr>
              <a:t>Intensificação da rotação de culturas</a:t>
            </a:r>
            <a:endParaRPr lang="pt-BR" sz="4000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63" descr="P101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5"/>
          <p:cNvGrpSpPr>
            <a:grpSpLocks/>
          </p:cNvGrpSpPr>
          <p:nvPr/>
        </p:nvGrpSpPr>
        <p:grpSpPr bwMode="auto">
          <a:xfrm>
            <a:off x="3241675" y="1844675"/>
            <a:ext cx="1558925" cy="4464050"/>
            <a:chOff x="3241048" y="1844675"/>
            <a:chExt cx="1560277" cy="4464051"/>
          </a:xfrm>
        </p:grpSpPr>
        <p:sp>
          <p:nvSpPr>
            <p:cNvPr id="86169" name="AutoShape 8"/>
            <p:cNvSpPr>
              <a:spLocks noChangeArrowheads="1"/>
            </p:cNvSpPr>
            <p:nvPr/>
          </p:nvSpPr>
          <p:spPr bwMode="auto">
            <a:xfrm>
              <a:off x="3311604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0" name="Text Box 14"/>
            <p:cNvSpPr txBox="1">
              <a:spLocks noChangeArrowheads="1"/>
            </p:cNvSpPr>
            <p:nvPr/>
          </p:nvSpPr>
          <p:spPr bwMode="auto">
            <a:xfrm>
              <a:off x="3241048" y="1989138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1" name="AutoShape 25"/>
            <p:cNvSpPr>
              <a:spLocks noChangeArrowheads="1"/>
            </p:cNvSpPr>
            <p:nvPr/>
          </p:nvSpPr>
          <p:spPr bwMode="auto">
            <a:xfrm>
              <a:off x="3311604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2" name="Text Box 31"/>
            <p:cNvSpPr txBox="1">
              <a:spLocks noChangeArrowheads="1"/>
            </p:cNvSpPr>
            <p:nvPr/>
          </p:nvSpPr>
          <p:spPr bwMode="auto">
            <a:xfrm>
              <a:off x="3241048" y="3141663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3" name="AutoShape 40"/>
            <p:cNvSpPr>
              <a:spLocks noChangeArrowheads="1"/>
            </p:cNvSpPr>
            <p:nvPr/>
          </p:nvSpPr>
          <p:spPr bwMode="auto">
            <a:xfrm>
              <a:off x="359253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4" name="Text Box 44"/>
            <p:cNvSpPr txBox="1">
              <a:spLocks noChangeArrowheads="1"/>
            </p:cNvSpPr>
            <p:nvPr/>
          </p:nvSpPr>
          <p:spPr bwMode="auto">
            <a:xfrm>
              <a:off x="35219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5" name="AutoShape 60"/>
            <p:cNvSpPr>
              <a:spLocks noChangeArrowheads="1"/>
            </p:cNvSpPr>
            <p:nvPr/>
          </p:nvSpPr>
          <p:spPr bwMode="auto">
            <a:xfrm>
              <a:off x="3463974" y="5445126"/>
              <a:ext cx="92971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6" name="Text Box 63"/>
            <p:cNvSpPr txBox="1">
              <a:spLocks noChangeArrowheads="1"/>
            </p:cNvSpPr>
            <p:nvPr/>
          </p:nvSpPr>
          <p:spPr bwMode="auto">
            <a:xfrm>
              <a:off x="3310327" y="5518151"/>
              <a:ext cx="115391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precoce</a:t>
              </a:r>
            </a:p>
          </p:txBody>
        </p:sp>
      </p:grpSp>
      <p:grpSp>
        <p:nvGrpSpPr>
          <p:cNvPr id="3" name="Grupo 168"/>
          <p:cNvGrpSpPr>
            <a:grpSpLocks/>
          </p:cNvGrpSpPr>
          <p:nvPr/>
        </p:nvGrpSpPr>
        <p:grpSpPr bwMode="auto">
          <a:xfrm>
            <a:off x="7291388" y="1844675"/>
            <a:ext cx="1744662" cy="4478338"/>
            <a:chOff x="7291026" y="1844675"/>
            <a:chExt cx="1745024" cy="4478338"/>
          </a:xfrm>
        </p:grpSpPr>
        <p:sp>
          <p:nvSpPr>
            <p:cNvPr id="86160" name="AutoShape 3"/>
            <p:cNvSpPr>
              <a:spLocks noChangeArrowheads="1"/>
            </p:cNvSpPr>
            <p:nvPr/>
          </p:nvSpPr>
          <p:spPr bwMode="auto">
            <a:xfrm>
              <a:off x="7294100" y="1844675"/>
              <a:ext cx="1741950" cy="8636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1" name="Text Box 18"/>
            <p:cNvSpPr txBox="1">
              <a:spLocks noChangeArrowheads="1"/>
            </p:cNvSpPr>
            <p:nvPr/>
          </p:nvSpPr>
          <p:spPr bwMode="auto">
            <a:xfrm>
              <a:off x="7791128" y="1966913"/>
              <a:ext cx="1067748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Milheto       </a:t>
              </a:r>
              <a:r>
                <a:rPr lang="pt-BR" sz="1200" b="1">
                  <a:latin typeface="Tahoma" pitchFamily="34" charset="0"/>
                </a:rPr>
                <a:t>Sobre     semeadura</a:t>
              </a:r>
            </a:p>
          </p:txBody>
        </p:sp>
        <p:sp>
          <p:nvSpPr>
            <p:cNvPr id="86162" name="AutoShape 20"/>
            <p:cNvSpPr>
              <a:spLocks noChangeArrowheads="1"/>
            </p:cNvSpPr>
            <p:nvPr/>
          </p:nvSpPr>
          <p:spPr bwMode="auto">
            <a:xfrm>
              <a:off x="7294100" y="2997200"/>
              <a:ext cx="174195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3" name="Text Box 35"/>
            <p:cNvSpPr txBox="1">
              <a:spLocks noChangeArrowheads="1"/>
            </p:cNvSpPr>
            <p:nvPr/>
          </p:nvSpPr>
          <p:spPr bwMode="auto">
            <a:xfrm>
              <a:off x="7643545" y="3119438"/>
              <a:ext cx="121533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  <a:endParaRPr lang="pt-BR" sz="1200" b="1">
                <a:latin typeface="Tahoma" pitchFamily="34" charset="0"/>
              </a:endParaRPr>
            </a:p>
          </p:txBody>
        </p:sp>
        <p:sp>
          <p:nvSpPr>
            <p:cNvPr id="86164" name="AutoShape 37"/>
            <p:cNvSpPr>
              <a:spLocks noChangeArrowheads="1"/>
            </p:cNvSpPr>
            <p:nvPr/>
          </p:nvSpPr>
          <p:spPr bwMode="auto">
            <a:xfrm>
              <a:off x="7291026" y="4221163"/>
              <a:ext cx="1741849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5" name="Text Box 47"/>
            <p:cNvSpPr txBox="1">
              <a:spLocks noChangeArrowheads="1"/>
            </p:cNvSpPr>
            <p:nvPr/>
          </p:nvSpPr>
          <p:spPr bwMode="auto">
            <a:xfrm>
              <a:off x="7714998" y="4343400"/>
              <a:ext cx="121469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Braquiaria</a:t>
              </a:r>
              <a:endParaRPr lang="pt-BR" sz="1200" b="1">
                <a:latin typeface="Tahoma" pitchFamily="34" charset="0"/>
              </a:endParaRPr>
            </a:p>
          </p:txBody>
        </p:sp>
        <p:sp>
          <p:nvSpPr>
            <p:cNvPr id="86166" name="Text Box 57"/>
            <p:cNvSpPr txBox="1">
              <a:spLocks noChangeArrowheads="1"/>
            </p:cNvSpPr>
            <p:nvPr/>
          </p:nvSpPr>
          <p:spPr bwMode="auto">
            <a:xfrm>
              <a:off x="7433697" y="5805488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67" name="AutoShape 58"/>
            <p:cNvSpPr>
              <a:spLocks noChangeArrowheads="1"/>
            </p:cNvSpPr>
            <p:nvPr/>
          </p:nvSpPr>
          <p:spPr bwMode="auto">
            <a:xfrm>
              <a:off x="7291026" y="5445126"/>
              <a:ext cx="1741849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8" name="Text Box 64"/>
            <p:cNvSpPr txBox="1">
              <a:spLocks noChangeArrowheads="1"/>
            </p:cNvSpPr>
            <p:nvPr/>
          </p:nvSpPr>
          <p:spPr bwMode="auto">
            <a:xfrm>
              <a:off x="7788025" y="5567363"/>
              <a:ext cx="1141671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Braquiaria</a:t>
              </a:r>
              <a:endParaRPr lang="pt-BR" sz="1200" b="1">
                <a:latin typeface="Tahoma" pitchFamily="34" charset="0"/>
              </a:endParaRPr>
            </a:p>
          </p:txBody>
        </p:sp>
      </p:grpSp>
      <p:grpSp>
        <p:nvGrpSpPr>
          <p:cNvPr id="4" name="Grupo 163"/>
          <p:cNvGrpSpPr>
            <a:grpSpLocks/>
          </p:cNvGrpSpPr>
          <p:nvPr/>
        </p:nvGrpSpPr>
        <p:grpSpPr bwMode="auto">
          <a:xfrm>
            <a:off x="395288" y="1844675"/>
            <a:ext cx="1562100" cy="4464050"/>
            <a:chOff x="395288" y="1844675"/>
            <a:chExt cx="1562009" cy="4464051"/>
          </a:xfrm>
        </p:grpSpPr>
        <p:sp>
          <p:nvSpPr>
            <p:cNvPr id="86152" name="AutoShape 6"/>
            <p:cNvSpPr>
              <a:spLocks noChangeArrowheads="1"/>
            </p:cNvSpPr>
            <p:nvPr/>
          </p:nvSpPr>
          <p:spPr bwMode="auto">
            <a:xfrm>
              <a:off x="395288" y="1844675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3" name="Text Box 11"/>
            <p:cNvSpPr txBox="1">
              <a:spLocks noChangeArrowheads="1"/>
            </p:cNvSpPr>
            <p:nvPr/>
          </p:nvSpPr>
          <p:spPr bwMode="auto">
            <a:xfrm>
              <a:off x="395288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6154" name="AutoShape 23"/>
            <p:cNvSpPr>
              <a:spLocks noChangeArrowheads="1"/>
            </p:cNvSpPr>
            <p:nvPr/>
          </p:nvSpPr>
          <p:spPr bwMode="auto">
            <a:xfrm>
              <a:off x="395288" y="2997200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5" name="Text Box 28"/>
            <p:cNvSpPr txBox="1">
              <a:spLocks noChangeArrowheads="1"/>
            </p:cNvSpPr>
            <p:nvPr/>
          </p:nvSpPr>
          <p:spPr bwMode="auto">
            <a:xfrm>
              <a:off x="395288" y="3070225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Ciclo médio</a:t>
              </a:r>
            </a:p>
          </p:txBody>
        </p:sp>
        <p:sp>
          <p:nvSpPr>
            <p:cNvPr id="86156" name="AutoShape 48"/>
            <p:cNvSpPr>
              <a:spLocks noChangeArrowheads="1"/>
            </p:cNvSpPr>
            <p:nvPr/>
          </p:nvSpPr>
          <p:spPr bwMode="auto">
            <a:xfrm>
              <a:off x="605835" y="4221163"/>
              <a:ext cx="1175866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7" name="Text Box 49"/>
            <p:cNvSpPr txBox="1">
              <a:spLocks noChangeArrowheads="1"/>
            </p:cNvSpPr>
            <p:nvPr/>
          </p:nvSpPr>
          <p:spPr bwMode="auto">
            <a:xfrm>
              <a:off x="5352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58" name="AutoShape 65"/>
            <p:cNvSpPr>
              <a:spLocks noChangeArrowheads="1"/>
            </p:cNvSpPr>
            <p:nvPr/>
          </p:nvSpPr>
          <p:spPr bwMode="auto">
            <a:xfrm>
              <a:off x="682659" y="5445126"/>
              <a:ext cx="1222901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9" name="Text Box 66"/>
            <p:cNvSpPr txBox="1">
              <a:spLocks noChangeArrowheads="1"/>
            </p:cNvSpPr>
            <p:nvPr/>
          </p:nvSpPr>
          <p:spPr bwMode="auto">
            <a:xfrm>
              <a:off x="677955" y="5589588"/>
              <a:ext cx="12793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médio</a:t>
              </a:r>
            </a:p>
          </p:txBody>
        </p:sp>
      </p:grpSp>
      <p:grpSp>
        <p:nvGrpSpPr>
          <p:cNvPr id="5" name="Grupo 167"/>
          <p:cNvGrpSpPr>
            <a:grpSpLocks/>
          </p:cNvGrpSpPr>
          <p:nvPr/>
        </p:nvGrpSpPr>
        <p:grpSpPr bwMode="auto">
          <a:xfrm>
            <a:off x="4394200" y="1844675"/>
            <a:ext cx="2257425" cy="4475163"/>
            <a:chOff x="4393692" y="1844675"/>
            <a:chExt cx="2257663" cy="4475163"/>
          </a:xfrm>
        </p:grpSpPr>
        <p:sp>
          <p:nvSpPr>
            <p:cNvPr id="86136" name="AutoShape 4"/>
            <p:cNvSpPr>
              <a:spLocks noChangeArrowheads="1"/>
            </p:cNvSpPr>
            <p:nvPr/>
          </p:nvSpPr>
          <p:spPr bwMode="auto">
            <a:xfrm>
              <a:off x="5160172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7" name="AutoShape 9"/>
            <p:cNvSpPr>
              <a:spLocks noChangeArrowheads="1"/>
            </p:cNvSpPr>
            <p:nvPr/>
          </p:nvSpPr>
          <p:spPr bwMode="auto">
            <a:xfrm>
              <a:off x="4536143" y="1844675"/>
              <a:ext cx="1263737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8" name="Text Box 15"/>
            <p:cNvSpPr txBox="1">
              <a:spLocks noChangeArrowheads="1"/>
            </p:cNvSpPr>
            <p:nvPr/>
          </p:nvSpPr>
          <p:spPr bwMode="auto">
            <a:xfrm>
              <a:off x="4520464" y="1989138"/>
              <a:ext cx="127941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39" name="Text Box 16"/>
            <p:cNvSpPr txBox="1">
              <a:spLocks noChangeArrowheads="1"/>
            </p:cNvSpPr>
            <p:nvPr/>
          </p:nvSpPr>
          <p:spPr bwMode="auto">
            <a:xfrm>
              <a:off x="5657200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40" name="AutoShape 21"/>
            <p:cNvSpPr>
              <a:spLocks noChangeArrowheads="1"/>
            </p:cNvSpPr>
            <p:nvPr/>
          </p:nvSpPr>
          <p:spPr bwMode="auto">
            <a:xfrm>
              <a:off x="5160172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1" name="AutoShape 26"/>
            <p:cNvSpPr>
              <a:spLocks noChangeArrowheads="1"/>
            </p:cNvSpPr>
            <p:nvPr/>
          </p:nvSpPr>
          <p:spPr bwMode="auto">
            <a:xfrm>
              <a:off x="4522032" y="2997200"/>
              <a:ext cx="1277848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2" name="Text Box 32"/>
            <p:cNvSpPr txBox="1">
              <a:spLocks noChangeArrowheads="1"/>
            </p:cNvSpPr>
            <p:nvPr/>
          </p:nvSpPr>
          <p:spPr bwMode="auto">
            <a:xfrm>
              <a:off x="4520464" y="3141663"/>
              <a:ext cx="127941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43" name="Text Box 33"/>
            <p:cNvSpPr txBox="1">
              <a:spLocks noChangeArrowheads="1"/>
            </p:cNvSpPr>
            <p:nvPr/>
          </p:nvSpPr>
          <p:spPr bwMode="auto">
            <a:xfrm>
              <a:off x="5657200" y="3141663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44" name="AutoShape 50"/>
            <p:cNvSpPr>
              <a:spLocks noChangeArrowheads="1"/>
            </p:cNvSpPr>
            <p:nvPr/>
          </p:nvSpPr>
          <p:spPr bwMode="auto">
            <a:xfrm>
              <a:off x="5442564" y="4221163"/>
              <a:ext cx="995567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5" name="AutoShape 51"/>
            <p:cNvSpPr>
              <a:spLocks noChangeArrowheads="1"/>
            </p:cNvSpPr>
            <p:nvPr/>
          </p:nvSpPr>
          <p:spPr bwMode="auto">
            <a:xfrm>
              <a:off x="4732341" y="4221163"/>
              <a:ext cx="113667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6" name="Text Box 52"/>
            <p:cNvSpPr txBox="1">
              <a:spLocks noChangeArrowheads="1"/>
            </p:cNvSpPr>
            <p:nvPr/>
          </p:nvSpPr>
          <p:spPr bwMode="auto">
            <a:xfrm>
              <a:off x="4871877" y="4365625"/>
              <a:ext cx="995567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</a:t>
              </a:r>
            </a:p>
          </p:txBody>
        </p:sp>
        <p:sp>
          <p:nvSpPr>
            <p:cNvPr id="86147" name="Text Box 53"/>
            <p:cNvSpPr txBox="1">
              <a:spLocks noChangeArrowheads="1"/>
            </p:cNvSpPr>
            <p:nvPr/>
          </p:nvSpPr>
          <p:spPr bwMode="auto">
            <a:xfrm>
              <a:off x="5726340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  <p:sp>
          <p:nvSpPr>
            <p:cNvPr id="86148" name="AutoShape 67"/>
            <p:cNvSpPr>
              <a:spLocks noChangeArrowheads="1"/>
            </p:cNvSpPr>
            <p:nvPr/>
          </p:nvSpPr>
          <p:spPr bwMode="auto">
            <a:xfrm>
              <a:off x="5442564" y="5445126"/>
              <a:ext cx="995567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9" name="AutoShape 68"/>
            <p:cNvSpPr>
              <a:spLocks noChangeArrowheads="1"/>
            </p:cNvSpPr>
            <p:nvPr/>
          </p:nvSpPr>
          <p:spPr bwMode="auto">
            <a:xfrm>
              <a:off x="4393692" y="5445126"/>
              <a:ext cx="147532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0" name="Text Box 69"/>
            <p:cNvSpPr txBox="1">
              <a:spLocks noChangeArrowheads="1"/>
            </p:cNvSpPr>
            <p:nvPr/>
          </p:nvSpPr>
          <p:spPr bwMode="auto">
            <a:xfrm>
              <a:off x="4575559" y="5589588"/>
              <a:ext cx="116175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</a:p>
          </p:txBody>
        </p:sp>
        <p:sp>
          <p:nvSpPr>
            <p:cNvPr id="86151" name="Text Box 70"/>
            <p:cNvSpPr txBox="1">
              <a:spLocks noChangeArrowheads="1"/>
            </p:cNvSpPr>
            <p:nvPr/>
          </p:nvSpPr>
          <p:spPr bwMode="auto">
            <a:xfrm>
              <a:off x="5726340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</p:grpSp>
      <p:grpSp>
        <p:nvGrpSpPr>
          <p:cNvPr id="6" name="Grupo 166"/>
          <p:cNvGrpSpPr>
            <a:grpSpLocks/>
          </p:cNvGrpSpPr>
          <p:nvPr/>
        </p:nvGrpSpPr>
        <p:grpSpPr bwMode="auto">
          <a:xfrm>
            <a:off x="6369050" y="1844675"/>
            <a:ext cx="1347788" cy="4464050"/>
            <a:chOff x="6369032" y="1844675"/>
            <a:chExt cx="1348441" cy="4464051"/>
          </a:xfrm>
        </p:grpSpPr>
        <p:sp>
          <p:nvSpPr>
            <p:cNvPr id="86128" name="AutoShape 10"/>
            <p:cNvSpPr>
              <a:spLocks noChangeArrowheads="1"/>
            </p:cNvSpPr>
            <p:nvPr/>
          </p:nvSpPr>
          <p:spPr bwMode="auto">
            <a:xfrm>
              <a:off x="6441156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9" name="Text Box 17"/>
            <p:cNvSpPr txBox="1">
              <a:spLocks noChangeArrowheads="1"/>
            </p:cNvSpPr>
            <p:nvPr/>
          </p:nvSpPr>
          <p:spPr bwMode="auto">
            <a:xfrm>
              <a:off x="6369032" y="1974850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30" name="AutoShape 27"/>
            <p:cNvSpPr>
              <a:spLocks noChangeArrowheads="1"/>
            </p:cNvSpPr>
            <p:nvPr/>
          </p:nvSpPr>
          <p:spPr bwMode="auto">
            <a:xfrm>
              <a:off x="6441156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1" name="Text Box 34"/>
            <p:cNvSpPr txBox="1">
              <a:spLocks noChangeArrowheads="1"/>
            </p:cNvSpPr>
            <p:nvPr/>
          </p:nvSpPr>
          <p:spPr bwMode="auto">
            <a:xfrm>
              <a:off x="6369032" y="3127375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32" name="AutoShape 42"/>
            <p:cNvSpPr>
              <a:spLocks noChangeArrowheads="1"/>
            </p:cNvSpPr>
            <p:nvPr/>
          </p:nvSpPr>
          <p:spPr bwMode="auto">
            <a:xfrm>
              <a:off x="6453809" y="4221163"/>
              <a:ext cx="1263664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3" name="Text Box 54"/>
            <p:cNvSpPr txBox="1">
              <a:spLocks noChangeArrowheads="1"/>
            </p:cNvSpPr>
            <p:nvPr/>
          </p:nvSpPr>
          <p:spPr bwMode="auto">
            <a:xfrm>
              <a:off x="6649787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6134" name="AutoShape 61"/>
            <p:cNvSpPr>
              <a:spLocks noChangeArrowheads="1"/>
            </p:cNvSpPr>
            <p:nvPr/>
          </p:nvSpPr>
          <p:spPr bwMode="auto">
            <a:xfrm>
              <a:off x="6482030" y="5445126"/>
              <a:ext cx="1235443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5" name="Text Box 71"/>
            <p:cNvSpPr txBox="1">
              <a:spLocks noChangeArrowheads="1"/>
            </p:cNvSpPr>
            <p:nvPr/>
          </p:nvSpPr>
          <p:spPr bwMode="auto">
            <a:xfrm>
              <a:off x="6649787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</p:grpSp>
      <p:grpSp>
        <p:nvGrpSpPr>
          <p:cNvPr id="7" name="Grupo 164"/>
          <p:cNvGrpSpPr>
            <a:grpSpLocks/>
          </p:cNvGrpSpPr>
          <p:nvPr/>
        </p:nvGrpSpPr>
        <p:grpSpPr bwMode="auto">
          <a:xfrm>
            <a:off x="1423988" y="1844675"/>
            <a:ext cx="2311400" cy="4464050"/>
            <a:chOff x="1423838" y="1844675"/>
            <a:chExt cx="2311369" cy="4464051"/>
          </a:xfrm>
        </p:grpSpPr>
        <p:sp>
          <p:nvSpPr>
            <p:cNvPr id="86114" name="AutoShape 5"/>
            <p:cNvSpPr>
              <a:spLocks noChangeArrowheads="1"/>
            </p:cNvSpPr>
            <p:nvPr/>
          </p:nvSpPr>
          <p:spPr bwMode="auto">
            <a:xfrm>
              <a:off x="2104312" y="1844675"/>
              <a:ext cx="1136736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5" name="AutoShape 7"/>
            <p:cNvSpPr>
              <a:spLocks noChangeArrowheads="1"/>
            </p:cNvSpPr>
            <p:nvPr/>
          </p:nvSpPr>
          <p:spPr bwMode="auto">
            <a:xfrm>
              <a:off x="1423838" y="1844675"/>
              <a:ext cx="1175934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6" name="Text Box 12"/>
            <p:cNvSpPr txBox="1">
              <a:spLocks noChangeArrowheads="1"/>
            </p:cNvSpPr>
            <p:nvPr/>
          </p:nvSpPr>
          <p:spPr bwMode="auto">
            <a:xfrm>
              <a:off x="1533592" y="1989138"/>
              <a:ext cx="995624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</a:t>
              </a:r>
            </a:p>
          </p:txBody>
        </p:sp>
        <p:sp>
          <p:nvSpPr>
            <p:cNvPr id="86117" name="Text Box 13"/>
            <p:cNvSpPr txBox="1">
              <a:spLocks noChangeArrowheads="1"/>
            </p:cNvSpPr>
            <p:nvPr/>
          </p:nvSpPr>
          <p:spPr bwMode="auto">
            <a:xfrm>
              <a:off x="2458660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  <p:sp>
          <p:nvSpPr>
            <p:cNvPr id="86118" name="AutoShape 22"/>
            <p:cNvSpPr>
              <a:spLocks noChangeArrowheads="1"/>
            </p:cNvSpPr>
            <p:nvPr/>
          </p:nvSpPr>
          <p:spPr bwMode="auto">
            <a:xfrm>
              <a:off x="2104312" y="2997200"/>
              <a:ext cx="1136736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9" name="AutoShape 24"/>
            <p:cNvSpPr>
              <a:spLocks noChangeArrowheads="1"/>
            </p:cNvSpPr>
            <p:nvPr/>
          </p:nvSpPr>
          <p:spPr bwMode="auto">
            <a:xfrm>
              <a:off x="1423838" y="2997200"/>
              <a:ext cx="1175934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0" name="Text Box 29"/>
            <p:cNvSpPr txBox="1">
              <a:spLocks noChangeArrowheads="1"/>
            </p:cNvSpPr>
            <p:nvPr/>
          </p:nvSpPr>
          <p:spPr bwMode="auto">
            <a:xfrm>
              <a:off x="1463036" y="3068638"/>
              <a:ext cx="113673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</a:p>
          </p:txBody>
        </p:sp>
        <p:sp>
          <p:nvSpPr>
            <p:cNvPr id="86121" name="Text Box 30"/>
            <p:cNvSpPr txBox="1">
              <a:spLocks noChangeArrowheads="1"/>
            </p:cNvSpPr>
            <p:nvPr/>
          </p:nvSpPr>
          <p:spPr bwMode="auto">
            <a:xfrm>
              <a:off x="2458660" y="3141663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Cobert. + Palha Brq.</a:t>
              </a:r>
            </a:p>
          </p:txBody>
        </p:sp>
        <p:sp>
          <p:nvSpPr>
            <p:cNvPr id="86122" name="AutoShape 38"/>
            <p:cNvSpPr>
              <a:spLocks noChangeArrowheads="1"/>
            </p:cNvSpPr>
            <p:nvPr/>
          </p:nvSpPr>
          <p:spPr bwMode="auto">
            <a:xfrm>
              <a:off x="238374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3" name="AutoShape 41"/>
            <p:cNvSpPr>
              <a:spLocks noChangeArrowheads="1"/>
            </p:cNvSpPr>
            <p:nvPr/>
          </p:nvSpPr>
          <p:spPr bwMode="auto">
            <a:xfrm>
              <a:off x="1781701" y="4221163"/>
              <a:ext cx="1171163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4" name="Text Box 45"/>
            <p:cNvSpPr txBox="1">
              <a:spLocks noChangeArrowheads="1"/>
            </p:cNvSpPr>
            <p:nvPr/>
          </p:nvSpPr>
          <p:spPr bwMode="auto">
            <a:xfrm>
              <a:off x="1785918" y="4365625"/>
              <a:ext cx="1285884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25" name="Text Box 46"/>
            <p:cNvSpPr txBox="1">
              <a:spLocks noChangeArrowheads="1"/>
            </p:cNvSpPr>
            <p:nvPr/>
          </p:nvSpPr>
          <p:spPr bwMode="auto">
            <a:xfrm>
              <a:off x="2810192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26" name="AutoShape 56"/>
            <p:cNvSpPr>
              <a:spLocks noChangeArrowheads="1"/>
            </p:cNvSpPr>
            <p:nvPr/>
          </p:nvSpPr>
          <p:spPr bwMode="auto">
            <a:xfrm>
              <a:off x="1886745" y="5445126"/>
              <a:ext cx="1577228" cy="8636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7" name="Text Box 72"/>
            <p:cNvSpPr txBox="1">
              <a:spLocks noChangeArrowheads="1"/>
            </p:cNvSpPr>
            <p:nvPr/>
          </p:nvSpPr>
          <p:spPr bwMode="auto">
            <a:xfrm>
              <a:off x="1872635" y="5516563"/>
              <a:ext cx="1635238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Milheto          </a:t>
              </a:r>
              <a:r>
                <a:rPr lang="pt-BR" sz="1200" b="1">
                  <a:latin typeface="Tahoma" pitchFamily="34" charset="0"/>
                </a:rPr>
                <a:t>Sobre-semeadura ou Pousio + MPC</a:t>
              </a:r>
            </a:p>
          </p:txBody>
        </p:sp>
      </p:grpSp>
      <p:sp>
        <p:nvSpPr>
          <p:cNvPr id="519242" name="Text Box 74"/>
          <p:cNvSpPr txBox="1">
            <a:spLocks noChangeArrowheads="1"/>
          </p:cNvSpPr>
          <p:nvPr/>
        </p:nvSpPr>
        <p:spPr bwMode="auto">
          <a:xfrm>
            <a:off x="1690688" y="6446838"/>
            <a:ext cx="6265862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chemeClr val="bg1"/>
                </a:solidFill>
              </a:rPr>
              <a:t>Produção média anual de palhada </a:t>
            </a:r>
            <a:r>
              <a:rPr lang="pt-BR" b="1">
                <a:solidFill>
                  <a:schemeClr val="bg1"/>
                </a:solidFill>
                <a:sym typeface="Symbol" pitchFamily="18" charset="2"/>
              </a:rPr>
              <a:t> 12,5 a 14 ton/ha</a:t>
            </a:r>
          </a:p>
        </p:txBody>
      </p: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34925" y="476250"/>
            <a:ext cx="9032875" cy="1223963"/>
            <a:chOff x="22" y="300"/>
            <a:chExt cx="5690" cy="771"/>
          </a:xfrm>
        </p:grpSpPr>
        <p:grpSp>
          <p:nvGrpSpPr>
            <p:cNvPr id="86027" name="Group 76"/>
            <p:cNvGrpSpPr>
              <a:grpSpLocks/>
            </p:cNvGrpSpPr>
            <p:nvPr/>
          </p:nvGrpSpPr>
          <p:grpSpPr bwMode="auto">
            <a:xfrm>
              <a:off x="22" y="663"/>
              <a:ext cx="5690" cy="408"/>
              <a:chOff x="22" y="119"/>
              <a:chExt cx="5761" cy="408"/>
            </a:xfrm>
          </p:grpSpPr>
          <p:sp>
            <p:nvSpPr>
              <p:cNvPr id="86040" name="Rectangle 77"/>
              <p:cNvSpPr>
                <a:spLocks noChangeArrowheads="1"/>
              </p:cNvSpPr>
              <p:nvPr/>
            </p:nvSpPr>
            <p:spPr bwMode="auto">
              <a:xfrm>
                <a:off x="38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1" name="Text Box 78"/>
              <p:cNvSpPr txBox="1">
                <a:spLocks noChangeArrowheads="1"/>
              </p:cNvSpPr>
              <p:nvPr/>
            </p:nvSpPr>
            <p:spPr bwMode="auto">
              <a:xfrm>
                <a:off x="2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42" name="Rectangle 79"/>
              <p:cNvSpPr>
                <a:spLocks noChangeArrowheads="1"/>
              </p:cNvSpPr>
              <p:nvPr/>
            </p:nvSpPr>
            <p:spPr bwMode="auto">
              <a:xfrm>
                <a:off x="19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3" name="Text Box 80"/>
              <p:cNvSpPr txBox="1">
                <a:spLocks noChangeArrowheads="1"/>
              </p:cNvSpPr>
              <p:nvPr/>
            </p:nvSpPr>
            <p:spPr bwMode="auto">
              <a:xfrm>
                <a:off x="163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44" name="Rectangle 81"/>
              <p:cNvSpPr>
                <a:spLocks noChangeArrowheads="1"/>
              </p:cNvSpPr>
              <p:nvPr/>
            </p:nvSpPr>
            <p:spPr bwMode="auto">
              <a:xfrm>
                <a:off x="35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" name="Text Box 82"/>
              <p:cNvSpPr txBox="1">
                <a:spLocks noChangeArrowheads="1"/>
              </p:cNvSpPr>
              <p:nvPr/>
            </p:nvSpPr>
            <p:spPr bwMode="auto">
              <a:xfrm>
                <a:off x="319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46" name="Rectangle 83"/>
              <p:cNvSpPr>
                <a:spLocks noChangeArrowheads="1"/>
              </p:cNvSpPr>
              <p:nvPr/>
            </p:nvSpPr>
            <p:spPr bwMode="auto">
              <a:xfrm>
                <a:off x="50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" name="Text Box 84"/>
              <p:cNvSpPr txBox="1">
                <a:spLocks noChangeArrowheads="1"/>
              </p:cNvSpPr>
              <p:nvPr/>
            </p:nvSpPr>
            <p:spPr bwMode="auto">
              <a:xfrm>
                <a:off x="488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48" name="Rectangle 85"/>
              <p:cNvSpPr>
                <a:spLocks noChangeArrowheads="1"/>
              </p:cNvSpPr>
              <p:nvPr/>
            </p:nvSpPr>
            <p:spPr bwMode="auto">
              <a:xfrm>
                <a:off x="66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9" name="Text Box 86"/>
              <p:cNvSpPr txBox="1">
                <a:spLocks noChangeArrowheads="1"/>
              </p:cNvSpPr>
              <p:nvPr/>
            </p:nvSpPr>
            <p:spPr bwMode="auto">
              <a:xfrm>
                <a:off x="6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50" name="Rectangle 87"/>
              <p:cNvSpPr>
                <a:spLocks noChangeArrowheads="1"/>
              </p:cNvSpPr>
              <p:nvPr/>
            </p:nvSpPr>
            <p:spPr bwMode="auto">
              <a:xfrm>
                <a:off x="81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1" name="Text Box 88"/>
              <p:cNvSpPr txBox="1">
                <a:spLocks noChangeArrowheads="1"/>
              </p:cNvSpPr>
              <p:nvPr/>
            </p:nvSpPr>
            <p:spPr bwMode="auto">
              <a:xfrm>
                <a:off x="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052" name="Rectangle 89"/>
              <p:cNvSpPr>
                <a:spLocks noChangeArrowheads="1"/>
              </p:cNvSpPr>
              <p:nvPr/>
            </p:nvSpPr>
            <p:spPr bwMode="auto">
              <a:xfrm>
                <a:off x="97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3" name="Text Box 90"/>
              <p:cNvSpPr txBox="1">
                <a:spLocks noChangeArrowheads="1"/>
              </p:cNvSpPr>
              <p:nvPr/>
            </p:nvSpPr>
            <p:spPr bwMode="auto">
              <a:xfrm>
                <a:off x="95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54" name="Rectangle 91"/>
              <p:cNvSpPr>
                <a:spLocks noChangeArrowheads="1"/>
              </p:cNvSpPr>
              <p:nvPr/>
            </p:nvSpPr>
            <p:spPr bwMode="auto">
              <a:xfrm>
                <a:off x="1130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5" name="Text Box 92"/>
              <p:cNvSpPr txBox="1">
                <a:spLocks noChangeArrowheads="1"/>
              </p:cNvSpPr>
              <p:nvPr/>
            </p:nvSpPr>
            <p:spPr bwMode="auto">
              <a:xfrm>
                <a:off x="112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56" name="Rectangle 93"/>
              <p:cNvSpPr>
                <a:spLocks noChangeArrowheads="1"/>
              </p:cNvSpPr>
              <p:nvPr/>
            </p:nvSpPr>
            <p:spPr bwMode="auto">
              <a:xfrm>
                <a:off x="128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7" name="Text Box 94"/>
              <p:cNvSpPr txBox="1">
                <a:spLocks noChangeArrowheads="1"/>
              </p:cNvSpPr>
              <p:nvPr/>
            </p:nvSpPr>
            <p:spPr bwMode="auto">
              <a:xfrm>
                <a:off x="12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58" name="Rectangle 95"/>
              <p:cNvSpPr>
                <a:spLocks noChangeArrowheads="1"/>
              </p:cNvSpPr>
              <p:nvPr/>
            </p:nvSpPr>
            <p:spPr bwMode="auto">
              <a:xfrm>
                <a:off x="1441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9" name="Text Box 96"/>
              <p:cNvSpPr txBox="1">
                <a:spLocks noChangeArrowheads="1"/>
              </p:cNvSpPr>
              <p:nvPr/>
            </p:nvSpPr>
            <p:spPr bwMode="auto">
              <a:xfrm>
                <a:off x="1441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60" name="Rectangle 97"/>
              <p:cNvSpPr>
                <a:spLocks noChangeArrowheads="1"/>
              </p:cNvSpPr>
              <p:nvPr/>
            </p:nvSpPr>
            <p:spPr bwMode="auto">
              <a:xfrm>
                <a:off x="159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1" name="Text Box 98"/>
              <p:cNvSpPr txBox="1">
                <a:spLocks noChangeArrowheads="1"/>
              </p:cNvSpPr>
              <p:nvPr/>
            </p:nvSpPr>
            <p:spPr bwMode="auto">
              <a:xfrm>
                <a:off x="159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62" name="Rectangle 99"/>
              <p:cNvSpPr>
                <a:spLocks noChangeArrowheads="1"/>
              </p:cNvSpPr>
              <p:nvPr/>
            </p:nvSpPr>
            <p:spPr bwMode="auto">
              <a:xfrm>
                <a:off x="1754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3" name="Text Box 100"/>
              <p:cNvSpPr txBox="1">
                <a:spLocks noChangeArrowheads="1"/>
              </p:cNvSpPr>
              <p:nvPr/>
            </p:nvSpPr>
            <p:spPr bwMode="auto">
              <a:xfrm>
                <a:off x="171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64" name="Rectangle 101"/>
              <p:cNvSpPr>
                <a:spLocks noChangeArrowheads="1"/>
              </p:cNvSpPr>
              <p:nvPr/>
            </p:nvSpPr>
            <p:spPr bwMode="auto">
              <a:xfrm>
                <a:off x="1902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5" name="Text Box 102"/>
              <p:cNvSpPr txBox="1">
                <a:spLocks noChangeArrowheads="1"/>
              </p:cNvSpPr>
              <p:nvPr/>
            </p:nvSpPr>
            <p:spPr bwMode="auto">
              <a:xfrm>
                <a:off x="188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66" name="Rectangle 103"/>
              <p:cNvSpPr>
                <a:spLocks noChangeArrowheads="1"/>
              </p:cNvSpPr>
              <p:nvPr/>
            </p:nvSpPr>
            <p:spPr bwMode="auto">
              <a:xfrm>
                <a:off x="205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7" name="Text Box 104"/>
              <p:cNvSpPr txBox="1">
                <a:spLocks noChangeArrowheads="1"/>
              </p:cNvSpPr>
              <p:nvPr/>
            </p:nvSpPr>
            <p:spPr bwMode="auto">
              <a:xfrm>
                <a:off x="20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68" name="Rectangle 105"/>
              <p:cNvSpPr>
                <a:spLocks noChangeArrowheads="1"/>
              </p:cNvSpPr>
              <p:nvPr/>
            </p:nvSpPr>
            <p:spPr bwMode="auto">
              <a:xfrm>
                <a:off x="221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9" name="Text Box 106"/>
              <p:cNvSpPr txBox="1">
                <a:spLocks noChangeArrowheads="1"/>
              </p:cNvSpPr>
              <p:nvPr/>
            </p:nvSpPr>
            <p:spPr bwMode="auto">
              <a:xfrm>
                <a:off x="2183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70" name="Rectangle 107"/>
              <p:cNvSpPr>
                <a:spLocks noChangeArrowheads="1"/>
              </p:cNvSpPr>
              <p:nvPr/>
            </p:nvSpPr>
            <p:spPr bwMode="auto">
              <a:xfrm>
                <a:off x="237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1" name="Text Box 108"/>
              <p:cNvSpPr txBox="1">
                <a:spLocks noChangeArrowheads="1"/>
              </p:cNvSpPr>
              <p:nvPr/>
            </p:nvSpPr>
            <p:spPr bwMode="auto">
              <a:xfrm>
                <a:off x="2352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72" name="Rectangle 109"/>
              <p:cNvSpPr>
                <a:spLocks noChangeArrowheads="1"/>
              </p:cNvSpPr>
              <p:nvPr/>
            </p:nvSpPr>
            <p:spPr bwMode="auto">
              <a:xfrm>
                <a:off x="252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3" name="Text Box 110"/>
              <p:cNvSpPr txBox="1">
                <a:spLocks noChangeArrowheads="1"/>
              </p:cNvSpPr>
              <p:nvPr/>
            </p:nvSpPr>
            <p:spPr bwMode="auto">
              <a:xfrm>
                <a:off x="252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74" name="Rectangle 111"/>
              <p:cNvSpPr>
                <a:spLocks noChangeArrowheads="1"/>
              </p:cNvSpPr>
              <p:nvPr/>
            </p:nvSpPr>
            <p:spPr bwMode="auto">
              <a:xfrm>
                <a:off x="268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5" name="Text Box 112"/>
              <p:cNvSpPr txBox="1">
                <a:spLocks noChangeArrowheads="1"/>
              </p:cNvSpPr>
              <p:nvPr/>
            </p:nvSpPr>
            <p:spPr bwMode="auto">
              <a:xfrm>
                <a:off x="268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076" name="Rectangle 113"/>
              <p:cNvSpPr>
                <a:spLocks noChangeArrowheads="1"/>
              </p:cNvSpPr>
              <p:nvPr/>
            </p:nvSpPr>
            <p:spPr bwMode="auto">
              <a:xfrm>
                <a:off x="283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7" name="Text Box 114"/>
              <p:cNvSpPr txBox="1">
                <a:spLocks noChangeArrowheads="1"/>
              </p:cNvSpPr>
              <p:nvPr/>
            </p:nvSpPr>
            <p:spPr bwMode="auto">
              <a:xfrm>
                <a:off x="2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78" name="Rectangle 115"/>
              <p:cNvSpPr>
                <a:spLocks noChangeArrowheads="1"/>
              </p:cNvSpPr>
              <p:nvPr/>
            </p:nvSpPr>
            <p:spPr bwMode="auto">
              <a:xfrm>
                <a:off x="2994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9" name="Text Box 116"/>
              <p:cNvSpPr txBox="1">
                <a:spLocks noChangeArrowheads="1"/>
              </p:cNvSpPr>
              <p:nvPr/>
            </p:nvSpPr>
            <p:spPr bwMode="auto">
              <a:xfrm>
                <a:off x="298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80" name="Rectangle 117"/>
              <p:cNvSpPr>
                <a:spLocks noChangeArrowheads="1"/>
              </p:cNvSpPr>
              <p:nvPr/>
            </p:nvSpPr>
            <p:spPr bwMode="auto">
              <a:xfrm>
                <a:off x="314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1" name="Text Box 118"/>
              <p:cNvSpPr txBox="1">
                <a:spLocks noChangeArrowheads="1"/>
              </p:cNvSpPr>
              <p:nvPr/>
            </p:nvSpPr>
            <p:spPr bwMode="auto">
              <a:xfrm>
                <a:off x="311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82" name="Rectangle 119"/>
              <p:cNvSpPr>
                <a:spLocks noChangeArrowheads="1"/>
              </p:cNvSpPr>
              <p:nvPr/>
            </p:nvSpPr>
            <p:spPr bwMode="auto">
              <a:xfrm>
                <a:off x="3305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3" name="Text Box 120"/>
              <p:cNvSpPr txBox="1">
                <a:spLocks noChangeArrowheads="1"/>
              </p:cNvSpPr>
              <p:nvPr/>
            </p:nvSpPr>
            <p:spPr bwMode="auto">
              <a:xfrm>
                <a:off x="330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84" name="Rectangle 121"/>
              <p:cNvSpPr>
                <a:spLocks noChangeArrowheads="1"/>
              </p:cNvSpPr>
              <p:nvPr/>
            </p:nvSpPr>
            <p:spPr bwMode="auto">
              <a:xfrm>
                <a:off x="3462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5" name="Text Box 122"/>
              <p:cNvSpPr txBox="1">
                <a:spLocks noChangeArrowheads="1"/>
              </p:cNvSpPr>
              <p:nvPr/>
            </p:nvSpPr>
            <p:spPr bwMode="auto">
              <a:xfrm>
                <a:off x="34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86" name="Rectangle 12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7" name="Text Box 124"/>
              <p:cNvSpPr txBox="1">
                <a:spLocks noChangeArrowheads="1"/>
              </p:cNvSpPr>
              <p:nvPr/>
            </p:nvSpPr>
            <p:spPr bwMode="auto">
              <a:xfrm>
                <a:off x="35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88" name="Rectangle 125"/>
              <p:cNvSpPr>
                <a:spLocks noChangeArrowheads="1"/>
              </p:cNvSpPr>
              <p:nvPr/>
            </p:nvSpPr>
            <p:spPr bwMode="auto">
              <a:xfrm>
                <a:off x="3765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9" name="Text Box 126"/>
              <p:cNvSpPr txBox="1">
                <a:spLocks noChangeArrowheads="1"/>
              </p:cNvSpPr>
              <p:nvPr/>
            </p:nvSpPr>
            <p:spPr bwMode="auto">
              <a:xfrm>
                <a:off x="374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90" name="Rectangle 127"/>
              <p:cNvSpPr>
                <a:spLocks noChangeArrowheads="1"/>
              </p:cNvSpPr>
              <p:nvPr/>
            </p:nvSpPr>
            <p:spPr bwMode="auto">
              <a:xfrm>
                <a:off x="3921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1" name="Text Box 128"/>
              <p:cNvSpPr txBox="1">
                <a:spLocks noChangeArrowheads="1"/>
              </p:cNvSpPr>
              <p:nvPr/>
            </p:nvSpPr>
            <p:spPr bwMode="auto">
              <a:xfrm>
                <a:off x="3890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92" name="Rectangle 129"/>
              <p:cNvSpPr>
                <a:spLocks noChangeArrowheads="1"/>
              </p:cNvSpPr>
              <p:nvPr/>
            </p:nvSpPr>
            <p:spPr bwMode="auto">
              <a:xfrm>
                <a:off x="4077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3" name="Text Box 130"/>
              <p:cNvSpPr txBox="1">
                <a:spLocks noChangeArrowheads="1"/>
              </p:cNvSpPr>
              <p:nvPr/>
            </p:nvSpPr>
            <p:spPr bwMode="auto">
              <a:xfrm>
                <a:off x="4046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94" name="Rectangle 131"/>
              <p:cNvSpPr>
                <a:spLocks noChangeArrowheads="1"/>
              </p:cNvSpPr>
              <p:nvPr/>
            </p:nvSpPr>
            <p:spPr bwMode="auto">
              <a:xfrm>
                <a:off x="4233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5" name="Text Box 132"/>
              <p:cNvSpPr txBox="1">
                <a:spLocks noChangeArrowheads="1"/>
              </p:cNvSpPr>
              <p:nvPr/>
            </p:nvSpPr>
            <p:spPr bwMode="auto">
              <a:xfrm>
                <a:off x="421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96" name="Rectangle 133"/>
              <p:cNvSpPr>
                <a:spLocks noChangeArrowheads="1"/>
              </p:cNvSpPr>
              <p:nvPr/>
            </p:nvSpPr>
            <p:spPr bwMode="auto">
              <a:xfrm>
                <a:off x="4389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7" name="Text Box 134"/>
              <p:cNvSpPr txBox="1">
                <a:spLocks noChangeArrowheads="1"/>
              </p:cNvSpPr>
              <p:nvPr/>
            </p:nvSpPr>
            <p:spPr bwMode="auto">
              <a:xfrm>
                <a:off x="438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98" name="Rectangle 135"/>
              <p:cNvSpPr>
                <a:spLocks noChangeArrowheads="1"/>
              </p:cNvSpPr>
              <p:nvPr/>
            </p:nvSpPr>
            <p:spPr bwMode="auto">
              <a:xfrm>
                <a:off x="4545" y="119"/>
                <a:ext cx="157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9" name="Text Box 136"/>
              <p:cNvSpPr txBox="1">
                <a:spLocks noChangeArrowheads="1"/>
              </p:cNvSpPr>
              <p:nvPr/>
            </p:nvSpPr>
            <p:spPr bwMode="auto">
              <a:xfrm>
                <a:off x="454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100" name="Rectangle 137"/>
              <p:cNvSpPr>
                <a:spLocks noChangeArrowheads="1"/>
              </p:cNvSpPr>
              <p:nvPr/>
            </p:nvSpPr>
            <p:spPr bwMode="auto">
              <a:xfrm>
                <a:off x="470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1" name="Text Box 138"/>
              <p:cNvSpPr txBox="1">
                <a:spLocks noChangeArrowheads="1"/>
              </p:cNvSpPr>
              <p:nvPr/>
            </p:nvSpPr>
            <p:spPr bwMode="auto">
              <a:xfrm>
                <a:off x="46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102" name="Rectangle 139"/>
              <p:cNvSpPr>
                <a:spLocks noChangeArrowheads="1"/>
              </p:cNvSpPr>
              <p:nvPr/>
            </p:nvSpPr>
            <p:spPr bwMode="auto">
              <a:xfrm>
                <a:off x="4858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3" name="Text Box 140"/>
              <p:cNvSpPr txBox="1">
                <a:spLocks noChangeArrowheads="1"/>
              </p:cNvSpPr>
              <p:nvPr/>
            </p:nvSpPr>
            <p:spPr bwMode="auto">
              <a:xfrm>
                <a:off x="48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104" name="Rectangle 141"/>
              <p:cNvSpPr>
                <a:spLocks noChangeArrowheads="1"/>
              </p:cNvSpPr>
              <p:nvPr/>
            </p:nvSpPr>
            <p:spPr bwMode="auto">
              <a:xfrm>
                <a:off x="5013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5" name="Text Box 142"/>
              <p:cNvSpPr txBox="1">
                <a:spLocks noChangeArrowheads="1"/>
              </p:cNvSpPr>
              <p:nvPr/>
            </p:nvSpPr>
            <p:spPr bwMode="auto">
              <a:xfrm>
                <a:off x="497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106" name="Rectangle 143"/>
              <p:cNvSpPr>
                <a:spLocks noChangeArrowheads="1"/>
              </p:cNvSpPr>
              <p:nvPr/>
            </p:nvSpPr>
            <p:spPr bwMode="auto">
              <a:xfrm>
                <a:off x="516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7" name="Text Box 144"/>
              <p:cNvSpPr txBox="1">
                <a:spLocks noChangeArrowheads="1"/>
              </p:cNvSpPr>
              <p:nvPr/>
            </p:nvSpPr>
            <p:spPr bwMode="auto">
              <a:xfrm>
                <a:off x="516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108" name="Rectangle 145"/>
              <p:cNvSpPr>
                <a:spLocks noChangeArrowheads="1"/>
              </p:cNvSpPr>
              <p:nvPr/>
            </p:nvSpPr>
            <p:spPr bwMode="auto">
              <a:xfrm>
                <a:off x="532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" name="Text Box 146"/>
              <p:cNvSpPr txBox="1">
                <a:spLocks noChangeArrowheads="1"/>
              </p:cNvSpPr>
              <p:nvPr/>
            </p:nvSpPr>
            <p:spPr bwMode="auto">
              <a:xfrm>
                <a:off x="532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110" name="Rectangle 147"/>
              <p:cNvSpPr>
                <a:spLocks noChangeArrowheads="1"/>
              </p:cNvSpPr>
              <p:nvPr/>
            </p:nvSpPr>
            <p:spPr bwMode="auto">
              <a:xfrm>
                <a:off x="5481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" name="Text Box 148"/>
              <p:cNvSpPr txBox="1">
                <a:spLocks noChangeArrowheads="1"/>
              </p:cNvSpPr>
              <p:nvPr/>
            </p:nvSpPr>
            <p:spPr bwMode="auto">
              <a:xfrm>
                <a:off x="544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112" name="Rectangle 149"/>
              <p:cNvSpPr>
                <a:spLocks noChangeArrowheads="1"/>
              </p:cNvSpPr>
              <p:nvPr/>
            </p:nvSpPr>
            <p:spPr bwMode="auto">
              <a:xfrm>
                <a:off x="5627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3" name="Text Box 150"/>
              <p:cNvSpPr txBox="1">
                <a:spLocks noChangeArrowheads="1"/>
              </p:cNvSpPr>
              <p:nvPr/>
            </p:nvSpPr>
            <p:spPr bwMode="auto">
              <a:xfrm>
                <a:off x="56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</p:grpSp>
        <p:sp>
          <p:nvSpPr>
            <p:cNvPr id="86028" name="Text Box 151"/>
            <p:cNvSpPr txBox="1">
              <a:spLocks noChangeArrowheads="1"/>
            </p:cNvSpPr>
            <p:nvPr/>
          </p:nvSpPr>
          <p:spPr bwMode="auto">
            <a:xfrm>
              <a:off x="1098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29" name="Text Box 152"/>
            <p:cNvSpPr txBox="1">
              <a:spLocks noChangeArrowheads="1"/>
            </p:cNvSpPr>
            <p:nvPr/>
          </p:nvSpPr>
          <p:spPr bwMode="auto">
            <a:xfrm>
              <a:off x="4772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30" name="Text Box 153"/>
            <p:cNvSpPr txBox="1">
              <a:spLocks noChangeArrowheads="1"/>
            </p:cNvSpPr>
            <p:nvPr/>
          </p:nvSpPr>
          <p:spPr bwMode="auto">
            <a:xfrm>
              <a:off x="2935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31" name="AutoShape 154"/>
            <p:cNvSpPr>
              <a:spLocks noChangeArrowheads="1"/>
            </p:cNvSpPr>
            <p:nvPr/>
          </p:nvSpPr>
          <p:spPr bwMode="auto">
            <a:xfrm>
              <a:off x="156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2" name="AutoShape 155"/>
            <p:cNvSpPr>
              <a:spLocks noChangeArrowheads="1"/>
            </p:cNvSpPr>
            <p:nvPr/>
          </p:nvSpPr>
          <p:spPr bwMode="auto">
            <a:xfrm>
              <a:off x="1993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3" name="AutoShape 156"/>
            <p:cNvSpPr>
              <a:spLocks noChangeArrowheads="1"/>
            </p:cNvSpPr>
            <p:nvPr/>
          </p:nvSpPr>
          <p:spPr bwMode="auto">
            <a:xfrm>
              <a:off x="3830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4" name="AutoShape 157"/>
            <p:cNvSpPr>
              <a:spLocks noChangeArrowheads="1"/>
            </p:cNvSpPr>
            <p:nvPr/>
          </p:nvSpPr>
          <p:spPr bwMode="auto">
            <a:xfrm flipV="1">
              <a:off x="1276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5" name="AutoShape 158"/>
            <p:cNvSpPr>
              <a:spLocks noChangeArrowheads="1"/>
            </p:cNvSpPr>
            <p:nvPr/>
          </p:nvSpPr>
          <p:spPr bwMode="auto">
            <a:xfrm flipV="1">
              <a:off x="3113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6" name="AutoShape 159"/>
            <p:cNvSpPr>
              <a:spLocks noChangeArrowheads="1"/>
            </p:cNvSpPr>
            <p:nvPr/>
          </p:nvSpPr>
          <p:spPr bwMode="auto">
            <a:xfrm flipV="1">
              <a:off x="4951" y="482"/>
              <a:ext cx="6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3 w 21600"/>
                <a:gd name="T13" fmla="*/ 4447 h 21600"/>
                <a:gd name="T14" fmla="*/ 17087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7" name="Text Box 160"/>
            <p:cNvSpPr txBox="1">
              <a:spLocks noChangeArrowheads="1"/>
            </p:cNvSpPr>
            <p:nvPr/>
          </p:nvSpPr>
          <p:spPr bwMode="auto">
            <a:xfrm>
              <a:off x="112" y="300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6038" name="Text Box 161"/>
            <p:cNvSpPr txBox="1">
              <a:spLocks noChangeArrowheads="1"/>
            </p:cNvSpPr>
            <p:nvPr/>
          </p:nvSpPr>
          <p:spPr bwMode="auto">
            <a:xfrm>
              <a:off x="1904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6039" name="Text Box 162"/>
            <p:cNvSpPr txBox="1">
              <a:spLocks noChangeArrowheads="1"/>
            </p:cNvSpPr>
            <p:nvPr/>
          </p:nvSpPr>
          <p:spPr bwMode="auto">
            <a:xfrm>
              <a:off x="3786" y="300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8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4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/>
          </p:nvPr>
        </p:nvGraphicFramePr>
        <p:xfrm>
          <a:off x="683568" y="1196752"/>
          <a:ext cx="7488832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23528" y="64440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Hok, Sá et al., Agric. Ecos. </a:t>
            </a:r>
            <a:r>
              <a:rPr lang="pt-BR" dirty="0" err="1"/>
              <a:t>Envir</a:t>
            </a:r>
            <a:r>
              <a:rPr lang="pt-BR" dirty="0"/>
              <a:t>., 2015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-27384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431540" y="-9939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 </a:t>
            </a:r>
            <a:r>
              <a:rPr lang="en-US" sz="2400" b="1" dirty="0" err="1">
                <a:solidFill>
                  <a:schemeClr val="bg1"/>
                </a:solidFill>
              </a:rPr>
              <a:t>sequestrado</a:t>
            </a:r>
            <a:r>
              <a:rPr lang="en-US" sz="2400" b="1" dirty="0">
                <a:solidFill>
                  <a:schemeClr val="bg1"/>
                </a:solidFill>
              </a:rPr>
              <a:t>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de 0-100 cm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resposta</a:t>
            </a:r>
            <a:r>
              <a:rPr lang="en-US" sz="2400" b="1" dirty="0">
                <a:solidFill>
                  <a:schemeClr val="bg1"/>
                </a:solidFill>
              </a:rPr>
              <a:t> a </a:t>
            </a:r>
            <a:r>
              <a:rPr lang="en-US" sz="2400" b="1" dirty="0" err="1">
                <a:solidFill>
                  <a:schemeClr val="bg1"/>
                </a:solidFill>
              </a:rPr>
              <a:t>adição</a:t>
            </a:r>
            <a:r>
              <a:rPr lang="en-US" sz="2400" b="1" dirty="0">
                <a:solidFill>
                  <a:schemeClr val="bg1"/>
                </a:solidFill>
              </a:rPr>
              <a:t> de C pela </a:t>
            </a:r>
            <a:r>
              <a:rPr lang="en-US" sz="2400" b="1" dirty="0" err="1">
                <a:solidFill>
                  <a:schemeClr val="bg1"/>
                </a:solidFill>
              </a:rPr>
              <a:t>palhada</a:t>
            </a:r>
            <a:r>
              <a:rPr lang="en-US" sz="2400" b="1" dirty="0">
                <a:solidFill>
                  <a:schemeClr val="bg1"/>
                </a:solidFill>
              </a:rPr>
              <a:t> (2009 a 2013)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um </a:t>
            </a:r>
            <a:r>
              <a:rPr lang="en-US" sz="2400" b="1" dirty="0" err="1">
                <a:solidFill>
                  <a:schemeClr val="bg1"/>
                </a:solidFill>
              </a:rPr>
              <a:t>Latossolo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região</a:t>
            </a:r>
            <a:r>
              <a:rPr lang="en-US" sz="2400" b="1" dirty="0">
                <a:solidFill>
                  <a:schemeClr val="bg1"/>
                </a:solidFill>
              </a:rPr>
              <a:t> tropical (</a:t>
            </a:r>
            <a:r>
              <a:rPr lang="en-US" sz="2400" b="1" dirty="0" err="1">
                <a:solidFill>
                  <a:schemeClr val="bg1"/>
                </a:solidFill>
              </a:rPr>
              <a:t>Camboja</a:t>
            </a:r>
            <a:r>
              <a:rPr lang="en-US" sz="2400" b="1" dirty="0">
                <a:solidFill>
                  <a:schemeClr val="bg1"/>
                </a:solidFill>
              </a:rPr>
              <a:t> – Asia)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716016" y="3914333"/>
            <a:ext cx="3456384" cy="707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Taxa de conversão de C da palhada em C no solo = 19%</a:t>
            </a:r>
          </a:p>
        </p:txBody>
      </p:sp>
    </p:spTree>
    <p:extLst>
      <p:ext uri="{BB962C8B-B14F-4D97-AF65-F5344CB8AC3E}">
        <p14:creationId xmlns:p14="http://schemas.microsoft.com/office/powerpoint/2010/main" val="1711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64376"/>
              </p:ext>
            </p:extLst>
          </p:nvPr>
        </p:nvGraphicFramePr>
        <p:xfrm>
          <a:off x="277822" y="1957821"/>
          <a:ext cx="8573646" cy="1426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358">
                  <a:extLst>
                    <a:ext uri="{9D8B030D-6E8A-4147-A177-3AD203B41FA5}">
                      <a16:colId xmlns:a16="http://schemas.microsoft.com/office/drawing/2014/main" xmlns="" val="704390860"/>
                    </a:ext>
                  </a:extLst>
                </a:gridCol>
                <a:gridCol w="2702235">
                  <a:extLst>
                    <a:ext uri="{9D8B030D-6E8A-4147-A177-3AD203B41FA5}">
                      <a16:colId xmlns:a16="http://schemas.microsoft.com/office/drawing/2014/main" xmlns="" val="990419734"/>
                    </a:ext>
                  </a:extLst>
                </a:gridCol>
                <a:gridCol w="994611">
                  <a:extLst>
                    <a:ext uri="{9D8B030D-6E8A-4147-A177-3AD203B41FA5}">
                      <a16:colId xmlns:a16="http://schemas.microsoft.com/office/drawing/2014/main" xmlns="" val="1616665226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2848393766"/>
                    </a:ext>
                  </a:extLst>
                </a:gridCol>
                <a:gridCol w="1153311">
                  <a:extLst>
                    <a:ext uri="{9D8B030D-6E8A-4147-A177-3AD203B41FA5}">
                      <a16:colId xmlns:a16="http://schemas.microsoft.com/office/drawing/2014/main" xmlns="" val="3381225179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34691703"/>
                    </a:ext>
                  </a:extLst>
                </a:gridCol>
                <a:gridCol w="1178235">
                  <a:extLst>
                    <a:ext uri="{9D8B030D-6E8A-4147-A177-3AD203B41FA5}">
                      <a16:colId xmlns:a16="http://schemas.microsoft.com/office/drawing/2014/main" xmlns="" val="3204313622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689890102"/>
                    </a:ext>
                  </a:extLst>
                </a:gridCol>
                <a:gridCol w="1187116">
                  <a:extLst>
                    <a:ext uri="{9D8B030D-6E8A-4147-A177-3AD203B41FA5}">
                      <a16:colId xmlns:a16="http://schemas.microsoft.com/office/drawing/2014/main" xmlns="" val="1999916485"/>
                    </a:ext>
                  </a:extLst>
                </a:gridCol>
              </a:tblGrid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2010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0 - 5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794154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5 - 10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6858476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11 - 15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82181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16 – 20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1043346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&gt; 20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1150988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25305" y="-6465"/>
            <a:ext cx="8729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Porcentagem da área por região climática em função do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tempo de adoção do SPD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858849"/>
              </p:ext>
            </p:extLst>
          </p:nvPr>
        </p:nvGraphicFramePr>
        <p:xfrm>
          <a:off x="277822" y="1265911"/>
          <a:ext cx="8573646" cy="560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358">
                  <a:extLst>
                    <a:ext uri="{9D8B030D-6E8A-4147-A177-3AD203B41FA5}">
                      <a16:colId xmlns:a16="http://schemas.microsoft.com/office/drawing/2014/main" xmlns="" val="704390860"/>
                    </a:ext>
                  </a:extLst>
                </a:gridCol>
                <a:gridCol w="2702235">
                  <a:extLst>
                    <a:ext uri="{9D8B030D-6E8A-4147-A177-3AD203B41FA5}">
                      <a16:colId xmlns:a16="http://schemas.microsoft.com/office/drawing/2014/main" xmlns="" val="990419734"/>
                    </a:ext>
                  </a:extLst>
                </a:gridCol>
                <a:gridCol w="994611">
                  <a:extLst>
                    <a:ext uri="{9D8B030D-6E8A-4147-A177-3AD203B41FA5}">
                      <a16:colId xmlns:a16="http://schemas.microsoft.com/office/drawing/2014/main" xmlns="" val="1616665226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2848393766"/>
                    </a:ext>
                  </a:extLst>
                </a:gridCol>
                <a:gridCol w="1153311">
                  <a:extLst>
                    <a:ext uri="{9D8B030D-6E8A-4147-A177-3AD203B41FA5}">
                      <a16:colId xmlns:a16="http://schemas.microsoft.com/office/drawing/2014/main" xmlns="" val="3381225179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34691703"/>
                    </a:ext>
                  </a:extLst>
                </a:gridCol>
                <a:gridCol w="1178235">
                  <a:extLst>
                    <a:ext uri="{9D8B030D-6E8A-4147-A177-3AD203B41FA5}">
                      <a16:colId xmlns:a16="http://schemas.microsoft.com/office/drawing/2014/main" xmlns="" val="3204313622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689890102"/>
                    </a:ext>
                  </a:extLst>
                </a:gridCol>
                <a:gridCol w="1187116">
                  <a:extLst>
                    <a:ext uri="{9D8B030D-6E8A-4147-A177-3AD203B41FA5}">
                      <a16:colId xmlns:a16="http://schemas.microsoft.com/office/drawing/2014/main" xmlns="" val="1999916485"/>
                    </a:ext>
                  </a:extLst>
                </a:gridCol>
              </a:tblGrid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Ano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Tempo de adoção</a:t>
                      </a:r>
                      <a:r>
                        <a:rPr lang="pt-BR" sz="1800" b="1" baseline="0" dirty="0">
                          <a:solidFill>
                            <a:schemeClr val="tx1"/>
                          </a:solidFill>
                          <a:effectLst/>
                        </a:rPr>
                        <a:t> em PD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Região 1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Região 2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Região 3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Região 4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3699355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Frio-Úmido</a:t>
                      </a: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Ameno-Úmido</a:t>
                      </a: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Quente-SU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Quente-Seco</a:t>
                      </a: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2908277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502958"/>
              </p:ext>
            </p:extLst>
          </p:nvPr>
        </p:nvGraphicFramePr>
        <p:xfrm>
          <a:off x="277822" y="3563913"/>
          <a:ext cx="8573646" cy="1426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358">
                  <a:extLst>
                    <a:ext uri="{9D8B030D-6E8A-4147-A177-3AD203B41FA5}">
                      <a16:colId xmlns:a16="http://schemas.microsoft.com/office/drawing/2014/main" xmlns="" val="704390860"/>
                    </a:ext>
                  </a:extLst>
                </a:gridCol>
                <a:gridCol w="2702235">
                  <a:extLst>
                    <a:ext uri="{9D8B030D-6E8A-4147-A177-3AD203B41FA5}">
                      <a16:colId xmlns:a16="http://schemas.microsoft.com/office/drawing/2014/main" xmlns="" val="990419734"/>
                    </a:ext>
                  </a:extLst>
                </a:gridCol>
                <a:gridCol w="994611">
                  <a:extLst>
                    <a:ext uri="{9D8B030D-6E8A-4147-A177-3AD203B41FA5}">
                      <a16:colId xmlns:a16="http://schemas.microsoft.com/office/drawing/2014/main" xmlns="" val="1616665226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2848393766"/>
                    </a:ext>
                  </a:extLst>
                </a:gridCol>
                <a:gridCol w="1153311">
                  <a:extLst>
                    <a:ext uri="{9D8B030D-6E8A-4147-A177-3AD203B41FA5}">
                      <a16:colId xmlns:a16="http://schemas.microsoft.com/office/drawing/2014/main" xmlns="" val="3381225179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34691703"/>
                    </a:ext>
                  </a:extLst>
                </a:gridCol>
                <a:gridCol w="1178235">
                  <a:extLst>
                    <a:ext uri="{9D8B030D-6E8A-4147-A177-3AD203B41FA5}">
                      <a16:colId xmlns:a16="http://schemas.microsoft.com/office/drawing/2014/main" xmlns="" val="3204313622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689890102"/>
                    </a:ext>
                  </a:extLst>
                </a:gridCol>
                <a:gridCol w="1187116">
                  <a:extLst>
                    <a:ext uri="{9D8B030D-6E8A-4147-A177-3AD203B41FA5}">
                      <a16:colId xmlns:a16="http://schemas.microsoft.com/office/drawing/2014/main" xmlns="" val="1999916485"/>
                    </a:ext>
                  </a:extLst>
                </a:gridCol>
              </a:tblGrid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0 - 5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514277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5 - 10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3089304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11 - 15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534251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16 – 20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0074862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&gt; 20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1837282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277822" y="6497787"/>
            <a:ext cx="7868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Fonte: Projeto </a:t>
            </a:r>
            <a:r>
              <a:rPr lang="pt-BR" sz="1400" b="1" dirty="0" err="1">
                <a:solidFill>
                  <a:schemeClr val="bg1"/>
                </a:solidFill>
              </a:rPr>
              <a:t>Rally</a:t>
            </a:r>
            <a:r>
              <a:rPr lang="pt-BR" sz="1400" b="1" dirty="0">
                <a:solidFill>
                  <a:schemeClr val="bg1"/>
                </a:solidFill>
              </a:rPr>
              <a:t> da safra. Fundação </a:t>
            </a:r>
            <a:r>
              <a:rPr lang="pt-BR" sz="1400" b="1" dirty="0" err="1">
                <a:solidFill>
                  <a:schemeClr val="bg1"/>
                </a:solidFill>
              </a:rPr>
              <a:t>Agrisus</a:t>
            </a:r>
            <a:r>
              <a:rPr lang="pt-BR" sz="1400" b="1" dirty="0">
                <a:solidFill>
                  <a:schemeClr val="bg1"/>
                </a:solidFill>
              </a:rPr>
              <a:t>; </a:t>
            </a:r>
            <a:r>
              <a:rPr lang="pt-BR" sz="1400" b="1" dirty="0" err="1">
                <a:solidFill>
                  <a:schemeClr val="bg1"/>
                </a:solidFill>
              </a:rPr>
              <a:t>Agroconsult</a:t>
            </a:r>
            <a:r>
              <a:rPr lang="pt-BR" sz="1400" b="1" dirty="0">
                <a:solidFill>
                  <a:schemeClr val="bg1"/>
                </a:solidFill>
              </a:rPr>
              <a:t>, 2016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77822" y="6061507"/>
            <a:ext cx="8573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FF00"/>
                </a:solidFill>
              </a:rPr>
              <a:t>Região 1 = </a:t>
            </a:r>
            <a:r>
              <a:rPr lang="pt-BR" sz="1400" b="1" dirty="0">
                <a:solidFill>
                  <a:schemeClr val="bg1"/>
                </a:solidFill>
              </a:rPr>
              <a:t>RS, SC, PR</a:t>
            </a:r>
            <a:r>
              <a:rPr lang="pt-BR" sz="1400" b="1" dirty="0">
                <a:solidFill>
                  <a:srgbClr val="FFFF00"/>
                </a:solidFill>
              </a:rPr>
              <a:t>; Região 2 = </a:t>
            </a:r>
            <a:r>
              <a:rPr lang="pt-BR" sz="1400" b="1" dirty="0">
                <a:solidFill>
                  <a:schemeClr val="bg1"/>
                </a:solidFill>
              </a:rPr>
              <a:t>Parte do PR, MS e SP; </a:t>
            </a:r>
            <a:r>
              <a:rPr lang="pt-BR" sz="1400" b="1" dirty="0">
                <a:solidFill>
                  <a:srgbClr val="FFFF00"/>
                </a:solidFill>
              </a:rPr>
              <a:t>Região 3 = </a:t>
            </a:r>
            <a:r>
              <a:rPr lang="pt-BR" sz="1400" b="1" dirty="0">
                <a:solidFill>
                  <a:schemeClr val="bg1"/>
                </a:solidFill>
              </a:rPr>
              <a:t>MS, SP, MG e GO; </a:t>
            </a:r>
            <a:r>
              <a:rPr lang="pt-BR" sz="1400" b="1" dirty="0">
                <a:solidFill>
                  <a:srgbClr val="FFFF00"/>
                </a:solidFill>
              </a:rPr>
              <a:t>Região 4 = </a:t>
            </a:r>
            <a:r>
              <a:rPr lang="pt-BR" sz="1400" b="1" dirty="0">
                <a:solidFill>
                  <a:schemeClr val="bg1"/>
                </a:solidFill>
              </a:rPr>
              <a:t>TO, BA, MA, PI e parte de GO</a:t>
            </a:r>
          </a:p>
        </p:txBody>
      </p:sp>
      <p:cxnSp>
        <p:nvCxnSpPr>
          <p:cNvPr id="10" name="Conector de Seta Reta 9"/>
          <p:cNvCxnSpPr/>
          <p:nvPr/>
        </p:nvCxnSpPr>
        <p:spPr>
          <a:xfrm>
            <a:off x="4364182" y="2223972"/>
            <a:ext cx="379614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4309593" y="3406999"/>
            <a:ext cx="3796146" cy="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4364181" y="3857776"/>
            <a:ext cx="379614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>
            <a:off x="4322619" y="5026531"/>
            <a:ext cx="3796146" cy="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/>
        </p:nvSpPr>
        <p:spPr>
          <a:xfrm>
            <a:off x="8077200" y="1957821"/>
            <a:ext cx="374071" cy="266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8077195" y="3563915"/>
            <a:ext cx="374071" cy="266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8104910" y="3141317"/>
            <a:ext cx="332496" cy="236661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8104900" y="4763860"/>
            <a:ext cx="332496" cy="260327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1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20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83978"/>
            <a:ext cx="7488832" cy="51973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Taxa de </a:t>
            </a:r>
            <a:r>
              <a:rPr lang="en-US" b="1" dirty="0" err="1"/>
              <a:t>Sequestro</a:t>
            </a:r>
            <a:r>
              <a:rPr lang="en-US" b="1" dirty="0"/>
              <a:t> de C (0-5 cm) para </a:t>
            </a:r>
            <a:r>
              <a:rPr lang="en-US" b="1" dirty="0" err="1"/>
              <a:t>três</a:t>
            </a:r>
            <a:r>
              <a:rPr lang="en-US" b="1" dirty="0"/>
              <a:t> </a:t>
            </a:r>
            <a:r>
              <a:rPr lang="en-US" b="1" dirty="0" err="1"/>
              <a:t>sistemas</a:t>
            </a:r>
            <a:r>
              <a:rPr lang="en-US" b="1" dirty="0"/>
              <a:t> de </a:t>
            </a:r>
            <a:r>
              <a:rPr lang="en-US" b="1" dirty="0" err="1"/>
              <a:t>plantio</a:t>
            </a:r>
            <a:r>
              <a:rPr lang="en-US" b="1" dirty="0"/>
              <a:t> </a:t>
            </a:r>
            <a:r>
              <a:rPr lang="en-US" b="1" dirty="0" err="1"/>
              <a:t>direto</a:t>
            </a:r>
            <a:r>
              <a:rPr lang="en-US" b="1" dirty="0"/>
              <a:t>  (</a:t>
            </a:r>
            <a:r>
              <a:rPr lang="en-US" b="1" dirty="0" err="1"/>
              <a:t>RcCS</a:t>
            </a:r>
            <a:r>
              <a:rPr lang="en-US" b="1" dirty="0"/>
              <a:t> = Rice cropping system; </a:t>
            </a:r>
            <a:r>
              <a:rPr lang="en-US" b="1" dirty="0" err="1"/>
              <a:t>SbCS</a:t>
            </a:r>
            <a:r>
              <a:rPr lang="en-US" b="1" dirty="0"/>
              <a:t> = Soybean cropping system; and </a:t>
            </a:r>
            <a:r>
              <a:rPr lang="en-US" b="1" dirty="0" err="1"/>
              <a:t>CsCS</a:t>
            </a:r>
            <a:r>
              <a:rPr lang="en-US" b="1" dirty="0"/>
              <a:t> = Cassava cropping system)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23528" y="64440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Hok, Sá et al., Agric. Ecos. Environment, 2015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308304" y="126876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2.84 </a:t>
            </a:r>
            <a:r>
              <a:rPr lang="pt-BR" b="1" dirty="0" err="1"/>
              <a:t>ton</a:t>
            </a:r>
            <a:r>
              <a:rPr lang="pt-BR" b="1" dirty="0"/>
              <a:t> de C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80312" y="162880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6.35 </a:t>
            </a:r>
            <a:r>
              <a:rPr lang="pt-BR" b="1" dirty="0" err="1"/>
              <a:t>ton</a:t>
            </a:r>
            <a:r>
              <a:rPr lang="pt-BR" b="1" dirty="0"/>
              <a:t> de C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380312" y="19888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6.1 </a:t>
            </a:r>
            <a:r>
              <a:rPr lang="pt-BR" b="1" dirty="0" err="1"/>
              <a:t>ton</a:t>
            </a:r>
            <a:r>
              <a:rPr lang="pt-BR" b="1" dirty="0"/>
              <a:t> de C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80312" y="24115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6.7 </a:t>
            </a:r>
            <a:r>
              <a:rPr lang="pt-BR" b="1" dirty="0" err="1"/>
              <a:t>ton</a:t>
            </a:r>
            <a:r>
              <a:rPr lang="pt-BR" b="1" dirty="0"/>
              <a:t> de C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H="1">
            <a:off x="5796136" y="1453426"/>
            <a:ext cx="14401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5796136" y="1844824"/>
            <a:ext cx="14401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H="1">
            <a:off x="5868144" y="2204864"/>
            <a:ext cx="14401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>
            <a:off x="5868144" y="2636912"/>
            <a:ext cx="14401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7452320" y="8367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Adição de C</a:t>
            </a:r>
          </a:p>
        </p:txBody>
      </p:sp>
      <p:sp>
        <p:nvSpPr>
          <p:cNvPr id="9" name="Elipse 8"/>
          <p:cNvSpPr/>
          <p:nvPr/>
        </p:nvSpPr>
        <p:spPr>
          <a:xfrm>
            <a:off x="2915816" y="1268760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2843808" y="2420888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7092280" y="1206044"/>
            <a:ext cx="1872208" cy="422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7092280" y="2348880"/>
            <a:ext cx="1872208" cy="422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212688" y="71201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Location</a:t>
            </a:r>
            <a:r>
              <a:rPr lang="pt-BR" b="1" dirty="0"/>
              <a:t>: 8° 00´ SL</a:t>
            </a:r>
          </a:p>
        </p:txBody>
      </p:sp>
    </p:spTree>
    <p:extLst>
      <p:ext uri="{BB962C8B-B14F-4D97-AF65-F5344CB8AC3E}">
        <p14:creationId xmlns:p14="http://schemas.microsoft.com/office/powerpoint/2010/main" val="37407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4" grpId="0"/>
      <p:bldP spid="9" grpId="0" animBg="1"/>
      <p:bldP spid="15" grpId="0" animBg="1"/>
      <p:bldP spid="16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1166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/>
              <a:t>Soil</a:t>
            </a:r>
            <a:r>
              <a:rPr lang="pt-BR" sz="2000" b="1" dirty="0"/>
              <a:t> </a:t>
            </a:r>
            <a:r>
              <a:rPr lang="pt-BR" sz="2000" b="1" dirty="0" err="1"/>
              <a:t>resilience</a:t>
            </a:r>
            <a:r>
              <a:rPr lang="pt-BR" sz="2000" b="1" dirty="0"/>
              <a:t> </a:t>
            </a:r>
            <a:r>
              <a:rPr lang="pt-BR" sz="2000" b="1" dirty="0" err="1"/>
              <a:t>restoration</a:t>
            </a:r>
            <a:r>
              <a:rPr lang="pt-BR" sz="2000" b="1" dirty="0"/>
              <a:t> in response </a:t>
            </a:r>
            <a:r>
              <a:rPr lang="pt-BR" sz="2000" b="1" dirty="0" err="1"/>
              <a:t>of</a:t>
            </a:r>
            <a:r>
              <a:rPr lang="pt-BR" sz="2000" b="1" dirty="0"/>
              <a:t> C-input </a:t>
            </a:r>
            <a:r>
              <a:rPr lang="pt-BR" sz="2000" b="1" dirty="0" err="1"/>
              <a:t>by</a:t>
            </a:r>
            <a:r>
              <a:rPr lang="pt-BR" sz="2000" b="1" dirty="0"/>
              <a:t> NT </a:t>
            </a:r>
            <a:r>
              <a:rPr lang="pt-BR" sz="2000" b="1" dirty="0" err="1"/>
              <a:t>cropping</a:t>
            </a:r>
            <a:r>
              <a:rPr lang="pt-BR" sz="2000" b="1" dirty="0"/>
              <a:t> systems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3063" y="6455626"/>
            <a:ext cx="7127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Source</a:t>
            </a:r>
            <a:r>
              <a:rPr lang="pt-BR" sz="1400" dirty="0"/>
              <a:t>: </a:t>
            </a:r>
            <a:r>
              <a:rPr lang="pt-BR" sz="1400" b="1" dirty="0"/>
              <a:t>Sá, </a:t>
            </a:r>
            <a:r>
              <a:rPr lang="pt-BR" sz="1400" b="1" dirty="0" err="1"/>
              <a:t>Séguy</a:t>
            </a:r>
            <a:r>
              <a:rPr lang="pt-BR" sz="1400" b="1" dirty="0"/>
              <a:t>, </a:t>
            </a:r>
            <a:r>
              <a:rPr lang="pt-BR" sz="1400" b="1" dirty="0" err="1"/>
              <a:t>Tivet</a:t>
            </a:r>
            <a:r>
              <a:rPr lang="pt-BR" sz="1400" b="1" dirty="0"/>
              <a:t>, </a:t>
            </a:r>
            <a:r>
              <a:rPr lang="pt-BR" sz="1400" b="1" dirty="0" err="1"/>
              <a:t>Lal</a:t>
            </a:r>
            <a:r>
              <a:rPr lang="pt-BR" sz="1400" b="1" dirty="0"/>
              <a:t> et al., 2015 - Land </a:t>
            </a:r>
            <a:r>
              <a:rPr lang="pt-BR" sz="1400" b="1" dirty="0" err="1"/>
              <a:t>Degradation</a:t>
            </a:r>
            <a:r>
              <a:rPr lang="pt-BR" sz="1400" b="1" dirty="0"/>
              <a:t> &amp; </a:t>
            </a:r>
            <a:r>
              <a:rPr lang="pt-BR" sz="1400" b="1" dirty="0" err="1"/>
              <a:t>Development</a:t>
            </a:r>
            <a:r>
              <a:rPr lang="pt-BR" sz="1400" b="1" dirty="0"/>
              <a:t>, v.26:531-543 </a:t>
            </a:r>
            <a:endParaRPr lang="pt-BR" sz="1400" dirty="0"/>
          </a:p>
        </p:txBody>
      </p:sp>
      <p:grpSp>
        <p:nvGrpSpPr>
          <p:cNvPr id="11" name="Grupo 10"/>
          <p:cNvGrpSpPr/>
          <p:nvPr/>
        </p:nvGrpSpPr>
        <p:grpSpPr>
          <a:xfrm>
            <a:off x="72008" y="728872"/>
            <a:ext cx="8964488" cy="5355297"/>
            <a:chOff x="72008" y="728872"/>
            <a:chExt cx="8964488" cy="5355297"/>
          </a:xfrm>
        </p:grpSpPr>
        <p:pic>
          <p:nvPicPr>
            <p:cNvPr id="2" name="Imagem 1" descr="Evolution CT &amp; NT vs Cerrado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764704"/>
              <a:ext cx="8964488" cy="53194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CaixaDeTexto 2"/>
            <p:cNvSpPr txBox="1"/>
            <p:nvPr/>
          </p:nvSpPr>
          <p:spPr>
            <a:xfrm>
              <a:off x="2584157" y="728872"/>
              <a:ext cx="30877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err="1"/>
                <a:t>Location</a:t>
              </a:r>
              <a:r>
                <a:rPr lang="pt-BR" sz="1600" dirty="0"/>
                <a:t>: 13° South Latitude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5652120" y="1844824"/>
            <a:ext cx="360040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8028384" y="1124744"/>
            <a:ext cx="360040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6012160" y="1268760"/>
            <a:ext cx="1872208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/>
          <p:cNvGrpSpPr/>
          <p:nvPr/>
        </p:nvGrpSpPr>
        <p:grpSpPr>
          <a:xfrm>
            <a:off x="0" y="5655988"/>
            <a:ext cx="9144000" cy="453277"/>
            <a:chOff x="0" y="5655988"/>
            <a:chExt cx="9144000" cy="453277"/>
          </a:xfrm>
        </p:grpSpPr>
        <p:sp>
          <p:nvSpPr>
            <p:cNvPr id="8" name="Retângulo 7"/>
            <p:cNvSpPr/>
            <p:nvPr/>
          </p:nvSpPr>
          <p:spPr>
            <a:xfrm>
              <a:off x="0" y="5661248"/>
              <a:ext cx="9144000" cy="44801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1087821" y="5661248"/>
              <a:ext cx="993227" cy="44801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3352865" y="5655988"/>
              <a:ext cx="993227" cy="44801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8028384" y="5661248"/>
              <a:ext cx="1115616" cy="44801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72008" y="549414"/>
            <a:ext cx="2248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Location</a:t>
            </a:r>
            <a:r>
              <a:rPr lang="pt-BR" sz="1600" b="1" dirty="0"/>
              <a:t>: 13° 00´ SL</a:t>
            </a:r>
          </a:p>
        </p:txBody>
      </p:sp>
    </p:spTree>
    <p:extLst>
      <p:ext uri="{BB962C8B-B14F-4D97-AF65-F5344CB8AC3E}">
        <p14:creationId xmlns:p14="http://schemas.microsoft.com/office/powerpoint/2010/main" val="14194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-1"/>
            <a:ext cx="9144000" cy="9987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344841" y="1268760"/>
          <a:ext cx="8352928" cy="5022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2975" y="188640"/>
            <a:ext cx="8827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SOC stock </a:t>
            </a:r>
            <a:r>
              <a:rPr lang="pt-BR" sz="2800" b="1" dirty="0" err="1">
                <a:solidFill>
                  <a:schemeClr val="bg1"/>
                </a:solidFill>
              </a:rPr>
              <a:t>increase</a:t>
            </a:r>
            <a:r>
              <a:rPr lang="pt-BR" sz="2800" b="1" dirty="0">
                <a:solidFill>
                  <a:schemeClr val="bg1"/>
                </a:solidFill>
              </a:rPr>
              <a:t> x </a:t>
            </a:r>
            <a:r>
              <a:rPr lang="pt-BR" sz="2800" b="1" dirty="0" err="1">
                <a:solidFill>
                  <a:schemeClr val="bg1"/>
                </a:solidFill>
              </a:rPr>
              <a:t>Yield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16024" y="6444044"/>
            <a:ext cx="7812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Source</a:t>
            </a:r>
            <a:r>
              <a:rPr lang="pt-BR" sz="1600" dirty="0"/>
              <a:t>: </a:t>
            </a:r>
            <a:r>
              <a:rPr lang="pt-BR" sz="1600" b="1" dirty="0"/>
              <a:t>Sá, </a:t>
            </a:r>
            <a:r>
              <a:rPr lang="pt-BR" sz="1600" b="1" dirty="0" err="1"/>
              <a:t>Séguy</a:t>
            </a:r>
            <a:r>
              <a:rPr lang="pt-BR" sz="1600" b="1" dirty="0"/>
              <a:t>, </a:t>
            </a:r>
            <a:r>
              <a:rPr lang="pt-BR" sz="1600" b="1" dirty="0" err="1"/>
              <a:t>Tivet</a:t>
            </a:r>
            <a:r>
              <a:rPr lang="pt-BR" sz="1600" b="1" dirty="0"/>
              <a:t>, </a:t>
            </a:r>
            <a:r>
              <a:rPr lang="pt-BR" sz="1600" b="1" dirty="0" err="1"/>
              <a:t>Lal</a:t>
            </a:r>
            <a:r>
              <a:rPr lang="pt-BR" sz="1600" b="1" dirty="0"/>
              <a:t> et al., 2015 - Land </a:t>
            </a:r>
            <a:r>
              <a:rPr lang="pt-BR" sz="1600" b="1" dirty="0" err="1"/>
              <a:t>Degradation</a:t>
            </a:r>
            <a:r>
              <a:rPr lang="pt-BR" sz="1600" b="1" dirty="0"/>
              <a:t> &amp; </a:t>
            </a:r>
            <a:r>
              <a:rPr lang="pt-BR" sz="1600" b="1" dirty="0" err="1"/>
              <a:t>Development</a:t>
            </a:r>
            <a:r>
              <a:rPr lang="pt-BR" sz="1600" b="1" dirty="0"/>
              <a:t>, v.26:531-543 </a:t>
            </a:r>
          </a:p>
        </p:txBody>
      </p:sp>
      <p:sp>
        <p:nvSpPr>
          <p:cNvPr id="6" name="Elipse 5"/>
          <p:cNvSpPr/>
          <p:nvPr/>
        </p:nvSpPr>
        <p:spPr>
          <a:xfrm>
            <a:off x="7092280" y="1700808"/>
            <a:ext cx="7920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915816" y="3429000"/>
            <a:ext cx="7920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7130446" y="1002727"/>
            <a:ext cx="198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 err="1"/>
              <a:t>Location</a:t>
            </a:r>
            <a:r>
              <a:rPr lang="pt-BR" sz="1400" b="1" dirty="0"/>
              <a:t>: 13° 00´ SL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84872" y="1671191"/>
            <a:ext cx="872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18,6</a:t>
            </a:r>
          </a:p>
          <a:p>
            <a:pPr algn="ctr"/>
            <a:r>
              <a:rPr lang="pt-BR" b="1" dirty="0" err="1"/>
              <a:t>Ton</a:t>
            </a:r>
            <a:r>
              <a:rPr lang="pt-BR" b="1" dirty="0"/>
              <a:t>/ha</a:t>
            </a:r>
          </a:p>
          <a:p>
            <a:pPr algn="ctr"/>
            <a:r>
              <a:rPr lang="pt-BR" b="1" dirty="0"/>
              <a:t>palha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821563" y="1784117"/>
            <a:ext cx="48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=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087659" y="3527700"/>
            <a:ext cx="872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8,9</a:t>
            </a:r>
          </a:p>
          <a:p>
            <a:pPr algn="ctr"/>
            <a:r>
              <a:rPr lang="pt-BR" b="1" dirty="0" err="1"/>
              <a:t>Ton</a:t>
            </a:r>
            <a:r>
              <a:rPr lang="pt-BR" b="1" dirty="0"/>
              <a:t>/ha</a:t>
            </a:r>
          </a:p>
          <a:p>
            <a:pPr algn="ctr"/>
            <a:r>
              <a:rPr lang="pt-BR" b="1" dirty="0"/>
              <a:t>palha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724350" y="3640626"/>
            <a:ext cx="48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=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054442" y="4326335"/>
            <a:ext cx="2310545" cy="92333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O aumento de 1 </a:t>
            </a:r>
            <a:r>
              <a:rPr lang="pt-BR" b="1" dirty="0" err="1"/>
              <a:t>ton</a:t>
            </a:r>
            <a:r>
              <a:rPr lang="pt-BR" b="1" dirty="0"/>
              <a:t> de C aumenta 28 kg soja/ha</a:t>
            </a:r>
          </a:p>
        </p:txBody>
      </p:sp>
    </p:spTree>
    <p:extLst>
      <p:ext uri="{BB962C8B-B14F-4D97-AF65-F5344CB8AC3E}">
        <p14:creationId xmlns:p14="http://schemas.microsoft.com/office/powerpoint/2010/main" val="103151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  <p:bldP spid="7" grpId="0" animBg="1"/>
      <p:bldP spid="9" grpId="0"/>
      <p:bldP spid="10" grpId="0"/>
      <p:bldP spid="11" grpId="0"/>
      <p:bldP spid="12" grpId="0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395536" y="980728"/>
          <a:ext cx="8496943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16024" y="6444044"/>
            <a:ext cx="8719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Source</a:t>
            </a:r>
            <a:r>
              <a:rPr lang="pt-BR" sz="1600" b="1" dirty="0"/>
              <a:t>: Sá, </a:t>
            </a:r>
            <a:r>
              <a:rPr lang="pt-BR" sz="1600" b="1" dirty="0" err="1"/>
              <a:t>Séguy</a:t>
            </a:r>
            <a:r>
              <a:rPr lang="pt-BR" sz="1600" b="1" dirty="0"/>
              <a:t>, </a:t>
            </a:r>
            <a:r>
              <a:rPr lang="pt-BR" sz="1600" b="1" dirty="0" err="1"/>
              <a:t>Tivet</a:t>
            </a:r>
            <a:r>
              <a:rPr lang="pt-BR" sz="1600" b="1" dirty="0"/>
              <a:t>, </a:t>
            </a:r>
            <a:r>
              <a:rPr lang="pt-BR" sz="1600" b="1" dirty="0" err="1"/>
              <a:t>Lal</a:t>
            </a:r>
            <a:r>
              <a:rPr lang="pt-BR" sz="1600" b="1" dirty="0"/>
              <a:t> et al., 2013 - Land </a:t>
            </a:r>
            <a:r>
              <a:rPr lang="pt-BR" sz="1600" b="1" dirty="0" err="1"/>
              <a:t>Degradation</a:t>
            </a:r>
            <a:r>
              <a:rPr lang="pt-BR" sz="1600" b="1" dirty="0"/>
              <a:t> &amp; </a:t>
            </a:r>
            <a:r>
              <a:rPr lang="pt-BR" sz="1600" b="1" dirty="0" err="1"/>
              <a:t>Development</a:t>
            </a:r>
            <a:r>
              <a:rPr lang="pt-BR" sz="1600" b="1" dirty="0"/>
              <a:t>, v.26:531-543 </a:t>
            </a:r>
            <a:endParaRPr lang="pt-BR" sz="1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7503" y="44624"/>
            <a:ext cx="8827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Soil </a:t>
            </a:r>
            <a:r>
              <a:rPr lang="pt-BR" sz="2800" b="1" dirty="0" err="1"/>
              <a:t>resilience</a:t>
            </a:r>
            <a:r>
              <a:rPr lang="pt-BR" sz="2800" b="1" dirty="0"/>
              <a:t> in </a:t>
            </a:r>
            <a:r>
              <a:rPr lang="pt-BR" sz="2800" b="1" dirty="0" err="1"/>
              <a:t>reponse</a:t>
            </a:r>
            <a:r>
              <a:rPr lang="pt-BR" sz="2800" b="1" dirty="0"/>
              <a:t> </a:t>
            </a:r>
            <a:r>
              <a:rPr lang="pt-BR" sz="2800" b="1" dirty="0" err="1"/>
              <a:t>to</a:t>
            </a:r>
            <a:r>
              <a:rPr lang="pt-BR" sz="2800" b="1" dirty="0"/>
              <a:t> SOC stock </a:t>
            </a:r>
            <a:r>
              <a:rPr lang="pt-BR" sz="2800" b="1" dirty="0" err="1"/>
              <a:t>increase</a:t>
            </a:r>
            <a:endParaRPr lang="pt-BR" sz="2800" b="1" dirty="0"/>
          </a:p>
        </p:txBody>
      </p:sp>
      <p:grpSp>
        <p:nvGrpSpPr>
          <p:cNvPr id="6" name="Grupo 5"/>
          <p:cNvGrpSpPr/>
          <p:nvPr/>
        </p:nvGrpSpPr>
        <p:grpSpPr>
          <a:xfrm>
            <a:off x="2339752" y="1628800"/>
            <a:ext cx="5832648" cy="3444484"/>
            <a:chOff x="503548" y="620688"/>
            <a:chExt cx="5832648" cy="3444484"/>
          </a:xfrm>
        </p:grpSpPr>
        <p:sp>
          <p:nvSpPr>
            <p:cNvPr id="7" name="CaixaDeTexto 6"/>
            <p:cNvSpPr txBox="1"/>
            <p:nvPr/>
          </p:nvSpPr>
          <p:spPr>
            <a:xfrm>
              <a:off x="503548" y="3357286"/>
              <a:ext cx="9361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CT</a:t>
              </a:r>
            </a:p>
            <a:p>
              <a:pPr algn="ctr"/>
              <a:r>
                <a:rPr lang="pt-BR" sz="2000" b="1" dirty="0"/>
                <a:t>4.01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2087724" y="2146347"/>
              <a:ext cx="9361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NT3</a:t>
              </a:r>
            </a:p>
            <a:p>
              <a:pPr algn="ctr"/>
              <a:r>
                <a:rPr lang="pt-BR" sz="2000" b="1" dirty="0"/>
                <a:t>6.84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3281134" y="1424970"/>
              <a:ext cx="9361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NT2</a:t>
              </a:r>
            </a:p>
            <a:p>
              <a:pPr algn="ctr"/>
              <a:r>
                <a:rPr lang="pt-BR" sz="2000" b="1" dirty="0"/>
                <a:t>7.25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671900" y="2348880"/>
              <a:ext cx="9361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NT4</a:t>
              </a:r>
            </a:p>
            <a:p>
              <a:pPr algn="ctr"/>
              <a:r>
                <a:rPr lang="pt-BR" sz="2000" b="1" dirty="0"/>
                <a:t>7.34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4463988" y="1929026"/>
              <a:ext cx="9361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NT6</a:t>
              </a:r>
            </a:p>
            <a:p>
              <a:pPr algn="ctr"/>
              <a:r>
                <a:rPr lang="pt-BR" sz="2000" b="1" dirty="0"/>
                <a:t>7.41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4319972" y="737989"/>
              <a:ext cx="9361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NT1</a:t>
              </a:r>
            </a:p>
            <a:p>
              <a:pPr algn="ctr"/>
              <a:r>
                <a:rPr lang="pt-BR" sz="2000" b="1" dirty="0"/>
                <a:t>7.60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400092" y="620688"/>
              <a:ext cx="9361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NT5</a:t>
              </a:r>
            </a:p>
            <a:p>
              <a:pPr algn="ctr"/>
              <a:r>
                <a:rPr lang="pt-BR" sz="2000" b="1" dirty="0"/>
                <a:t>8.38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6977644" y="1484784"/>
            <a:ext cx="1986844" cy="1008112"/>
            <a:chOff x="6876256" y="1124744"/>
            <a:chExt cx="1986844" cy="1008112"/>
          </a:xfrm>
        </p:grpSpPr>
        <p:sp>
          <p:nvSpPr>
            <p:cNvPr id="15" name="Elipse 14"/>
            <p:cNvSpPr/>
            <p:nvPr/>
          </p:nvSpPr>
          <p:spPr>
            <a:xfrm>
              <a:off x="6876256" y="1124744"/>
              <a:ext cx="1986844" cy="10081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7812360" y="1556792"/>
              <a:ext cx="993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C-input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267744" y="4293096"/>
            <a:ext cx="2001534" cy="1008112"/>
            <a:chOff x="2267744" y="4293096"/>
            <a:chExt cx="2001534" cy="1008112"/>
          </a:xfrm>
        </p:grpSpPr>
        <p:sp>
          <p:nvSpPr>
            <p:cNvPr id="18" name="Elipse 17"/>
            <p:cNvSpPr/>
            <p:nvPr/>
          </p:nvSpPr>
          <p:spPr>
            <a:xfrm>
              <a:off x="2267744" y="4293096"/>
              <a:ext cx="2001534" cy="10081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3059832" y="4715852"/>
              <a:ext cx="993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C-input</a:t>
              </a: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395536" y="598153"/>
            <a:ext cx="2248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Location</a:t>
            </a:r>
            <a:r>
              <a:rPr lang="pt-BR" sz="1600" b="1" dirty="0"/>
              <a:t>: 13° 00´ SL</a:t>
            </a:r>
          </a:p>
        </p:txBody>
      </p:sp>
    </p:spTree>
    <p:extLst>
      <p:ext uri="{BB962C8B-B14F-4D97-AF65-F5344CB8AC3E}">
        <p14:creationId xmlns:p14="http://schemas.microsoft.com/office/powerpoint/2010/main" val="1755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156"/>
            <a:ext cx="9144000" cy="488372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52945" y="374073"/>
            <a:ext cx="6677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Desafios para o futuro no PD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3965" y="6442364"/>
            <a:ext cx="550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</a:t>
            </a:r>
            <a:r>
              <a:rPr lang="pt-BR" dirty="0" err="1">
                <a:solidFill>
                  <a:schemeClr val="bg1"/>
                </a:solidFill>
              </a:rPr>
              <a:t>Briedis</a:t>
            </a:r>
            <a:r>
              <a:rPr lang="pt-BR" dirty="0">
                <a:solidFill>
                  <a:schemeClr val="bg1"/>
                </a:solidFill>
              </a:rPr>
              <a:t>, Sá, </a:t>
            </a:r>
            <a:r>
              <a:rPr lang="pt-BR" dirty="0" err="1">
                <a:solidFill>
                  <a:schemeClr val="bg1"/>
                </a:solidFill>
              </a:rPr>
              <a:t>Lal</a:t>
            </a:r>
            <a:r>
              <a:rPr lang="pt-BR" dirty="0">
                <a:solidFill>
                  <a:schemeClr val="bg1"/>
                </a:solidFill>
              </a:rPr>
              <a:t> et al. 2016 (</a:t>
            </a:r>
            <a:r>
              <a:rPr lang="pt-BR" dirty="0" err="1">
                <a:solidFill>
                  <a:schemeClr val="bg1"/>
                </a:solidFill>
              </a:rPr>
              <a:t>Catena</a:t>
            </a:r>
            <a:r>
              <a:rPr lang="pt-BR" dirty="0">
                <a:solidFill>
                  <a:schemeClr val="bg1"/>
                </a:solidFill>
              </a:rPr>
              <a:t>, 147, 638-649)</a:t>
            </a:r>
          </a:p>
        </p:txBody>
      </p:sp>
      <p:sp>
        <p:nvSpPr>
          <p:cNvPr id="5" name="Retângulo: Cantos Arredondados 4"/>
          <p:cNvSpPr/>
          <p:nvPr/>
        </p:nvSpPr>
        <p:spPr>
          <a:xfrm>
            <a:off x="5375563" y="3186545"/>
            <a:ext cx="1108363" cy="1066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44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34027" b="36111"/>
          <a:stretch/>
        </p:blipFill>
        <p:spPr>
          <a:xfrm>
            <a:off x="685799" y="2333625"/>
            <a:ext cx="8200761" cy="204787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71450" y="2306747"/>
            <a:ext cx="8801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Ganho e perda de C em resposta a adição de C-resíduo em um estudo de incubação (30 meses) em solos coletados </a:t>
            </a:r>
          </a:p>
          <a:p>
            <a:pPr algn="ctr"/>
            <a:r>
              <a:rPr lang="pt-BR" sz="2800" b="1" dirty="0"/>
              <a:t>de parcelas sob plantio direto de experimentos </a:t>
            </a:r>
          </a:p>
          <a:p>
            <a:pPr algn="ctr"/>
            <a:r>
              <a:rPr lang="pt-BR" sz="2800" b="1" dirty="0"/>
              <a:t>de longa duração  </a:t>
            </a:r>
          </a:p>
        </p:txBody>
      </p:sp>
      <p:sp>
        <p:nvSpPr>
          <p:cNvPr id="7" name="CaixaDeTexto 6"/>
          <p:cNvSpPr txBox="1"/>
          <p:nvPr/>
        </p:nvSpPr>
        <p:spPr>
          <a:xfrm rot="16200000">
            <a:off x="-1533888" y="3110215"/>
            <a:ext cx="3524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SOC stock </a:t>
            </a:r>
            <a:r>
              <a:rPr lang="pt-BR" sz="2000" dirty="0" err="1"/>
              <a:t>gain</a:t>
            </a:r>
            <a:r>
              <a:rPr lang="pt-BR" sz="2000" dirty="0"/>
              <a:t> </a:t>
            </a:r>
            <a:r>
              <a:rPr lang="pt-BR" sz="2000" dirty="0" err="1"/>
              <a:t>or</a:t>
            </a:r>
            <a:r>
              <a:rPr lang="pt-BR" sz="2000" dirty="0"/>
              <a:t> </a:t>
            </a:r>
            <a:r>
              <a:rPr lang="pt-BR" sz="2000" dirty="0" err="1"/>
              <a:t>loss</a:t>
            </a:r>
            <a:r>
              <a:rPr lang="pt-BR" sz="2000" dirty="0"/>
              <a:t> (Mg ha</a:t>
            </a:r>
            <a:r>
              <a:rPr lang="pt-BR" sz="2000" baseline="30000" dirty="0"/>
              <a:t>-1</a:t>
            </a:r>
            <a:r>
              <a:rPr lang="pt-BR" sz="2000" dirty="0"/>
              <a:t>)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645124" y="27296"/>
            <a:ext cx="135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0-20 cm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626333" y="15920"/>
            <a:ext cx="135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20-40 cm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962379" y="18192"/>
            <a:ext cx="135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40-100 cm</a:t>
            </a:r>
          </a:p>
        </p:txBody>
      </p:sp>
      <p:grpSp>
        <p:nvGrpSpPr>
          <p:cNvPr id="22" name="Agrupar 21"/>
          <p:cNvGrpSpPr/>
          <p:nvPr/>
        </p:nvGrpSpPr>
        <p:grpSpPr>
          <a:xfrm>
            <a:off x="685800" y="360000"/>
            <a:ext cx="7992000" cy="2016000"/>
            <a:chOff x="685800" y="360000"/>
            <a:chExt cx="7992000" cy="2016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6" t="5367" r="2419" b="65311"/>
            <a:stretch/>
          </p:blipFill>
          <p:spPr>
            <a:xfrm>
              <a:off x="685800" y="360000"/>
              <a:ext cx="7992000" cy="2016000"/>
            </a:xfrm>
            <a:prstGeom prst="rect">
              <a:avLst/>
            </a:prstGeom>
          </p:spPr>
        </p:pic>
        <p:sp>
          <p:nvSpPr>
            <p:cNvPr id="21" name="Retângulo 20"/>
            <p:cNvSpPr/>
            <p:nvPr/>
          </p:nvSpPr>
          <p:spPr>
            <a:xfrm>
              <a:off x="1203158" y="427406"/>
              <a:ext cx="1925053" cy="358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Agrupar 23"/>
          <p:cNvGrpSpPr/>
          <p:nvPr/>
        </p:nvGrpSpPr>
        <p:grpSpPr>
          <a:xfrm>
            <a:off x="685799" y="4381500"/>
            <a:ext cx="8200762" cy="2476499"/>
            <a:chOff x="685799" y="4381500"/>
            <a:chExt cx="8200762" cy="2476499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" t="63889"/>
            <a:stretch/>
          </p:blipFill>
          <p:spPr>
            <a:xfrm>
              <a:off x="685799" y="4381500"/>
              <a:ext cx="8200762" cy="2476499"/>
            </a:xfrm>
            <a:prstGeom prst="rect">
              <a:avLst/>
            </a:prstGeom>
          </p:spPr>
        </p:pic>
        <p:grpSp>
          <p:nvGrpSpPr>
            <p:cNvPr id="23" name="Agrupar 22"/>
            <p:cNvGrpSpPr/>
            <p:nvPr/>
          </p:nvGrpSpPr>
          <p:grpSpPr>
            <a:xfrm>
              <a:off x="1271636" y="4513110"/>
              <a:ext cx="3520646" cy="424176"/>
              <a:chOff x="5414329" y="1637726"/>
              <a:chExt cx="3520646" cy="424176"/>
            </a:xfrm>
          </p:grpSpPr>
          <p:sp>
            <p:nvSpPr>
              <p:cNvPr id="6" name="CaixaDeTexto 5"/>
              <p:cNvSpPr txBox="1"/>
              <p:nvPr/>
            </p:nvSpPr>
            <p:spPr>
              <a:xfrm>
                <a:off x="7727785" y="1650192"/>
                <a:ext cx="12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 b="1" dirty="0"/>
                  <a:t>Mg C ha</a:t>
                </a:r>
                <a:r>
                  <a:rPr lang="pt-BR" sz="2000" b="1" baseline="30000" dirty="0"/>
                  <a:t>-1</a:t>
                </a:r>
                <a:r>
                  <a:rPr lang="pt-BR" sz="2000" b="1" dirty="0"/>
                  <a:t> </a:t>
                </a:r>
              </a:p>
            </p:txBody>
          </p:sp>
          <p:sp>
            <p:nvSpPr>
              <p:cNvPr id="13" name="Retângulo 12"/>
              <p:cNvSpPr/>
              <p:nvPr/>
            </p:nvSpPr>
            <p:spPr>
              <a:xfrm>
                <a:off x="5414329" y="1705970"/>
                <a:ext cx="203024" cy="2320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Retângulo 13"/>
              <p:cNvSpPr/>
              <p:nvPr/>
            </p:nvSpPr>
            <p:spPr>
              <a:xfrm>
                <a:off x="6011008" y="1705970"/>
                <a:ext cx="203024" cy="23201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Retângulo 14"/>
              <p:cNvSpPr/>
              <p:nvPr/>
            </p:nvSpPr>
            <p:spPr>
              <a:xfrm>
                <a:off x="6621686" y="1721890"/>
                <a:ext cx="203024" cy="2320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Retângulo 15"/>
              <p:cNvSpPr/>
              <p:nvPr/>
            </p:nvSpPr>
            <p:spPr>
              <a:xfrm>
                <a:off x="7199809" y="1737810"/>
                <a:ext cx="203024" cy="2320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CaixaDeTexto 16"/>
              <p:cNvSpPr txBox="1"/>
              <p:nvPr/>
            </p:nvSpPr>
            <p:spPr>
              <a:xfrm>
                <a:off x="5564456" y="1637726"/>
                <a:ext cx="4054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000" b="1" dirty="0"/>
                  <a:t>0</a:t>
                </a:r>
              </a:p>
            </p:txBody>
          </p:sp>
          <p:sp>
            <p:nvSpPr>
              <p:cNvPr id="18" name="CaixaDeTexto 17"/>
              <p:cNvSpPr txBox="1"/>
              <p:nvPr/>
            </p:nvSpPr>
            <p:spPr>
              <a:xfrm>
                <a:off x="6149990" y="1645748"/>
                <a:ext cx="4498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000" b="1" dirty="0"/>
                  <a:t>18</a:t>
                </a:r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6751566" y="1637728"/>
                <a:ext cx="4498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000" b="1" dirty="0"/>
                  <a:t>36</a:t>
                </a:r>
              </a:p>
            </p:txBody>
          </p:sp>
          <p:sp>
            <p:nvSpPr>
              <p:cNvPr id="20" name="CaixaDeTexto 19"/>
              <p:cNvSpPr txBox="1"/>
              <p:nvPr/>
            </p:nvSpPr>
            <p:spPr>
              <a:xfrm>
                <a:off x="7353142" y="1661792"/>
                <a:ext cx="4498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000" b="1" dirty="0"/>
                  <a:t>72</a:t>
                </a:r>
              </a:p>
            </p:txBody>
          </p:sp>
        </p:grpSp>
      </p:grpSp>
      <p:sp>
        <p:nvSpPr>
          <p:cNvPr id="26" name="CaixaDeTexto 25"/>
          <p:cNvSpPr txBox="1"/>
          <p:nvPr/>
        </p:nvSpPr>
        <p:spPr>
          <a:xfrm rot="16200000">
            <a:off x="6822559" y="3276843"/>
            <a:ext cx="4378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</a:t>
            </a:r>
            <a:r>
              <a:rPr lang="pt-BR" sz="1400" dirty="0" err="1"/>
              <a:t>Briedis</a:t>
            </a:r>
            <a:r>
              <a:rPr lang="pt-BR" sz="1400" dirty="0"/>
              <a:t>, Sá, </a:t>
            </a:r>
            <a:r>
              <a:rPr lang="pt-BR" sz="1400" dirty="0" err="1"/>
              <a:t>Lal</a:t>
            </a:r>
            <a:r>
              <a:rPr lang="pt-BR" sz="1400" dirty="0"/>
              <a:t> et al. 2016 (</a:t>
            </a:r>
            <a:r>
              <a:rPr lang="pt-BR" sz="1400" dirty="0" err="1"/>
              <a:t>Catena</a:t>
            </a:r>
            <a:r>
              <a:rPr lang="pt-BR" sz="1400" dirty="0"/>
              <a:t>, 147: 638-649)</a:t>
            </a:r>
          </a:p>
        </p:txBody>
      </p:sp>
    </p:spTree>
    <p:extLst>
      <p:ext uri="{BB962C8B-B14F-4D97-AF65-F5344CB8AC3E}">
        <p14:creationId xmlns:p14="http://schemas.microsoft.com/office/powerpoint/2010/main" val="399458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2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5408" y="2435083"/>
            <a:ext cx="8801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Ganho e perda de C (Frações lábeis e associadas aos minerais) em solos coletados de parcelas sob            preparo convencional e plantio direto de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experimentos de longa duração  </a:t>
            </a:r>
          </a:p>
        </p:txBody>
      </p:sp>
    </p:spTree>
    <p:extLst>
      <p:ext uri="{BB962C8B-B14F-4D97-AF65-F5344CB8AC3E}">
        <p14:creationId xmlns:p14="http://schemas.microsoft.com/office/powerpoint/2010/main" val="113317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/>
        </p:nvGrpSpPr>
        <p:grpSpPr>
          <a:xfrm>
            <a:off x="866275" y="2173298"/>
            <a:ext cx="7797887" cy="1637442"/>
            <a:chOff x="866275" y="2173298"/>
            <a:chExt cx="7797887" cy="1637442"/>
          </a:xfrm>
        </p:grpSpPr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86125695"/>
                </p:ext>
              </p:extLst>
            </p:nvPr>
          </p:nvGraphicFramePr>
          <p:xfrm>
            <a:off x="866275" y="2189672"/>
            <a:ext cx="3402251" cy="16210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4637519"/>
                </p:ext>
              </p:extLst>
            </p:nvPr>
          </p:nvGraphicFramePr>
          <p:xfrm>
            <a:off x="4403258" y="2173298"/>
            <a:ext cx="3563848" cy="16210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1" name="TextBox 50"/>
            <p:cNvSpPr txBox="1"/>
            <p:nvPr/>
          </p:nvSpPr>
          <p:spPr>
            <a:xfrm>
              <a:off x="7978405" y="2415779"/>
              <a:ext cx="685757" cy="678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905" b="1" dirty="0"/>
                <a:t>LDN site</a:t>
              </a:r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866274" y="3934202"/>
            <a:ext cx="7784064" cy="2727698"/>
            <a:chOff x="866274" y="3934202"/>
            <a:chExt cx="7784064" cy="2727698"/>
          </a:xfrm>
        </p:grpSpPr>
        <p:graphicFrame>
          <p:nvGraphicFramePr>
            <p:cNvPr id="15" name="Chart 1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80042436"/>
                </p:ext>
              </p:extLst>
            </p:nvPr>
          </p:nvGraphicFramePr>
          <p:xfrm>
            <a:off x="866274" y="3934202"/>
            <a:ext cx="3379899" cy="16210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6" name="Chart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33773443"/>
                </p:ext>
              </p:extLst>
            </p:nvPr>
          </p:nvGraphicFramePr>
          <p:xfrm>
            <a:off x="4268527" y="3955328"/>
            <a:ext cx="3673701" cy="16210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20" name="Straight Connector 19"/>
            <p:cNvCxnSpPr/>
            <p:nvPr/>
          </p:nvCxnSpPr>
          <p:spPr>
            <a:xfrm>
              <a:off x="2413025" y="5600148"/>
              <a:ext cx="68575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590752" y="5600148"/>
              <a:ext cx="68575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225992" y="5600148"/>
              <a:ext cx="68575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12990" y="5600148"/>
              <a:ext cx="68575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218452" y="5600148"/>
              <a:ext cx="68575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617693" y="5600148"/>
              <a:ext cx="68575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411298" y="5600148"/>
              <a:ext cx="68575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488794" y="5600148"/>
              <a:ext cx="787715" cy="343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33" b="1" dirty="0"/>
                <a:t>cPOM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03719" y="5600147"/>
              <a:ext cx="685757" cy="343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33" b="1" dirty="0"/>
                <a:t>LF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25992" y="5600146"/>
              <a:ext cx="685757" cy="343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33" b="1" dirty="0"/>
                <a:t>iPOM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11033" y="5600147"/>
              <a:ext cx="891752" cy="594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33" b="1" dirty="0"/>
                <a:t>H-</a:t>
              </a:r>
            </a:p>
            <a:p>
              <a:pPr algn="ctr"/>
              <a:r>
                <a:rPr lang="pt-BR" sz="1633" b="1" dirty="0" err="1"/>
                <a:t>dMin</a:t>
              </a:r>
              <a:r>
                <a:rPr lang="pt-BR" sz="1633" b="1" dirty="0"/>
                <a:t>-C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08464" y="5600146"/>
              <a:ext cx="850047" cy="594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33" b="1" dirty="0"/>
                <a:t>NH-dMin-C</a:t>
              </a:r>
              <a:endParaRPr lang="pt-BR" sz="1633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30738" y="5600145"/>
              <a:ext cx="875300" cy="594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33" b="1" dirty="0"/>
                <a:t>H-</a:t>
              </a:r>
            </a:p>
            <a:p>
              <a:pPr algn="ctr"/>
              <a:r>
                <a:rPr lang="en-US" sz="1633" b="1" dirty="0"/>
                <a:t>µMin-C</a:t>
              </a:r>
              <a:endParaRPr lang="pt-BR" sz="1633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18452" y="5600145"/>
              <a:ext cx="847526" cy="594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33" b="1" dirty="0"/>
                <a:t>NH-µMin-C</a:t>
              </a:r>
              <a:endParaRPr lang="pt-BR" sz="1633" b="1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590751" y="6112706"/>
              <a:ext cx="232667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1590751" y="6262586"/>
              <a:ext cx="2320998" cy="385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905" b="1" dirty="0" err="1"/>
                <a:t>Labile</a:t>
              </a:r>
              <a:r>
                <a:rPr lang="pt-BR" sz="1905" b="1" dirty="0"/>
                <a:t> </a:t>
              </a:r>
              <a:r>
                <a:rPr lang="pt-BR" sz="1905" b="1" dirty="0" err="1"/>
                <a:t>fractions</a:t>
              </a:r>
              <a:endParaRPr lang="pt-BR" sz="1905" b="1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818300" y="6115446"/>
              <a:ext cx="3085909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823980" y="6276410"/>
              <a:ext cx="3080230" cy="385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905" b="1" dirty="0"/>
                <a:t>Mineral </a:t>
              </a:r>
              <a:r>
                <a:rPr lang="pt-BR" sz="1905" b="1" dirty="0" err="1"/>
                <a:t>associated</a:t>
              </a:r>
              <a:r>
                <a:rPr lang="pt-BR" sz="1905" b="1" dirty="0"/>
                <a:t> </a:t>
              </a:r>
              <a:r>
                <a:rPr lang="pt-BR" sz="1905" b="1" dirty="0" err="1"/>
                <a:t>fractions</a:t>
              </a:r>
              <a:endParaRPr lang="pt-BR" sz="1905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64581" y="4437098"/>
              <a:ext cx="685757" cy="678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905" b="1" dirty="0"/>
                <a:t>LRV site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 rot="16200000">
            <a:off x="-1900896" y="2954671"/>
            <a:ext cx="4739573" cy="385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905" b="1" dirty="0"/>
              <a:t>SOC stock </a:t>
            </a:r>
            <a:r>
              <a:rPr lang="pt-BR" sz="1905" b="1" dirty="0" err="1"/>
              <a:t>gain</a:t>
            </a:r>
            <a:r>
              <a:rPr lang="pt-BR" sz="1905" b="1" dirty="0"/>
              <a:t> </a:t>
            </a:r>
            <a:r>
              <a:rPr lang="pt-BR" sz="1905" b="1" dirty="0" err="1"/>
              <a:t>or</a:t>
            </a:r>
            <a:r>
              <a:rPr lang="pt-BR" sz="1905" b="1" dirty="0"/>
              <a:t> </a:t>
            </a:r>
            <a:r>
              <a:rPr lang="pt-BR" sz="1905" b="1" dirty="0" err="1"/>
              <a:t>losses</a:t>
            </a:r>
            <a:r>
              <a:rPr lang="pt-BR" sz="1905" b="1" dirty="0"/>
              <a:t> (Mg ha</a:t>
            </a:r>
            <a:r>
              <a:rPr lang="pt-BR" sz="1905" b="1" baseline="30000" dirty="0"/>
              <a:t>-1</a:t>
            </a:r>
            <a:r>
              <a:rPr lang="pt-BR" sz="1905" b="1" dirty="0"/>
              <a:t>)</a:t>
            </a:r>
            <a:endParaRPr lang="pt-BR" sz="1905" b="1" baseline="30000" dirty="0"/>
          </a:p>
        </p:txBody>
      </p:sp>
      <p:grpSp>
        <p:nvGrpSpPr>
          <p:cNvPr id="4" name="Agrupar 3"/>
          <p:cNvGrpSpPr/>
          <p:nvPr/>
        </p:nvGrpSpPr>
        <p:grpSpPr>
          <a:xfrm>
            <a:off x="866275" y="152065"/>
            <a:ext cx="7760708" cy="1914146"/>
            <a:chOff x="866275" y="152065"/>
            <a:chExt cx="7760708" cy="1914146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99002009"/>
                </p:ext>
              </p:extLst>
            </p:nvPr>
          </p:nvGraphicFramePr>
          <p:xfrm>
            <a:off x="4268527" y="304129"/>
            <a:ext cx="3739653" cy="17620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0" name="TextBox 49"/>
            <p:cNvSpPr txBox="1"/>
            <p:nvPr/>
          </p:nvSpPr>
          <p:spPr>
            <a:xfrm>
              <a:off x="7994447" y="834952"/>
              <a:ext cx="632536" cy="678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905" b="1" dirty="0"/>
                <a:t>PG site</a:t>
              </a:r>
            </a:p>
          </p:txBody>
        </p:sp>
        <p:graphicFrame>
          <p:nvGraphicFramePr>
            <p:cNvPr id="39" name="Chart 3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31370995"/>
                </p:ext>
              </p:extLst>
            </p:nvPr>
          </p:nvGraphicFramePr>
          <p:xfrm>
            <a:off x="866275" y="152065"/>
            <a:ext cx="3402251" cy="19141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7" name="Agrupar 6"/>
          <p:cNvGrpSpPr/>
          <p:nvPr/>
        </p:nvGrpSpPr>
        <p:grpSpPr>
          <a:xfrm>
            <a:off x="1787824" y="28603"/>
            <a:ext cx="1624405" cy="408130"/>
            <a:chOff x="7380952" y="112232"/>
            <a:chExt cx="1624405" cy="408130"/>
          </a:xfrm>
        </p:grpSpPr>
        <p:sp>
          <p:nvSpPr>
            <p:cNvPr id="5" name="Retângulo 4"/>
            <p:cNvSpPr/>
            <p:nvPr/>
          </p:nvSpPr>
          <p:spPr>
            <a:xfrm>
              <a:off x="7380952" y="173688"/>
              <a:ext cx="294302" cy="2646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/>
          </p:nvSpPr>
          <p:spPr>
            <a:xfrm>
              <a:off x="8191076" y="181710"/>
              <a:ext cx="294302" cy="2646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7553550" y="120252"/>
              <a:ext cx="62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CT</a:t>
              </a: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8379714" y="112232"/>
              <a:ext cx="625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/>
                <a:t>NT</a:t>
              </a:r>
            </a:p>
          </p:txBody>
        </p:sp>
      </p:grpSp>
      <p:sp>
        <p:nvSpPr>
          <p:cNvPr id="45" name="CaixaDeTexto 44"/>
          <p:cNvSpPr txBox="1"/>
          <p:nvPr/>
        </p:nvSpPr>
        <p:spPr>
          <a:xfrm rot="16200000">
            <a:off x="6371942" y="3307486"/>
            <a:ext cx="518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Fonte: </a:t>
            </a:r>
            <a:r>
              <a:rPr lang="pt-BR" sz="1400" b="1" dirty="0" err="1"/>
              <a:t>Briedis</a:t>
            </a:r>
            <a:r>
              <a:rPr lang="pt-BR" sz="1400" b="1" dirty="0"/>
              <a:t>, Sá, </a:t>
            </a:r>
            <a:r>
              <a:rPr lang="pt-BR" sz="1400" b="1" dirty="0" err="1"/>
              <a:t>Lal</a:t>
            </a:r>
            <a:r>
              <a:rPr lang="pt-BR" sz="1400" b="1" dirty="0"/>
              <a:t> et al. 2016 (Agric. Ecos. &amp; </a:t>
            </a:r>
            <a:r>
              <a:rPr lang="pt-BR" sz="1400" b="1" dirty="0" err="1"/>
              <a:t>Env</a:t>
            </a:r>
            <a:r>
              <a:rPr lang="pt-BR" sz="1400" b="1" dirty="0"/>
              <a:t>., </a:t>
            </a:r>
            <a:r>
              <a:rPr lang="pt-BR" sz="1400" b="1" dirty="0" err="1"/>
              <a:t>under</a:t>
            </a:r>
            <a:r>
              <a:rPr lang="pt-BR" sz="1400" b="1" dirty="0"/>
              <a:t> </a:t>
            </a:r>
            <a:r>
              <a:rPr lang="pt-BR" sz="1400" b="1" dirty="0" err="1"/>
              <a:t>review</a:t>
            </a:r>
            <a:r>
              <a:rPr lang="pt-BR" sz="1400" b="1" dirty="0"/>
              <a:t>)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39408" y="2014584"/>
            <a:ext cx="8665183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SOC stock gain and losses of the isolated fractions at Ponta </a:t>
            </a:r>
            <a:r>
              <a:rPr lang="en-US" sz="2800" b="1" dirty="0" err="1"/>
              <a:t>Grossa</a:t>
            </a:r>
            <a:r>
              <a:rPr lang="en-US" sz="2800" b="1" dirty="0"/>
              <a:t> (PG), Londrina (LDN) and Lucas do Rio Verde (LRV) sites in the 0-100 cm layer compared with SOC stock of native vegetation. The heavy horizontal </a:t>
            </a:r>
            <a:r>
              <a:rPr lang="en-US" sz="2800" b="1" u="sng" dirty="0"/>
              <a:t>red line</a:t>
            </a:r>
            <a:r>
              <a:rPr lang="en-US" sz="2800" b="1" dirty="0"/>
              <a:t> (passing through 0.0 Mg ha</a:t>
            </a:r>
            <a:r>
              <a:rPr lang="en-US" sz="2800" b="1" baseline="30000" dirty="0"/>
              <a:t>-1</a:t>
            </a:r>
            <a:r>
              <a:rPr lang="en-US" sz="2800" b="1" dirty="0"/>
              <a:t>) represents the SOC stock of native vegetation. </a:t>
            </a:r>
            <a:endParaRPr lang="pt-BR" sz="2800" b="1" dirty="0"/>
          </a:p>
        </p:txBody>
      </p:sp>
      <p:grpSp>
        <p:nvGrpSpPr>
          <p:cNvPr id="46" name="Agrupar 45"/>
          <p:cNvGrpSpPr/>
          <p:nvPr/>
        </p:nvGrpSpPr>
        <p:grpSpPr>
          <a:xfrm>
            <a:off x="3569360" y="770018"/>
            <a:ext cx="2671015" cy="697669"/>
            <a:chOff x="553452" y="2454440"/>
            <a:chExt cx="2671015" cy="697669"/>
          </a:xfrm>
        </p:grpSpPr>
        <p:sp>
          <p:nvSpPr>
            <p:cNvPr id="47" name="Retângulo: Cantos Arredondados 46"/>
            <p:cNvSpPr/>
            <p:nvPr/>
          </p:nvSpPr>
          <p:spPr>
            <a:xfrm>
              <a:off x="553452" y="2454440"/>
              <a:ext cx="2671015" cy="697669"/>
            </a:xfrm>
            <a:prstGeom prst="roundRect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8" name="CaixaDeTexto 47"/>
            <p:cNvSpPr txBox="1"/>
            <p:nvPr/>
          </p:nvSpPr>
          <p:spPr>
            <a:xfrm>
              <a:off x="665746" y="2486524"/>
              <a:ext cx="25587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CT = 3,07 Mg C ha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yr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</a:p>
          </p:txBody>
        </p:sp>
        <p:sp>
          <p:nvSpPr>
            <p:cNvPr id="54" name="CaixaDeTexto 53"/>
            <p:cNvSpPr txBox="1"/>
            <p:nvPr/>
          </p:nvSpPr>
          <p:spPr>
            <a:xfrm>
              <a:off x="673768" y="2788852"/>
              <a:ext cx="2550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NT = 4,15 Mg C ha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yr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63" name="Agrupar 62"/>
          <p:cNvGrpSpPr/>
          <p:nvPr/>
        </p:nvGrpSpPr>
        <p:grpSpPr>
          <a:xfrm>
            <a:off x="3545298" y="2719133"/>
            <a:ext cx="2671015" cy="697669"/>
            <a:chOff x="553452" y="2454440"/>
            <a:chExt cx="2671015" cy="697669"/>
          </a:xfrm>
        </p:grpSpPr>
        <p:sp>
          <p:nvSpPr>
            <p:cNvPr id="64" name="Retângulo: Cantos Arredondados 63"/>
            <p:cNvSpPr/>
            <p:nvPr/>
          </p:nvSpPr>
          <p:spPr>
            <a:xfrm>
              <a:off x="553452" y="2454440"/>
              <a:ext cx="2671015" cy="697669"/>
            </a:xfrm>
            <a:prstGeom prst="roundRect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665746" y="2486524"/>
              <a:ext cx="25587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CT = 3,41 Mg C ha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yr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673768" y="2788852"/>
              <a:ext cx="2550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NT = 3,51 Mg C ha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yr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67" name="Agrupar 66"/>
          <p:cNvGrpSpPr/>
          <p:nvPr/>
        </p:nvGrpSpPr>
        <p:grpSpPr>
          <a:xfrm>
            <a:off x="3537278" y="3979679"/>
            <a:ext cx="2671015" cy="1145612"/>
            <a:chOff x="553452" y="2454440"/>
            <a:chExt cx="2671015" cy="697669"/>
          </a:xfrm>
        </p:grpSpPr>
        <p:sp>
          <p:nvSpPr>
            <p:cNvPr id="68" name="Retângulo: Cantos Arredondados 67"/>
            <p:cNvSpPr/>
            <p:nvPr/>
          </p:nvSpPr>
          <p:spPr>
            <a:xfrm>
              <a:off x="553452" y="2454440"/>
              <a:ext cx="2671015" cy="697669"/>
            </a:xfrm>
            <a:prstGeom prst="roundRect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665746" y="2486524"/>
              <a:ext cx="25587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CT = 4,01 Mg C ha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yr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673768" y="2788852"/>
              <a:ext cx="25506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NT = 7,60 Mg C ha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  <a:r>
                <a:rPr lang="pt-BR" sz="14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yr</a:t>
              </a:r>
              <a:r>
                <a:rPr lang="pt-BR" sz="1400" b="1" baseline="30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614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5" grpId="0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13" y="1063887"/>
            <a:ext cx="7331907" cy="570587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rot="16200000">
            <a:off x="6371942" y="4013337"/>
            <a:ext cx="5183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Fonte: </a:t>
            </a:r>
            <a:r>
              <a:rPr lang="pt-BR" sz="1400" b="1" dirty="0" err="1">
                <a:solidFill>
                  <a:schemeClr val="bg1"/>
                </a:solidFill>
              </a:rPr>
              <a:t>Briedis</a:t>
            </a:r>
            <a:r>
              <a:rPr lang="pt-BR" sz="1400" b="1" dirty="0">
                <a:solidFill>
                  <a:schemeClr val="bg1"/>
                </a:solidFill>
              </a:rPr>
              <a:t>, Sá, </a:t>
            </a:r>
            <a:r>
              <a:rPr lang="pt-BR" sz="1400" b="1" dirty="0" err="1">
                <a:solidFill>
                  <a:schemeClr val="bg1"/>
                </a:solidFill>
              </a:rPr>
              <a:t>Lal</a:t>
            </a:r>
            <a:r>
              <a:rPr lang="pt-BR" sz="1400" b="1" dirty="0">
                <a:solidFill>
                  <a:schemeClr val="bg1"/>
                </a:solidFill>
              </a:rPr>
              <a:t> et al. 2016 (Agric. Ecos. &amp; </a:t>
            </a:r>
            <a:r>
              <a:rPr lang="pt-BR" sz="1400" b="1" dirty="0" err="1">
                <a:solidFill>
                  <a:schemeClr val="bg1"/>
                </a:solidFill>
              </a:rPr>
              <a:t>Env</a:t>
            </a:r>
            <a:r>
              <a:rPr lang="pt-BR" sz="1400" b="1" dirty="0">
                <a:solidFill>
                  <a:schemeClr val="bg1"/>
                </a:solidFill>
              </a:rPr>
              <a:t>., </a:t>
            </a:r>
            <a:r>
              <a:rPr lang="pt-BR" sz="1400" b="1" dirty="0" err="1">
                <a:solidFill>
                  <a:schemeClr val="bg1"/>
                </a:solidFill>
              </a:rPr>
              <a:t>under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review</a:t>
            </a:r>
            <a:r>
              <a:rPr lang="pt-BR" sz="1400" b="1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5" name="Conector reto 4"/>
          <p:cNvCxnSpPr/>
          <p:nvPr/>
        </p:nvCxnSpPr>
        <p:spPr>
          <a:xfrm flipH="1">
            <a:off x="1748589" y="1556082"/>
            <a:ext cx="492492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H="1">
            <a:off x="1724528" y="3256545"/>
            <a:ext cx="3168314" cy="40102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>
            <a:off x="1732551" y="4475745"/>
            <a:ext cx="2277975" cy="64161"/>
          </a:xfrm>
          <a:prstGeom prst="line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4042610" y="4475745"/>
            <a:ext cx="0" cy="117107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4884816" y="3296656"/>
            <a:ext cx="8026" cy="235016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6673516" y="1566663"/>
            <a:ext cx="0" cy="408015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112295" y="48127"/>
            <a:ext cx="8887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SOC saturation level for the mineral associate organic C (Σ-MAOC) fraction. Lines represent the C saturation model (exponential rise to maximum – asymptotic) assessed between the SOC content of the bulk soil with the SOC content of Σ-MAOC fraction.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13" name="Text Box 54"/>
          <p:cNvSpPr txBox="1">
            <a:spLocks noChangeArrowheads="1"/>
          </p:cNvSpPr>
          <p:nvPr/>
        </p:nvSpPr>
        <p:spPr bwMode="auto">
          <a:xfrm>
            <a:off x="107950" y="115888"/>
            <a:ext cx="896461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BR" sz="2600" b="1" dirty="0">
                <a:solidFill>
                  <a:schemeClr val="bg1"/>
                </a:solidFill>
              </a:rPr>
              <a:t>Perda de C nas frações lábeis da MOS (&gt; 53 </a:t>
            </a:r>
            <a:r>
              <a:rPr lang="pt-PT" altLang="pt-BR" sz="2600" b="1" dirty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pt-PT" altLang="pt-BR" sz="2600" b="1" dirty="0">
                <a:solidFill>
                  <a:schemeClr val="bg1"/>
                </a:solidFill>
              </a:rPr>
              <a:t>m) em 7 a 14 dias após a operação de grade niveladora para cobrir as sementes de aveia preta e milheto em áreas sob SPD contínuo há 20 anos (PG) e 5 anos (Pv. Lst)</a:t>
            </a:r>
            <a:r>
              <a:rPr lang="en-US" altLang="pt-BR" sz="26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122831" y="2006596"/>
          <a:ext cx="8902746" cy="217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832">
                  <a:extLst>
                    <a:ext uri="{9D8B030D-6E8A-4147-A177-3AD203B41FA5}">
                      <a16:colId xmlns:a16="http://schemas.microsoft.com/office/drawing/2014/main" xmlns="" val="994798749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xmlns="" val="3184993916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xmlns="" val="36482448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425607664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xmlns="" val="500535947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xmlns="" val="272888527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87538248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xmlns="" val="418172972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xmlns="" val="2374182242"/>
                    </a:ext>
                  </a:extLst>
                </a:gridCol>
              </a:tblGrid>
              <a:tr h="613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Prof.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Estoque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Perda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7556102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baseline="0" dirty="0">
                          <a:latin typeface="+mn-lt"/>
                        </a:rPr>
                        <a:t>Antes 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Após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(Após - Antes)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670578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cm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latin typeface="+mn-lt"/>
                        </a:rPr>
                        <a:t>PvL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latin typeface="+mn-lt"/>
                        </a:rPr>
                        <a:t>PvL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PvL</a:t>
                      </a:r>
                      <a:endParaRPr lang="pt-BR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2597606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--------------------------- </a:t>
                      </a:r>
                      <a:r>
                        <a:rPr lang="pt-BR" sz="2800" b="1" dirty="0" err="1">
                          <a:latin typeface="+mn-lt"/>
                        </a:rPr>
                        <a:t>ton</a:t>
                      </a:r>
                      <a:r>
                        <a:rPr lang="pt-BR" sz="2800" b="1" dirty="0">
                          <a:latin typeface="+mn-lt"/>
                        </a:rPr>
                        <a:t>/ha</a:t>
                      </a:r>
                      <a:r>
                        <a:rPr lang="pt-BR" sz="2800" b="1" baseline="0" dirty="0">
                          <a:latin typeface="+mn-lt"/>
                        </a:rPr>
                        <a:t> -----------------------------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9763339"/>
                  </a:ext>
                </a:extLst>
              </a:tr>
            </a:tbl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972074"/>
              </p:ext>
            </p:extLst>
          </p:nvPr>
        </p:nvGraphicFramePr>
        <p:xfrm>
          <a:off x="123684" y="4254933"/>
          <a:ext cx="3538334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832">
                  <a:extLst>
                    <a:ext uri="{9D8B030D-6E8A-4147-A177-3AD203B41FA5}">
                      <a16:colId xmlns:a16="http://schemas.microsoft.com/office/drawing/2014/main" xmlns="" val="1200177409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xmlns="" val="1751798484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xmlns="" val="7174624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119376643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0-2,5</a:t>
                      </a:r>
                      <a:r>
                        <a:rPr lang="pt-BR" sz="2800" b="1" dirty="0">
                          <a:latin typeface="+mn-lt"/>
                        </a:rPr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4,64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3,61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15135119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2,5-5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3,14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2,13</a:t>
                      </a:r>
                    </a:p>
                  </a:txBody>
                  <a:tcPr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7985027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0-5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7,78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5,74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6335881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029917"/>
              </p:ext>
            </p:extLst>
          </p:nvPr>
        </p:nvGraphicFramePr>
        <p:xfrm>
          <a:off x="3644813" y="4254933"/>
          <a:ext cx="2166432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076">
                  <a:extLst>
                    <a:ext uri="{9D8B030D-6E8A-4147-A177-3AD203B41FA5}">
                      <a16:colId xmlns:a16="http://schemas.microsoft.com/office/drawing/2014/main" xmlns="" val="873232036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xmlns="" val="7604980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1082657014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3,99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2,91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9007886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2,89</a:t>
                      </a:r>
                    </a:p>
                  </a:txBody>
                  <a:tcPr>
                    <a:lnL w="12700" cmpd="sng">
                      <a:noFill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1,82</a:t>
                      </a:r>
                    </a:p>
                  </a:txBody>
                  <a:tcPr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9927275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6,88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4,73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6003767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935308"/>
              </p:ext>
            </p:extLst>
          </p:nvPr>
        </p:nvGraphicFramePr>
        <p:xfrm>
          <a:off x="5816231" y="4247108"/>
          <a:ext cx="3197980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990">
                  <a:extLst>
                    <a:ext uri="{9D8B030D-6E8A-4147-A177-3AD203B41FA5}">
                      <a16:colId xmlns:a16="http://schemas.microsoft.com/office/drawing/2014/main" xmlns="" val="418172972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xmlns="" val="2374182242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- 0,65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  <a:r>
                        <a:rPr lang="pt-BR" sz="2800" b="1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 0,70</a:t>
                      </a:r>
                      <a:endParaRPr lang="pt-BR" sz="2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696837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- 0,25</a:t>
                      </a:r>
                    </a:p>
                  </a:txBody>
                  <a:tcPr>
                    <a:lnL w="12700" cmpd="sng">
                      <a:noFill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- 0,31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518475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- 0,90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- 1,01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4290809"/>
                  </a:ext>
                </a:extLst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5811245" y="5186148"/>
            <a:ext cx="1517603" cy="687697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7396661" y="5174772"/>
            <a:ext cx="1517603" cy="687697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22831" y="6151418"/>
            <a:ext cx="5391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Fonte: Sá et al., 2016. </a:t>
            </a:r>
            <a:r>
              <a:rPr lang="pt-BR" sz="1600" dirty="0" err="1">
                <a:solidFill>
                  <a:schemeClr val="bg1"/>
                </a:solidFill>
              </a:rPr>
              <a:t>Soil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and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Tillage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Research</a:t>
            </a:r>
            <a:r>
              <a:rPr lang="pt-BR" sz="1600" dirty="0">
                <a:solidFill>
                  <a:schemeClr val="bg1"/>
                </a:solidFill>
              </a:rPr>
              <a:t> (em revisão)</a:t>
            </a:r>
          </a:p>
        </p:txBody>
      </p:sp>
    </p:spTree>
    <p:extLst>
      <p:ext uri="{BB962C8B-B14F-4D97-AF65-F5344CB8AC3E}">
        <p14:creationId xmlns:p14="http://schemas.microsoft.com/office/powerpoint/2010/main" val="71337645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28475"/>
              </p:ext>
            </p:extLst>
          </p:nvPr>
        </p:nvGraphicFramePr>
        <p:xfrm>
          <a:off x="277822" y="1521085"/>
          <a:ext cx="8573646" cy="1426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358">
                  <a:extLst>
                    <a:ext uri="{9D8B030D-6E8A-4147-A177-3AD203B41FA5}">
                      <a16:colId xmlns:a16="http://schemas.microsoft.com/office/drawing/2014/main" xmlns="" val="704390860"/>
                    </a:ext>
                  </a:extLst>
                </a:gridCol>
                <a:gridCol w="2702235">
                  <a:extLst>
                    <a:ext uri="{9D8B030D-6E8A-4147-A177-3AD203B41FA5}">
                      <a16:colId xmlns:a16="http://schemas.microsoft.com/office/drawing/2014/main" xmlns="" val="990419734"/>
                    </a:ext>
                  </a:extLst>
                </a:gridCol>
                <a:gridCol w="994611">
                  <a:extLst>
                    <a:ext uri="{9D8B030D-6E8A-4147-A177-3AD203B41FA5}">
                      <a16:colId xmlns:a16="http://schemas.microsoft.com/office/drawing/2014/main" xmlns="" val="1616665226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2848393766"/>
                    </a:ext>
                  </a:extLst>
                </a:gridCol>
                <a:gridCol w="1153311">
                  <a:extLst>
                    <a:ext uri="{9D8B030D-6E8A-4147-A177-3AD203B41FA5}">
                      <a16:colId xmlns:a16="http://schemas.microsoft.com/office/drawing/2014/main" xmlns="" val="3381225179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34691703"/>
                    </a:ext>
                  </a:extLst>
                </a:gridCol>
                <a:gridCol w="1178235">
                  <a:extLst>
                    <a:ext uri="{9D8B030D-6E8A-4147-A177-3AD203B41FA5}">
                      <a16:colId xmlns:a16="http://schemas.microsoft.com/office/drawing/2014/main" xmlns="" val="3204313622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689890102"/>
                    </a:ext>
                  </a:extLst>
                </a:gridCol>
                <a:gridCol w="1187116">
                  <a:extLst>
                    <a:ext uri="{9D8B030D-6E8A-4147-A177-3AD203B41FA5}">
                      <a16:colId xmlns:a16="http://schemas.microsoft.com/office/drawing/2014/main" xmlns="" val="1999916485"/>
                    </a:ext>
                  </a:extLst>
                </a:gridCol>
              </a:tblGrid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2007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Pouco resíduo (1 – 15%)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794154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Médio resíduo (15 – 40%)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6858476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Muito resíduo (40 – 100%)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63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82181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Sem resíduo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1043346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Num. observações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123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146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403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1150988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25305" y="48127"/>
            <a:ext cx="872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Situação da porcentagem de cobertura do solo por região climática em lavouras de soja sob plantio direto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303059"/>
              </p:ext>
            </p:extLst>
          </p:nvPr>
        </p:nvGraphicFramePr>
        <p:xfrm>
          <a:off x="277822" y="883767"/>
          <a:ext cx="8573646" cy="560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358">
                  <a:extLst>
                    <a:ext uri="{9D8B030D-6E8A-4147-A177-3AD203B41FA5}">
                      <a16:colId xmlns:a16="http://schemas.microsoft.com/office/drawing/2014/main" xmlns="" val="704390860"/>
                    </a:ext>
                  </a:extLst>
                </a:gridCol>
                <a:gridCol w="2702235">
                  <a:extLst>
                    <a:ext uri="{9D8B030D-6E8A-4147-A177-3AD203B41FA5}">
                      <a16:colId xmlns:a16="http://schemas.microsoft.com/office/drawing/2014/main" xmlns="" val="990419734"/>
                    </a:ext>
                  </a:extLst>
                </a:gridCol>
                <a:gridCol w="994611">
                  <a:extLst>
                    <a:ext uri="{9D8B030D-6E8A-4147-A177-3AD203B41FA5}">
                      <a16:colId xmlns:a16="http://schemas.microsoft.com/office/drawing/2014/main" xmlns="" val="1616665226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2848393766"/>
                    </a:ext>
                  </a:extLst>
                </a:gridCol>
                <a:gridCol w="1153311">
                  <a:extLst>
                    <a:ext uri="{9D8B030D-6E8A-4147-A177-3AD203B41FA5}">
                      <a16:colId xmlns:a16="http://schemas.microsoft.com/office/drawing/2014/main" xmlns="" val="3381225179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34691703"/>
                    </a:ext>
                  </a:extLst>
                </a:gridCol>
                <a:gridCol w="1178235">
                  <a:extLst>
                    <a:ext uri="{9D8B030D-6E8A-4147-A177-3AD203B41FA5}">
                      <a16:colId xmlns:a16="http://schemas.microsoft.com/office/drawing/2014/main" xmlns="" val="3204313622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689890102"/>
                    </a:ext>
                  </a:extLst>
                </a:gridCol>
                <a:gridCol w="1187116">
                  <a:extLst>
                    <a:ext uri="{9D8B030D-6E8A-4147-A177-3AD203B41FA5}">
                      <a16:colId xmlns:a16="http://schemas.microsoft.com/office/drawing/2014/main" xmlns="" val="1999916485"/>
                    </a:ext>
                  </a:extLst>
                </a:gridCol>
              </a:tblGrid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Ano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Cobertura do solo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Região 1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Região 2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Região 3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Região 4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3699355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Frio-Úmido</a:t>
                      </a: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Ameno-Úmido</a:t>
                      </a: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Quente-SU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Quente-Seco</a:t>
                      </a:r>
                    </a:p>
                  </a:txBody>
                  <a:tcPr marL="63930" marR="6393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2908277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448963"/>
              </p:ext>
            </p:extLst>
          </p:nvPr>
        </p:nvGraphicFramePr>
        <p:xfrm>
          <a:off x="277822" y="3058939"/>
          <a:ext cx="8573646" cy="1426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358">
                  <a:extLst>
                    <a:ext uri="{9D8B030D-6E8A-4147-A177-3AD203B41FA5}">
                      <a16:colId xmlns:a16="http://schemas.microsoft.com/office/drawing/2014/main" xmlns="" val="704390860"/>
                    </a:ext>
                  </a:extLst>
                </a:gridCol>
                <a:gridCol w="2702235">
                  <a:extLst>
                    <a:ext uri="{9D8B030D-6E8A-4147-A177-3AD203B41FA5}">
                      <a16:colId xmlns:a16="http://schemas.microsoft.com/office/drawing/2014/main" xmlns="" val="990419734"/>
                    </a:ext>
                  </a:extLst>
                </a:gridCol>
                <a:gridCol w="994611">
                  <a:extLst>
                    <a:ext uri="{9D8B030D-6E8A-4147-A177-3AD203B41FA5}">
                      <a16:colId xmlns:a16="http://schemas.microsoft.com/office/drawing/2014/main" xmlns="" val="1616665226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2848393766"/>
                    </a:ext>
                  </a:extLst>
                </a:gridCol>
                <a:gridCol w="1153311">
                  <a:extLst>
                    <a:ext uri="{9D8B030D-6E8A-4147-A177-3AD203B41FA5}">
                      <a16:colId xmlns:a16="http://schemas.microsoft.com/office/drawing/2014/main" xmlns="" val="3381225179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34691703"/>
                    </a:ext>
                  </a:extLst>
                </a:gridCol>
                <a:gridCol w="1178235">
                  <a:extLst>
                    <a:ext uri="{9D8B030D-6E8A-4147-A177-3AD203B41FA5}">
                      <a16:colId xmlns:a16="http://schemas.microsoft.com/office/drawing/2014/main" xmlns="" val="3204313622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689890102"/>
                    </a:ext>
                  </a:extLst>
                </a:gridCol>
                <a:gridCol w="1187116">
                  <a:extLst>
                    <a:ext uri="{9D8B030D-6E8A-4147-A177-3AD203B41FA5}">
                      <a16:colId xmlns:a16="http://schemas.microsoft.com/office/drawing/2014/main" xmlns="" val="1999916485"/>
                    </a:ext>
                  </a:extLst>
                </a:gridCol>
              </a:tblGrid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2011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Pouco resíduo (1 – 15%)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1514277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Médio resíduo (15 – 40%)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83089304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Muito resíduo (40 – 100%)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54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534251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Sem resíduo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0074862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Num. observações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154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183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536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179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1837282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447044"/>
              </p:ext>
            </p:extLst>
          </p:nvPr>
        </p:nvGraphicFramePr>
        <p:xfrm>
          <a:off x="277822" y="4582932"/>
          <a:ext cx="8573646" cy="1426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358">
                  <a:extLst>
                    <a:ext uri="{9D8B030D-6E8A-4147-A177-3AD203B41FA5}">
                      <a16:colId xmlns:a16="http://schemas.microsoft.com/office/drawing/2014/main" xmlns="" val="704390860"/>
                    </a:ext>
                  </a:extLst>
                </a:gridCol>
                <a:gridCol w="2702235">
                  <a:extLst>
                    <a:ext uri="{9D8B030D-6E8A-4147-A177-3AD203B41FA5}">
                      <a16:colId xmlns:a16="http://schemas.microsoft.com/office/drawing/2014/main" xmlns="" val="990419734"/>
                    </a:ext>
                  </a:extLst>
                </a:gridCol>
                <a:gridCol w="994611">
                  <a:extLst>
                    <a:ext uri="{9D8B030D-6E8A-4147-A177-3AD203B41FA5}">
                      <a16:colId xmlns:a16="http://schemas.microsoft.com/office/drawing/2014/main" xmlns="" val="1616665226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2848393766"/>
                    </a:ext>
                  </a:extLst>
                </a:gridCol>
                <a:gridCol w="1153311">
                  <a:extLst>
                    <a:ext uri="{9D8B030D-6E8A-4147-A177-3AD203B41FA5}">
                      <a16:colId xmlns:a16="http://schemas.microsoft.com/office/drawing/2014/main" xmlns="" val="3381225179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34691703"/>
                    </a:ext>
                  </a:extLst>
                </a:gridCol>
                <a:gridCol w="1178235">
                  <a:extLst>
                    <a:ext uri="{9D8B030D-6E8A-4147-A177-3AD203B41FA5}">
                      <a16:colId xmlns:a16="http://schemas.microsoft.com/office/drawing/2014/main" xmlns="" val="3204313622"/>
                    </a:ext>
                  </a:extLst>
                </a:gridCol>
                <a:gridCol w="153260">
                  <a:extLst>
                    <a:ext uri="{9D8B030D-6E8A-4147-A177-3AD203B41FA5}">
                      <a16:colId xmlns:a16="http://schemas.microsoft.com/office/drawing/2014/main" xmlns="" val="1689890102"/>
                    </a:ext>
                  </a:extLst>
                </a:gridCol>
                <a:gridCol w="1187116">
                  <a:extLst>
                    <a:ext uri="{9D8B030D-6E8A-4147-A177-3AD203B41FA5}">
                      <a16:colId xmlns:a16="http://schemas.microsoft.com/office/drawing/2014/main" xmlns="" val="1999916485"/>
                    </a:ext>
                  </a:extLst>
                </a:gridCol>
              </a:tblGrid>
              <a:tr h="304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Pouco resíduo (1 – 15%)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2824431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Médio resíduo (15 – 40%)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1298374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Muito resíduo (40 – 100%)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68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5422325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Sem resíduo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2870657"/>
                  </a:ext>
                </a:extLst>
              </a:tr>
              <a:tr h="279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Num. observações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248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141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358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140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30" marR="6393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5928606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277822" y="6497787"/>
            <a:ext cx="7868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Fonte: Projeto </a:t>
            </a:r>
            <a:r>
              <a:rPr lang="pt-BR" sz="1400" b="1" dirty="0" err="1">
                <a:solidFill>
                  <a:schemeClr val="bg1"/>
                </a:solidFill>
              </a:rPr>
              <a:t>Rally</a:t>
            </a:r>
            <a:r>
              <a:rPr lang="pt-BR" sz="1400" b="1" dirty="0">
                <a:solidFill>
                  <a:schemeClr val="bg1"/>
                </a:solidFill>
              </a:rPr>
              <a:t> da safra. Fundação </a:t>
            </a:r>
            <a:r>
              <a:rPr lang="pt-BR" sz="1400" b="1" dirty="0" err="1">
                <a:solidFill>
                  <a:schemeClr val="bg1"/>
                </a:solidFill>
              </a:rPr>
              <a:t>Agrisus</a:t>
            </a:r>
            <a:r>
              <a:rPr lang="pt-BR" sz="1400" b="1" dirty="0">
                <a:solidFill>
                  <a:schemeClr val="bg1"/>
                </a:solidFill>
              </a:rPr>
              <a:t>; </a:t>
            </a:r>
            <a:r>
              <a:rPr lang="pt-BR" sz="1400" b="1" dirty="0" err="1">
                <a:solidFill>
                  <a:schemeClr val="bg1"/>
                </a:solidFill>
              </a:rPr>
              <a:t>Agroconsult</a:t>
            </a:r>
            <a:r>
              <a:rPr lang="pt-BR" sz="1400" b="1" dirty="0">
                <a:solidFill>
                  <a:schemeClr val="bg1"/>
                </a:solidFill>
              </a:rPr>
              <a:t>, 2016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77822" y="6061507"/>
            <a:ext cx="8573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FFFF00"/>
                </a:solidFill>
              </a:rPr>
              <a:t>Região 1 = </a:t>
            </a:r>
            <a:r>
              <a:rPr lang="pt-BR" sz="1400" b="1" dirty="0">
                <a:solidFill>
                  <a:schemeClr val="bg1"/>
                </a:solidFill>
              </a:rPr>
              <a:t>RS, SC, PR</a:t>
            </a:r>
            <a:r>
              <a:rPr lang="pt-BR" sz="1400" b="1" dirty="0">
                <a:solidFill>
                  <a:srgbClr val="FFFF00"/>
                </a:solidFill>
              </a:rPr>
              <a:t>; Região 2 = </a:t>
            </a:r>
            <a:r>
              <a:rPr lang="pt-BR" sz="1400" b="1" dirty="0">
                <a:solidFill>
                  <a:schemeClr val="bg1"/>
                </a:solidFill>
              </a:rPr>
              <a:t>Parte do PR, MS e SP; </a:t>
            </a:r>
            <a:r>
              <a:rPr lang="pt-BR" sz="1400" b="1" dirty="0">
                <a:solidFill>
                  <a:srgbClr val="FFFF00"/>
                </a:solidFill>
              </a:rPr>
              <a:t>Região 3 = </a:t>
            </a:r>
            <a:r>
              <a:rPr lang="pt-BR" sz="1400" b="1" dirty="0">
                <a:solidFill>
                  <a:schemeClr val="bg1"/>
                </a:solidFill>
              </a:rPr>
              <a:t>MS, SP, MG e GO; </a:t>
            </a:r>
            <a:r>
              <a:rPr lang="pt-BR" sz="1400" b="1" dirty="0">
                <a:solidFill>
                  <a:srgbClr val="FFFF00"/>
                </a:solidFill>
              </a:rPr>
              <a:t>Região 4 = </a:t>
            </a:r>
            <a:r>
              <a:rPr lang="pt-BR" sz="1400" b="1" dirty="0">
                <a:solidFill>
                  <a:schemeClr val="bg1"/>
                </a:solidFill>
              </a:rPr>
              <a:t>TO, BA, MA, PI e parte de GO</a:t>
            </a:r>
          </a:p>
        </p:txBody>
      </p:sp>
      <p:cxnSp>
        <p:nvCxnSpPr>
          <p:cNvPr id="10" name="Conector de Seta Reta 9"/>
          <p:cNvCxnSpPr/>
          <p:nvPr/>
        </p:nvCxnSpPr>
        <p:spPr>
          <a:xfrm>
            <a:off x="4364182" y="1787236"/>
            <a:ext cx="379614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4364185" y="2410701"/>
            <a:ext cx="3796146" cy="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4364181" y="3352802"/>
            <a:ext cx="379614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>
            <a:off x="4322619" y="3934702"/>
            <a:ext cx="3796146" cy="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/>
        </p:nvSpPr>
        <p:spPr>
          <a:xfrm>
            <a:off x="8077200" y="1521085"/>
            <a:ext cx="374071" cy="266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8077195" y="3058941"/>
            <a:ext cx="374071" cy="266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8091047" y="4582945"/>
            <a:ext cx="374071" cy="266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8104910" y="2117723"/>
            <a:ext cx="332496" cy="236661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8104900" y="3644735"/>
            <a:ext cx="332496" cy="260327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8104900" y="5182600"/>
            <a:ext cx="332496" cy="260327"/>
          </a:xfrm>
          <a:prstGeom prst="rect">
            <a:avLst/>
          </a:pr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de Seta Reta 22"/>
          <p:cNvCxnSpPr/>
          <p:nvPr/>
        </p:nvCxnSpPr>
        <p:spPr>
          <a:xfrm>
            <a:off x="4364176" y="4890671"/>
            <a:ext cx="379614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H="1">
            <a:off x="4322614" y="5472571"/>
            <a:ext cx="3796146" cy="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4212147" y="2354384"/>
            <a:ext cx="4252971" cy="31954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4225997" y="3864526"/>
            <a:ext cx="4252971" cy="31954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4239847" y="5388535"/>
            <a:ext cx="4252971" cy="31954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597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9" grpId="0" animBg="1"/>
      <p:bldP spid="25" grpId="0" animBg="1"/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4290" name="Group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382466389"/>
              </p:ext>
            </p:extLst>
          </p:nvPr>
        </p:nvGraphicFramePr>
        <p:xfrm>
          <a:off x="349250" y="771570"/>
          <a:ext cx="8520115" cy="1074622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72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810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Componentes do Balanço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Aveia Preta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>
                      <a:noFill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Milheto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651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------------------ </a:t>
                      </a:r>
                      <a:r>
                        <a:rPr kumimoji="0" lang="pt-B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ton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/ha -----------------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1656" name="Text Box 57"/>
          <p:cNvSpPr txBox="1">
            <a:spLocks noChangeArrowheads="1"/>
          </p:cNvSpPr>
          <p:nvPr/>
        </p:nvSpPr>
        <p:spPr bwMode="auto">
          <a:xfrm>
            <a:off x="250825" y="42599"/>
            <a:ext cx="8642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200" b="1" dirty="0">
                <a:solidFill>
                  <a:schemeClr val="bg1"/>
                </a:solidFill>
                <a:latin typeface="Tahoma" pitchFamily="34" charset="0"/>
              </a:rPr>
              <a:t>Balanço aparente de C em função do uso de grade niveladora para cobrir a semente de Aveia preta e </a:t>
            </a:r>
            <a:r>
              <a:rPr lang="pt-BR" altLang="pt-BR" sz="2200" b="1" dirty="0" err="1">
                <a:solidFill>
                  <a:schemeClr val="bg1"/>
                </a:solidFill>
                <a:latin typeface="Tahoma" pitchFamily="34" charset="0"/>
              </a:rPr>
              <a:t>Milheto</a:t>
            </a:r>
            <a:endParaRPr lang="en-US" altLang="pt-BR" sz="2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5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882801"/>
              </p:ext>
            </p:extLst>
          </p:nvPr>
        </p:nvGraphicFramePr>
        <p:xfrm>
          <a:off x="349250" y="1931638"/>
          <a:ext cx="8520115" cy="1653732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72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6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(P. aérea)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3,30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(Raiz)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1,05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1,25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(PA + Raiz)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4,35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6,05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6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1516974"/>
              </p:ext>
            </p:extLst>
          </p:nvPr>
        </p:nvGraphicFramePr>
        <p:xfrm>
          <a:off x="349250" y="3637612"/>
          <a:ext cx="8520115" cy="1767820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54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 adicionado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1,96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2,7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88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 das culturas transformado em C orgânico do solo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+ 0,52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+ 0,60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7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1055795"/>
              </p:ext>
            </p:extLst>
          </p:nvPr>
        </p:nvGraphicFramePr>
        <p:xfrm>
          <a:off x="349250" y="5452766"/>
          <a:ext cx="8520115" cy="1371580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54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2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Perda devido a grade (após 7 dias)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- 0,90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- 1,01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Balanço Geral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- 0,38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- 0.41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" name="Elipse 1"/>
          <p:cNvSpPr/>
          <p:nvPr/>
        </p:nvSpPr>
        <p:spPr>
          <a:xfrm>
            <a:off x="3602182" y="5452766"/>
            <a:ext cx="2064327" cy="740216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6442371" y="5466616"/>
            <a:ext cx="2064327" cy="740216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3754582" y="6206831"/>
            <a:ext cx="1745673" cy="623467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664037" y="6206826"/>
            <a:ext cx="1745673" cy="623467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73213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8424863" cy="575542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Para compensar a perda de C devido ao uso da grade niveladora para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COBRIR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as sementes de aveia preta e </a:t>
            </a:r>
            <a:r>
              <a:rPr lang="pt-BR" altLang="pt-BR" sz="4600" b="1" dirty="0" err="1">
                <a:solidFill>
                  <a:schemeClr val="bg1"/>
                </a:solidFill>
                <a:latin typeface="Tahoma" pitchFamily="34" charset="0"/>
              </a:rPr>
              <a:t>milheto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, será necessário produzir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7,4 </a:t>
            </a:r>
            <a:r>
              <a:rPr lang="pt-BR" altLang="pt-BR" sz="4600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ton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/ha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e   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10,9 </a:t>
            </a:r>
            <a:r>
              <a:rPr lang="pt-BR" altLang="pt-BR" sz="4600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ton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/ha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de palha, respectivamente</a:t>
            </a:r>
          </a:p>
        </p:txBody>
      </p:sp>
    </p:spTree>
    <p:extLst>
      <p:ext uri="{BB962C8B-B14F-4D97-AF65-F5344CB8AC3E}">
        <p14:creationId xmlns:p14="http://schemas.microsoft.com/office/powerpoint/2010/main" val="38900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5745" y="2382973"/>
            <a:ext cx="80356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</a:rPr>
              <a:t>O uso da grade niveladora no plantio direto deve ser ELIMINADA!</a:t>
            </a:r>
          </a:p>
        </p:txBody>
      </p:sp>
    </p:spTree>
    <p:extLst>
      <p:ext uri="{BB962C8B-B14F-4D97-AF65-F5344CB8AC3E}">
        <p14:creationId xmlns:p14="http://schemas.microsoft.com/office/powerpoint/2010/main" val="13744299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53"/>
            <a:ext cx="9144000" cy="646624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91069" y="6484698"/>
            <a:ext cx="878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Sá, </a:t>
            </a:r>
            <a:r>
              <a:rPr lang="pt-BR" dirty="0" err="1"/>
              <a:t>Cerri</a:t>
            </a:r>
            <a:r>
              <a:rPr lang="pt-BR" dirty="0"/>
              <a:t>, </a:t>
            </a:r>
            <a:r>
              <a:rPr lang="pt-BR" dirty="0" err="1"/>
              <a:t>Lal</a:t>
            </a:r>
            <a:r>
              <a:rPr lang="pt-BR" dirty="0"/>
              <a:t>, et al., 2016. </a:t>
            </a:r>
            <a:r>
              <a:rPr lang="pt-BR" dirty="0" err="1"/>
              <a:t>Environment</a:t>
            </a:r>
            <a:r>
              <a:rPr lang="pt-BR" dirty="0"/>
              <a:t> </a:t>
            </a:r>
            <a:r>
              <a:rPr lang="pt-BR" dirty="0" err="1"/>
              <a:t>International</a:t>
            </a:r>
            <a:r>
              <a:rPr lang="pt-BR" dirty="0"/>
              <a:t> (</a:t>
            </a:r>
            <a:r>
              <a:rPr lang="pt-BR" dirty="0" err="1"/>
              <a:t>accepted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minor</a:t>
            </a:r>
            <a:r>
              <a:rPr lang="pt-BR" dirty="0"/>
              <a:t> </a:t>
            </a:r>
            <a:r>
              <a:rPr lang="pt-BR" dirty="0" err="1"/>
              <a:t>revision</a:t>
            </a:r>
            <a:r>
              <a:rPr lang="pt-BR" dirty="0"/>
              <a:t>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909482" y="3066910"/>
            <a:ext cx="982638" cy="369332"/>
          </a:xfrm>
          <a:prstGeom prst="rect">
            <a:avLst/>
          </a:prstGeom>
          <a:solidFill>
            <a:srgbClr val="00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 Black" panose="020B0A04020102020204" pitchFamily="34" charset="0"/>
              </a:rPr>
              <a:t>24,5%</a:t>
            </a:r>
          </a:p>
        </p:txBody>
      </p:sp>
    </p:spTree>
    <p:extLst>
      <p:ext uri="{BB962C8B-B14F-4D97-AF65-F5344CB8AC3E}">
        <p14:creationId xmlns:p14="http://schemas.microsoft.com/office/powerpoint/2010/main" val="12342164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6" descr="P1010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92275" y="3643030"/>
            <a:ext cx="5875338" cy="1539875"/>
            <a:chOff x="1045" y="2129"/>
            <a:chExt cx="3722" cy="970"/>
          </a:xfrm>
        </p:grpSpPr>
        <p:sp>
          <p:nvSpPr>
            <p:cNvPr id="67601" name="Pyr3"/>
            <p:cNvSpPr>
              <a:spLocks noEditPoints="1" noChangeArrowheads="1"/>
            </p:cNvSpPr>
            <p:nvPr/>
          </p:nvSpPr>
          <p:spPr bwMode="auto">
            <a:xfrm>
              <a:off x="1045" y="2129"/>
              <a:ext cx="3722" cy="9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87 w 21600"/>
                <a:gd name="T13" fmla="*/ 490 h 21600"/>
                <a:gd name="T14" fmla="*/ 16313 w 21600"/>
                <a:gd name="T15" fmla="*/ 2111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gradFill rotWithShape="1">
              <a:gsLst>
                <a:gs pos="0">
                  <a:srgbClr val="FFBE7D">
                    <a:alpha val="29999"/>
                  </a:srgbClr>
                </a:gs>
                <a:gs pos="100000">
                  <a:srgbClr val="76583A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602" name="Text Box 4"/>
            <p:cNvSpPr txBox="1">
              <a:spLocks noChangeArrowheads="1"/>
            </p:cNvSpPr>
            <p:nvPr/>
          </p:nvSpPr>
          <p:spPr bwMode="auto">
            <a:xfrm>
              <a:off x="1747" y="2226"/>
              <a:ext cx="2358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solidFill>
                    <a:schemeClr val="bg1"/>
                  </a:solidFill>
                  <a:latin typeface="Tahoma" pitchFamily="34" charset="0"/>
                </a:rPr>
                <a:t>Aggregates Protection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08400" y="785530"/>
            <a:ext cx="1804988" cy="1322387"/>
            <a:chOff x="2344" y="329"/>
            <a:chExt cx="1129" cy="833"/>
          </a:xfrm>
        </p:grpSpPr>
        <p:sp>
          <p:nvSpPr>
            <p:cNvPr id="67599" name="Pyr1"/>
            <p:cNvSpPr>
              <a:spLocks noEditPoints="1" noChangeArrowheads="1"/>
            </p:cNvSpPr>
            <p:nvPr/>
          </p:nvSpPr>
          <p:spPr bwMode="auto">
            <a:xfrm>
              <a:off x="2344" y="329"/>
              <a:ext cx="1129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395 w 21600"/>
                <a:gd name="T10" fmla="*/ 11791 h 21600"/>
                <a:gd name="T11" fmla="*/ 16205 w 21600"/>
                <a:gd name="T12" fmla="*/ 20609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gradFill rotWithShape="1">
              <a:gsLst>
                <a:gs pos="0">
                  <a:srgbClr val="D8EBB3">
                    <a:alpha val="29999"/>
                  </a:srgbClr>
                </a:gs>
                <a:gs pos="100000">
                  <a:srgbClr val="646D53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600" name="Text Box 7"/>
            <p:cNvSpPr txBox="1">
              <a:spLocks noChangeArrowheads="1"/>
            </p:cNvSpPr>
            <p:nvPr/>
          </p:nvSpPr>
          <p:spPr bwMode="auto">
            <a:xfrm>
              <a:off x="2472" y="586"/>
              <a:ext cx="89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5400" b="1" dirty="0">
                  <a:solidFill>
                    <a:srgbClr val="FFFF66"/>
                  </a:solidFill>
                  <a:latin typeface="Arial Black" pitchFamily="34" charset="0"/>
                </a:rPr>
                <a:t>C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84213" y="5174968"/>
            <a:ext cx="7920037" cy="1541463"/>
            <a:chOff x="684213" y="4911726"/>
            <a:chExt cx="7920037" cy="1541463"/>
          </a:xfrm>
        </p:grpSpPr>
        <p:sp>
          <p:nvSpPr>
            <p:cNvPr id="278537" name="Pyr4"/>
            <p:cNvSpPr>
              <a:spLocks noEditPoints="1" noChangeArrowheads="1"/>
            </p:cNvSpPr>
            <p:nvPr/>
          </p:nvSpPr>
          <p:spPr bwMode="auto">
            <a:xfrm>
              <a:off x="684213" y="4911726"/>
              <a:ext cx="7920037" cy="1541463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FF">
                    <a:gamma/>
                    <a:shade val="0"/>
                    <a:invGamma/>
                    <a:alpha val="60001"/>
                  </a:srgbClr>
                </a:gs>
                <a:gs pos="50000">
                  <a:srgbClr val="0000FF">
                    <a:alpha val="30000"/>
                  </a:srgbClr>
                </a:gs>
                <a:gs pos="100000">
                  <a:srgbClr val="0000FF">
                    <a:gamma/>
                    <a:shade val="0"/>
                    <a:invGamma/>
                    <a:alpha val="60001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7597" name="Text Box 10"/>
            <p:cNvSpPr txBox="1">
              <a:spLocks noChangeArrowheads="1"/>
            </p:cNvSpPr>
            <p:nvPr/>
          </p:nvSpPr>
          <p:spPr bwMode="auto">
            <a:xfrm>
              <a:off x="1720495" y="5733256"/>
              <a:ext cx="6019857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 dirty="0">
                  <a:solidFill>
                    <a:schemeClr val="bg1"/>
                  </a:solidFill>
                  <a:latin typeface="Tahoma" pitchFamily="34" charset="0"/>
                </a:rPr>
                <a:t>No-</a:t>
              </a:r>
              <a:r>
                <a:rPr lang="pt-BR" sz="3600" b="1" dirty="0" err="1">
                  <a:solidFill>
                    <a:schemeClr val="bg1"/>
                  </a:solidFill>
                  <a:latin typeface="Tahoma" pitchFamily="34" charset="0"/>
                </a:rPr>
                <a:t>till</a:t>
              </a:r>
              <a:r>
                <a:rPr lang="pt-BR" sz="3600" b="1" dirty="0">
                  <a:solidFill>
                    <a:schemeClr val="bg1"/>
                  </a:solidFill>
                  <a:latin typeface="Tahoma" pitchFamily="34" charset="0"/>
                </a:rPr>
                <a:t> </a:t>
              </a:r>
              <a:r>
                <a:rPr lang="pt-BR" sz="3600" b="1" dirty="0" err="1">
                  <a:solidFill>
                    <a:schemeClr val="bg1"/>
                  </a:solidFill>
                  <a:latin typeface="Tahoma" pitchFamily="34" charset="0"/>
                </a:rPr>
                <a:t>cropping</a:t>
              </a:r>
              <a:r>
                <a:rPr lang="pt-BR" sz="3600" b="1" dirty="0">
                  <a:solidFill>
                    <a:schemeClr val="bg1"/>
                  </a:solidFill>
                  <a:latin typeface="Tahoma" pitchFamily="34" charset="0"/>
                </a:rPr>
                <a:t> systems</a:t>
              </a:r>
              <a:endParaRPr lang="pt-BR" sz="2800" b="1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sp>
        <p:nvSpPr>
          <p:cNvPr id="67598" name="Text Box 11"/>
          <p:cNvSpPr txBox="1">
            <a:spLocks noChangeArrowheads="1"/>
          </p:cNvSpPr>
          <p:nvPr/>
        </p:nvSpPr>
        <p:spPr bwMode="auto">
          <a:xfrm>
            <a:off x="1184426" y="5132402"/>
            <a:ext cx="71351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err="1">
                <a:solidFill>
                  <a:schemeClr val="bg1"/>
                </a:solidFill>
                <a:latin typeface="Tahoma" pitchFamily="34" charset="0"/>
              </a:rPr>
              <a:t>Diversity</a:t>
            </a:r>
            <a:r>
              <a:rPr lang="pt-BR" sz="28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latin typeface="Tahoma" pitchFamily="34" charset="0"/>
              </a:rPr>
              <a:t>biomass</a:t>
            </a:r>
            <a:r>
              <a:rPr lang="pt-BR" sz="2800" b="1" dirty="0">
                <a:solidFill>
                  <a:schemeClr val="bg1"/>
                </a:solidFill>
                <a:latin typeface="Tahoma" pitchFamily="34" charset="0"/>
              </a:rPr>
              <a:t>-C input                         (</a:t>
            </a:r>
            <a:r>
              <a:rPr lang="pt-BR" sz="2800" b="1" dirty="0" err="1">
                <a:solidFill>
                  <a:schemeClr val="bg1"/>
                </a:solidFill>
                <a:latin typeface="Tahoma" pitchFamily="34" charset="0"/>
              </a:rPr>
              <a:t>Above</a:t>
            </a:r>
            <a:r>
              <a:rPr lang="pt-BR" sz="28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latin typeface="Tahoma" pitchFamily="34" charset="0"/>
              </a:rPr>
              <a:t>and</a:t>
            </a:r>
            <a:r>
              <a:rPr lang="pt-BR" sz="28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2800" b="1" dirty="0" err="1">
                <a:solidFill>
                  <a:schemeClr val="bg1"/>
                </a:solidFill>
                <a:latin typeface="Tahoma" pitchFamily="34" charset="0"/>
              </a:rPr>
              <a:t>Belowground</a:t>
            </a:r>
            <a:r>
              <a:rPr lang="pt-BR" sz="2800" b="1" dirty="0">
                <a:solidFill>
                  <a:schemeClr val="bg1"/>
                </a:solidFill>
                <a:latin typeface="Tahoma" pitchFamily="34" charset="0"/>
              </a:rPr>
              <a:t>)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700338" y="2099980"/>
            <a:ext cx="3840162" cy="1543050"/>
            <a:chOff x="1691" y="1157"/>
            <a:chExt cx="2429" cy="972"/>
          </a:xfrm>
        </p:grpSpPr>
        <p:sp>
          <p:nvSpPr>
            <p:cNvPr id="67592" name="Pyr2"/>
            <p:cNvSpPr>
              <a:spLocks noEditPoints="1" noChangeArrowheads="1"/>
            </p:cNvSpPr>
            <p:nvPr/>
          </p:nvSpPr>
          <p:spPr bwMode="auto">
            <a:xfrm>
              <a:off x="1691" y="1157"/>
              <a:ext cx="2429" cy="9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9 w 21600"/>
                <a:gd name="T13" fmla="*/ 489 h 21600"/>
                <a:gd name="T14" fmla="*/ 15811 w 21600"/>
                <a:gd name="T15" fmla="*/ 21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gradFill rotWithShape="1">
              <a:gsLst>
                <a:gs pos="0">
                  <a:srgbClr val="CCCCFF">
                    <a:alpha val="29999"/>
                  </a:srgbClr>
                </a:gs>
                <a:gs pos="100000">
                  <a:srgbClr val="5E5E76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593" name="Text Box 14"/>
            <p:cNvSpPr txBox="1">
              <a:spLocks noChangeArrowheads="1"/>
            </p:cNvSpPr>
            <p:nvPr/>
          </p:nvSpPr>
          <p:spPr bwMode="auto">
            <a:xfrm>
              <a:off x="2064" y="1344"/>
              <a:ext cx="1701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200" b="1" dirty="0" err="1">
                  <a:solidFill>
                    <a:schemeClr val="bg1"/>
                  </a:solidFill>
                  <a:latin typeface="Tahoma" pitchFamily="34" charset="0"/>
                </a:rPr>
                <a:t>Decrease</a:t>
              </a:r>
              <a:r>
                <a:rPr lang="pt-BR" sz="3200" b="1" dirty="0">
                  <a:solidFill>
                    <a:schemeClr val="bg1"/>
                  </a:solidFill>
                  <a:latin typeface="Tahoma" pitchFamily="34" charset="0"/>
                </a:rPr>
                <a:t> </a:t>
              </a:r>
              <a:r>
                <a:rPr lang="pt-BR" sz="3200" b="1" dirty="0" err="1">
                  <a:solidFill>
                    <a:schemeClr val="bg1"/>
                  </a:solidFill>
                  <a:latin typeface="Tahoma" pitchFamily="34" charset="0"/>
                </a:rPr>
                <a:t>Oxidation</a:t>
              </a:r>
              <a:endParaRPr lang="pt-BR" sz="3200" b="1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sp>
        <p:nvSpPr>
          <p:cNvPr id="278543" name="Text Box 15"/>
          <p:cNvSpPr txBox="1">
            <a:spLocks noChangeArrowheads="1"/>
          </p:cNvSpPr>
          <p:nvPr/>
        </p:nvSpPr>
        <p:spPr bwMode="auto">
          <a:xfrm>
            <a:off x="323850" y="-5572"/>
            <a:ext cx="8496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4800" b="1" dirty="0">
                <a:solidFill>
                  <a:schemeClr val="bg1"/>
                </a:solidFill>
                <a:latin typeface="Tahoma" pitchFamily="34" charset="0"/>
              </a:rPr>
              <a:t>Soil </a:t>
            </a:r>
            <a:r>
              <a:rPr lang="pt-BR" sz="4800" b="1" dirty="0" err="1">
                <a:solidFill>
                  <a:schemeClr val="bg1"/>
                </a:solidFill>
                <a:latin typeface="Tahoma" pitchFamily="34" charset="0"/>
              </a:rPr>
              <a:t>resilience</a:t>
            </a:r>
            <a:r>
              <a:rPr lang="pt-BR" sz="48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pt-BR" sz="4800" b="1" dirty="0" err="1">
                <a:solidFill>
                  <a:schemeClr val="bg1"/>
                </a:solidFill>
                <a:latin typeface="Tahoma" pitchFamily="34" charset="0"/>
              </a:rPr>
              <a:t>restoration</a:t>
            </a:r>
            <a:endParaRPr lang="pt-BR" sz="48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0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78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8" grpId="0"/>
      <p:bldP spid="27854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Área de Trabalho - JCMS\JCMS\UEPG\LABMOS\Fotos\Laborat+¦rio da Din+ómica da Mat+®ria Org+ónic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3426561"/>
            <a:ext cx="5076057" cy="346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wnloads\DSC024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" y="0"/>
            <a:ext cx="4568748" cy="342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DSC024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34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DSC024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6561"/>
            <a:ext cx="4572000" cy="346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7504" y="115365"/>
            <a:ext cx="338437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 Black" pitchFamily="34" charset="0"/>
              </a:rPr>
              <a:t>Equipe do LABMOS</a:t>
            </a:r>
          </a:p>
        </p:txBody>
      </p:sp>
      <p:sp>
        <p:nvSpPr>
          <p:cNvPr id="2" name="Retângulo 1"/>
          <p:cNvSpPr/>
          <p:nvPr/>
        </p:nvSpPr>
        <p:spPr>
          <a:xfrm>
            <a:off x="5124094" y="5962067"/>
            <a:ext cx="2963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Obrigado</a:t>
            </a:r>
            <a:endParaRPr lang="pt-BR" sz="4800" b="1" dirty="0">
              <a:solidFill>
                <a:schemeClr val="bg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083420" y="2334740"/>
            <a:ext cx="2977160" cy="2183642"/>
            <a:chOff x="2439615" y="2160848"/>
            <a:chExt cx="4570905" cy="3428179"/>
          </a:xfrm>
        </p:grpSpPr>
        <p:pic>
          <p:nvPicPr>
            <p:cNvPr id="3" name="Picture 2" descr="C:\Área de Trabalho - JCMS\JCMS\UEPG\Programa de Pós-Doutorado - JCMS (OSU, 2012)\Pictures\Meeting Farm Bureau (April 04, 2012)\IMG_015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615" y="2160848"/>
              <a:ext cx="4570905" cy="34281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2555776" y="2204864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Dr. Rattan Lal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33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2" cstate="print"/>
          <a:srcRect l="4430" r="20522"/>
          <a:stretch>
            <a:fillRect/>
          </a:stretch>
        </p:blipFill>
        <p:spPr bwMode="auto">
          <a:xfrm>
            <a:off x="1685" y="0"/>
            <a:ext cx="9139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4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18898" t="73575" r="13606" b="20157"/>
          <a:stretch>
            <a:fillRect/>
          </a:stretch>
        </p:blipFill>
        <p:spPr bwMode="auto">
          <a:xfrm>
            <a:off x="571472" y="5441862"/>
            <a:ext cx="8001056" cy="979870"/>
          </a:xfrm>
          <a:prstGeom prst="rect">
            <a:avLst/>
          </a:prstGeom>
          <a:noFill/>
        </p:spPr>
      </p:pic>
      <p:pic>
        <p:nvPicPr>
          <p:cNvPr id="4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17386" t="8063" r="13606" b="61480"/>
          <a:stretch>
            <a:fillRect/>
          </a:stretch>
        </p:blipFill>
        <p:spPr bwMode="auto">
          <a:xfrm>
            <a:off x="571472" y="142852"/>
            <a:ext cx="7929618" cy="1469441"/>
          </a:xfrm>
          <a:prstGeom prst="rect">
            <a:avLst/>
          </a:prstGeom>
          <a:noFill/>
        </p:spPr>
      </p:pic>
      <p:pic>
        <p:nvPicPr>
          <p:cNvPr id="5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571472" y="1556842"/>
            <a:ext cx="857256" cy="3905009"/>
          </a:xfrm>
          <a:prstGeom prst="rect">
            <a:avLst/>
          </a:prstGeom>
          <a:noFill/>
        </p:spPr>
      </p:pic>
      <p:pic>
        <p:nvPicPr>
          <p:cNvPr id="11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4071934" y="1540855"/>
            <a:ext cx="857256" cy="3905009"/>
          </a:xfrm>
          <a:prstGeom prst="rect">
            <a:avLst/>
          </a:prstGeom>
          <a:noFill/>
        </p:spPr>
      </p:pic>
      <p:pic>
        <p:nvPicPr>
          <p:cNvPr id="12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7643834" y="1540855"/>
            <a:ext cx="857256" cy="3905009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668740" y="248173"/>
            <a:ext cx="7791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Black" pitchFamily="34" charset="0"/>
              </a:rPr>
              <a:t>Quando o plantio direto é considerado um sistema? </a:t>
            </a:r>
          </a:p>
        </p:txBody>
      </p:sp>
      <p:sp>
        <p:nvSpPr>
          <p:cNvPr id="15" name="CaixaDeTexto 14"/>
          <p:cNvSpPr txBox="1"/>
          <p:nvPr/>
        </p:nvSpPr>
        <p:spPr>
          <a:xfrm rot="16200000">
            <a:off x="-904958" y="3208626"/>
            <a:ext cx="378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latin typeface="Arial Black" pitchFamily="34" charset="0"/>
              </a:rPr>
              <a:t>Minimo</a:t>
            </a:r>
            <a:r>
              <a:rPr lang="pt-BR" sz="2400" b="1" dirty="0">
                <a:latin typeface="Arial Black" pitchFamily="34" charset="0"/>
              </a:rPr>
              <a:t> Revolvimento do solo</a:t>
            </a:r>
          </a:p>
        </p:txBody>
      </p:sp>
      <p:sp>
        <p:nvSpPr>
          <p:cNvPr id="16" name="CaixaDeTexto 15"/>
          <p:cNvSpPr txBox="1"/>
          <p:nvPr/>
        </p:nvSpPr>
        <p:spPr>
          <a:xfrm rot="16200000">
            <a:off x="2388411" y="3041239"/>
            <a:ext cx="4087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 Black" pitchFamily="34" charset="0"/>
              </a:rPr>
              <a:t>Cobertura Permanente do solo</a:t>
            </a:r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6258983" y="3197057"/>
            <a:ext cx="3571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 Black" pitchFamily="34" charset="0"/>
              </a:rPr>
              <a:t>Diversidade na rotação de culturas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691680" y="5377870"/>
            <a:ext cx="549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/>
              <a:t>Pilares do SPD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8238" y="6499514"/>
            <a:ext cx="31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Fonte: Adaptado de FAO, 2014</a:t>
            </a:r>
          </a:p>
        </p:txBody>
      </p:sp>
    </p:spTree>
    <p:extLst>
      <p:ext uri="{BB962C8B-B14F-4D97-AF65-F5344CB8AC3E}">
        <p14:creationId xmlns:p14="http://schemas.microsoft.com/office/powerpoint/2010/main" val="26185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9" descr="Milho PD - Av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120" y="0"/>
            <a:ext cx="9324975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-3780" y="64168"/>
            <a:ext cx="6244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Black" panose="020B0A04020102020204" pitchFamily="34" charset="0"/>
              </a:rPr>
              <a:t>Balanço de C no SPD</a:t>
            </a:r>
          </a:p>
        </p:txBody>
      </p:sp>
    </p:spTree>
    <p:extLst>
      <p:ext uri="{BB962C8B-B14F-4D97-AF65-F5344CB8AC3E}">
        <p14:creationId xmlns:p14="http://schemas.microsoft.com/office/powerpoint/2010/main" val="15076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9" descr="Milho PD - Av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9324975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tângulo 43"/>
          <p:cNvSpPr/>
          <p:nvPr/>
        </p:nvSpPr>
        <p:spPr>
          <a:xfrm>
            <a:off x="-180528" y="2105472"/>
            <a:ext cx="9324528" cy="413184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/>
          <p:cNvSpPr txBox="1"/>
          <p:nvPr/>
        </p:nvSpPr>
        <p:spPr>
          <a:xfrm>
            <a:off x="64168" y="3785900"/>
            <a:ext cx="1739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Adição</a:t>
            </a:r>
            <a:r>
              <a:rPr lang="en-US" sz="2400" b="1" dirty="0">
                <a:solidFill>
                  <a:schemeClr val="bg1"/>
                </a:solidFill>
              </a:rPr>
              <a:t> de</a:t>
            </a:r>
            <a:r>
              <a:rPr lang="en-US" sz="3200" b="1" dirty="0">
                <a:solidFill>
                  <a:schemeClr val="bg1"/>
                </a:solidFill>
              </a:rPr>
              <a:t> C</a:t>
            </a:r>
            <a:endParaRPr lang="pt-BR" sz="3200" b="1" baseline="-25000" dirty="0">
              <a:solidFill>
                <a:schemeClr val="bg1"/>
              </a:solidFill>
            </a:endParaRPr>
          </a:p>
        </p:txBody>
      </p:sp>
      <p:sp>
        <p:nvSpPr>
          <p:cNvPr id="30" name="Chave esquerda 29"/>
          <p:cNvSpPr/>
          <p:nvPr/>
        </p:nvSpPr>
        <p:spPr>
          <a:xfrm rot="16200000">
            <a:off x="899592" y="2857490"/>
            <a:ext cx="288032" cy="1584176"/>
          </a:xfrm>
          <a:prstGeom prst="leftBrace">
            <a:avLst>
              <a:gd name="adj1" fmla="val 16492"/>
              <a:gd name="adj2" fmla="val 4917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n w="285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1" name="Chave esquerda 30"/>
          <p:cNvSpPr/>
          <p:nvPr/>
        </p:nvSpPr>
        <p:spPr>
          <a:xfrm rot="16200000">
            <a:off x="5135580" y="229199"/>
            <a:ext cx="360040" cy="6912768"/>
          </a:xfrm>
          <a:prstGeom prst="leftBrace">
            <a:avLst>
              <a:gd name="adj1" fmla="val 16492"/>
              <a:gd name="adj2" fmla="val 4917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n w="285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4379495" y="3817113"/>
            <a:ext cx="2072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Saída</a:t>
            </a:r>
            <a:r>
              <a:rPr lang="en-US" sz="3200" b="1" dirty="0">
                <a:solidFill>
                  <a:schemeClr val="bg1"/>
                </a:solidFill>
              </a:rPr>
              <a:t> de C</a:t>
            </a:r>
            <a:endParaRPr lang="pt-BR" sz="3200" b="1" baseline="-25000" dirty="0">
              <a:solidFill>
                <a:schemeClr val="bg1"/>
              </a:solidFill>
            </a:endParaRPr>
          </a:p>
        </p:txBody>
      </p:sp>
      <p:sp>
        <p:nvSpPr>
          <p:cNvPr id="33" name="Seta para baixo 32"/>
          <p:cNvSpPr/>
          <p:nvPr/>
        </p:nvSpPr>
        <p:spPr>
          <a:xfrm>
            <a:off x="899592" y="4437112"/>
            <a:ext cx="288032" cy="432048"/>
          </a:xfrm>
          <a:prstGeom prst="downArrow">
            <a:avLst/>
          </a:prstGeom>
          <a:solidFill>
            <a:srgbClr val="00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-45076" y="4881354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Biomassa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(</a:t>
            </a:r>
            <a:r>
              <a:rPr lang="en-US" sz="2000" b="1" dirty="0" err="1">
                <a:solidFill>
                  <a:schemeClr val="bg1"/>
                </a:solidFill>
              </a:rPr>
              <a:t>Resíduos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culturais</a:t>
            </a:r>
            <a:r>
              <a:rPr lang="en-US" sz="2000" b="1" dirty="0">
                <a:solidFill>
                  <a:schemeClr val="bg1"/>
                </a:solidFill>
              </a:rPr>
              <a:t>)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2843808" y="4860449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CO</a:t>
            </a:r>
            <a:r>
              <a:rPr lang="en-US" sz="3200" b="1" baseline="-25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liberado</a:t>
            </a:r>
            <a:r>
              <a:rPr lang="en-US" sz="2000" b="1" dirty="0">
                <a:solidFill>
                  <a:schemeClr val="bg1"/>
                </a:solidFill>
              </a:rPr>
              <a:t> + </a:t>
            </a:r>
            <a:r>
              <a:rPr lang="en-US" sz="3200" b="1" dirty="0">
                <a:solidFill>
                  <a:schemeClr val="bg1"/>
                </a:solidFill>
                <a:latin typeface="Arial Black" pitchFamily="34" charset="0"/>
              </a:rPr>
              <a:t>C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transportado</a:t>
            </a:r>
            <a:r>
              <a:rPr lang="en-US" sz="2000" b="1" dirty="0">
                <a:solidFill>
                  <a:schemeClr val="bg1"/>
                </a:solidFill>
              </a:rPr>
              <a:t> e </a:t>
            </a:r>
            <a:r>
              <a:rPr lang="en-US" sz="2000" b="1" dirty="0" err="1">
                <a:solidFill>
                  <a:schemeClr val="bg1"/>
                </a:solidFill>
              </a:rPr>
              <a:t>lixiviado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Seta para baixo 35"/>
          <p:cNvSpPr/>
          <p:nvPr/>
        </p:nvSpPr>
        <p:spPr>
          <a:xfrm>
            <a:off x="5155542" y="4509120"/>
            <a:ext cx="288032" cy="432048"/>
          </a:xfrm>
          <a:prstGeom prst="downArrow">
            <a:avLst/>
          </a:prstGeom>
          <a:solidFill>
            <a:srgbClr val="00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-15261" y="79079"/>
            <a:ext cx="458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 Black" pitchFamily="34" charset="0"/>
              </a:rPr>
              <a:t>Balanço</a:t>
            </a:r>
            <a:r>
              <a:rPr lang="en-US" sz="4400" b="1" dirty="0">
                <a:solidFill>
                  <a:schemeClr val="bg1"/>
                </a:solidFill>
                <a:latin typeface="Arial Black" pitchFamily="34" charset="0"/>
              </a:rPr>
              <a:t> de C</a:t>
            </a:r>
            <a:r>
              <a:rPr lang="en-US" sz="3200" b="1" dirty="0">
                <a:solidFill>
                  <a:schemeClr val="bg1"/>
                </a:solidFill>
              </a:rPr>
              <a:t>= 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-108520" y="273438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Black" pitchFamily="34" charset="0"/>
              </a:rPr>
              <a:t>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fotossintese</a:t>
            </a:r>
            <a:r>
              <a:rPr lang="en-US" b="1" dirty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-</a:t>
            </a:r>
            <a:r>
              <a:rPr lang="en-US" b="1" dirty="0">
                <a:solidFill>
                  <a:schemeClr val="bg1"/>
                </a:solidFill>
              </a:rPr>
              <a:t>  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1739082" y="2734380"/>
            <a:ext cx="5137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[(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 Black" pitchFamily="34" charset="0"/>
              </a:rPr>
              <a:t>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respirção</a:t>
            </a:r>
            <a:r>
              <a:rPr lang="en-US" b="1" dirty="0">
                <a:solidFill>
                  <a:schemeClr val="bg1"/>
                </a:solidFill>
              </a:rPr>
              <a:t> das </a:t>
            </a:r>
            <a:r>
              <a:rPr lang="en-US" b="1" dirty="0" err="1">
                <a:solidFill>
                  <a:schemeClr val="bg1"/>
                </a:solidFill>
              </a:rPr>
              <a:t>plantas</a:t>
            </a:r>
            <a:r>
              <a:rPr lang="en-US" b="1" dirty="0">
                <a:solidFill>
                  <a:schemeClr val="bg1"/>
                </a:solidFill>
              </a:rPr>
              <a:t> + </a:t>
            </a:r>
            <a:r>
              <a:rPr lang="en-US" sz="2800" b="1" dirty="0">
                <a:solidFill>
                  <a:schemeClr val="bg1"/>
                </a:solidFill>
                <a:latin typeface="Arial Black" pitchFamily="34" charset="0"/>
              </a:rPr>
              <a:t>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respiração</a:t>
            </a:r>
            <a:r>
              <a:rPr lang="en-US" b="1" dirty="0">
                <a:solidFill>
                  <a:schemeClr val="bg1"/>
                </a:solidFill>
              </a:rPr>
              <a:t> do solo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6539374" y="2795935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+ </a:t>
            </a:r>
            <a:r>
              <a:rPr lang="en-US" sz="2400" b="1" dirty="0">
                <a:solidFill>
                  <a:schemeClr val="bg1"/>
                </a:solidFill>
              </a:rPr>
              <a:t>(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erosão</a:t>
            </a:r>
            <a:r>
              <a:rPr lang="en-US" b="1" dirty="0">
                <a:solidFill>
                  <a:schemeClr val="bg1"/>
                </a:solidFill>
              </a:rPr>
              <a:t> + </a:t>
            </a:r>
            <a:r>
              <a:rPr lang="en-US" sz="2400" b="1" dirty="0">
                <a:solidFill>
                  <a:schemeClr val="bg1"/>
                </a:solidFill>
                <a:latin typeface="Arial Black" pitchFamily="34" charset="0"/>
              </a:rPr>
              <a:t>C    </a:t>
            </a:r>
            <a:r>
              <a:rPr lang="en-US" b="1" dirty="0" err="1">
                <a:solidFill>
                  <a:schemeClr val="bg1"/>
                </a:solidFill>
              </a:rPr>
              <a:t>lixiviado</a:t>
            </a:r>
            <a:r>
              <a:rPr lang="en-US" sz="2400" b="1" dirty="0">
                <a:solidFill>
                  <a:schemeClr val="bg1"/>
                </a:solidFill>
              </a:rPr>
              <a:t>)]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5076056" y="2117666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sym typeface="Wingdings"/>
              </a:rPr>
              <a:t>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611560" y="2105472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sym typeface="Wingdings"/>
              </a:rPr>
              <a:t></a:t>
            </a:r>
            <a:endParaRPr lang="pt-BR" sz="3600" dirty="0"/>
          </a:p>
        </p:txBody>
      </p:sp>
      <p:sp>
        <p:nvSpPr>
          <p:cNvPr id="47" name="CaixaDeTexto 46"/>
          <p:cNvSpPr txBox="1"/>
          <p:nvPr/>
        </p:nvSpPr>
        <p:spPr>
          <a:xfrm>
            <a:off x="2771800" y="2105472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sym typeface="Wingdings"/>
              </a:rPr>
              <a:t></a:t>
            </a:r>
            <a:endParaRPr lang="pt-BR" sz="3600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7380312" y="2105472"/>
            <a:ext cx="75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sym typeface="Wingdings"/>
              </a:rPr>
              <a:t></a:t>
            </a:r>
            <a:endParaRPr lang="pt-BR" sz="3600" dirty="0">
              <a:solidFill>
                <a:schemeClr val="bg1"/>
              </a:solidFill>
            </a:endParaRPr>
          </a:p>
        </p:txBody>
      </p:sp>
      <p:grpSp>
        <p:nvGrpSpPr>
          <p:cNvPr id="2" name="Grupo 25"/>
          <p:cNvGrpSpPr/>
          <p:nvPr/>
        </p:nvGrpSpPr>
        <p:grpSpPr>
          <a:xfrm>
            <a:off x="-180528" y="6165305"/>
            <a:ext cx="9324528" cy="829219"/>
            <a:chOff x="-180528" y="6309321"/>
            <a:chExt cx="9324528" cy="829219"/>
          </a:xfrm>
        </p:grpSpPr>
        <p:sp>
          <p:nvSpPr>
            <p:cNvPr id="20" name="Retângulo 19"/>
            <p:cNvSpPr/>
            <p:nvPr/>
          </p:nvSpPr>
          <p:spPr>
            <a:xfrm>
              <a:off x="-180528" y="6309321"/>
              <a:ext cx="9324528" cy="82921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0" y="6444625"/>
              <a:ext cx="648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>
                  <a:solidFill>
                    <a:schemeClr val="bg1"/>
                  </a:solidFill>
                  <a:sym typeface="Wingdings"/>
                </a:rPr>
                <a:t></a:t>
              </a:r>
              <a:endParaRPr lang="pt-BR" sz="3200" dirty="0">
                <a:solidFill>
                  <a:schemeClr val="bg1"/>
                </a:solidFill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539552" y="6444625"/>
              <a:ext cx="6336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 Black" pitchFamily="34" charset="0"/>
                </a:rPr>
                <a:t>COT</a:t>
              </a:r>
              <a:r>
                <a:rPr lang="en-US" sz="3200" dirty="0">
                  <a:solidFill>
                    <a:schemeClr val="bg1"/>
                  </a:solidFill>
                </a:rPr>
                <a:t> = </a:t>
              </a:r>
              <a:r>
                <a:rPr lang="en-US" sz="3200" b="1" dirty="0">
                  <a:solidFill>
                    <a:schemeClr val="bg1"/>
                  </a:solidFill>
                  <a:latin typeface="Arial Black" pitchFamily="34" charset="0"/>
                </a:rPr>
                <a:t>C-</a:t>
              </a:r>
              <a:r>
                <a:rPr lang="en-US" sz="3200" dirty="0" err="1">
                  <a:solidFill>
                    <a:schemeClr val="bg1"/>
                  </a:solidFill>
                </a:rPr>
                <a:t>Biomassa</a:t>
              </a:r>
              <a:r>
                <a:rPr lang="en-US" sz="3200" dirty="0">
                  <a:solidFill>
                    <a:schemeClr val="bg1"/>
                  </a:solidFill>
                </a:rPr>
                <a:t> – </a:t>
              </a:r>
              <a:r>
                <a:rPr lang="en-US" sz="3200" dirty="0" err="1">
                  <a:solidFill>
                    <a:schemeClr val="bg1"/>
                  </a:solidFill>
                </a:rPr>
                <a:t>Perdas</a:t>
              </a:r>
              <a:r>
                <a:rPr lang="en-US" sz="3200" dirty="0">
                  <a:solidFill>
                    <a:schemeClr val="bg1"/>
                  </a:solidFill>
                </a:rPr>
                <a:t>-</a:t>
              </a:r>
              <a:r>
                <a:rPr lang="en-US" sz="3200" b="1" dirty="0">
                  <a:solidFill>
                    <a:schemeClr val="bg1"/>
                  </a:solidFill>
                  <a:latin typeface="Arial Black" pitchFamily="34" charset="0"/>
                </a:rPr>
                <a:t>C</a:t>
              </a:r>
              <a:endParaRPr lang="pt-BR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4932040" y="5642085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Black" pitchFamily="34" charset="0"/>
              </a:rPr>
              <a:t>C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perdas</a:t>
            </a:r>
            <a:endParaRPr lang="pt-BR" dirty="0"/>
          </a:p>
        </p:txBody>
      </p:sp>
      <p:sp>
        <p:nvSpPr>
          <p:cNvPr id="25" name="Chave esquerda 24"/>
          <p:cNvSpPr/>
          <p:nvPr/>
        </p:nvSpPr>
        <p:spPr>
          <a:xfrm rot="16200000">
            <a:off x="5256076" y="3248981"/>
            <a:ext cx="360040" cy="4752528"/>
          </a:xfrm>
          <a:prstGeom prst="leftBrace">
            <a:avLst>
              <a:gd name="adj1" fmla="val 16492"/>
              <a:gd name="adj2" fmla="val 4917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n w="285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660232" y="6237312"/>
            <a:ext cx="2304256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 convertido dos RC convertidos em COT</a:t>
            </a:r>
          </a:p>
        </p:txBody>
      </p:sp>
    </p:spTree>
    <p:extLst>
      <p:ext uri="{BB962C8B-B14F-4D97-AF65-F5344CB8AC3E}">
        <p14:creationId xmlns:p14="http://schemas.microsoft.com/office/powerpoint/2010/main" val="28921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/>
      <p:bldP spid="30" grpId="0" animBg="1"/>
      <p:bldP spid="31" grpId="0" animBg="1"/>
      <p:bldP spid="32" grpId="0"/>
      <p:bldP spid="33" grpId="0" animBg="1"/>
      <p:bldP spid="34" grpId="0"/>
      <p:bldP spid="35" grpId="0"/>
      <p:bldP spid="36" grpId="0" animBg="1"/>
      <p:bldP spid="39" grpId="0"/>
      <p:bldP spid="40" grpId="0"/>
      <p:bldP spid="41" grpId="0"/>
      <p:bldP spid="45" grpId="0"/>
      <p:bldP spid="46" grpId="0"/>
      <p:bldP spid="47" grpId="0"/>
      <p:bldP spid="49" grpId="0"/>
      <p:bldP spid="24" grpId="0"/>
      <p:bldP spid="25" grpId="0" animBg="1"/>
      <p:bldP spid="9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13691</TotalTime>
  <Words>4825</Words>
  <Application>Microsoft Office PowerPoint</Application>
  <PresentationFormat>Apresentação na tela (4:3)</PresentationFormat>
  <Paragraphs>1598</Paragraphs>
  <Slides>65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78" baseType="lpstr">
      <vt:lpstr>Arial</vt:lpstr>
      <vt:lpstr>Arial Black</vt:lpstr>
      <vt:lpstr>Calibri</vt:lpstr>
      <vt:lpstr>Calibri Light</vt:lpstr>
      <vt:lpstr>Symbol</vt:lpstr>
      <vt:lpstr>Tahoma</vt:lpstr>
      <vt:lpstr>Times New Roman</vt:lpstr>
      <vt:lpstr>Trebuchet MS</vt:lpstr>
      <vt:lpstr>Wingdings</vt:lpstr>
      <vt:lpstr>Wingdings 2</vt:lpstr>
      <vt:lpstr>Wingdings 3</vt:lpstr>
      <vt:lpstr>Tema do Office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Carlos de Moraes Sá</dc:creator>
  <cp:lastModifiedBy>Usuario</cp:lastModifiedBy>
  <cp:revision>321</cp:revision>
  <dcterms:created xsi:type="dcterms:W3CDTF">2016-08-30T21:39:59Z</dcterms:created>
  <dcterms:modified xsi:type="dcterms:W3CDTF">2016-10-24T17:10:17Z</dcterms:modified>
</cp:coreProperties>
</file>